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b" ContentType="application/vnd.ms-excel.sheet.binary.macroEnabled.12"/>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5.xml" ContentType="application/vnd.openxmlformats-officedocument.presentationml.notesSlide+xml"/>
  <Override PartName="/ppt/charts/chart1.xml" ContentType="application/vnd.openxmlformats-officedocument.drawingml.chart+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6.xml" ContentType="application/vnd.openxmlformats-officedocument.presentationml.notesSlide+xml"/>
  <Override PartName="/ppt/charts/chart2.xml" ContentType="application/vnd.openxmlformats-officedocument.drawingml.chart+xml"/>
  <Override PartName="/ppt/tags/tag33.xml" ContentType="application/vnd.openxmlformats-officedocument.presentationml.tags+xml"/>
  <Override PartName="/ppt/notesSlides/notesSlide7.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8.xml" ContentType="application/vnd.openxmlformats-officedocument.presentationml.notesSlide+xml"/>
  <Override PartName="/ppt/charts/chart3.xml" ContentType="application/vnd.openxmlformats-officedocument.drawingml.chart+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notesSlides/notesSlide9.xml" ContentType="application/vnd.openxmlformats-officedocument.presentationml.notesSlide+xml"/>
  <Override PartName="/ppt/charts/chart4.xml" ContentType="application/vnd.openxmlformats-officedocument.drawingml.chart+xml"/>
  <Override PartName="/ppt/tags/tag79.xml" ContentType="application/vnd.openxmlformats-officedocument.presentationml.tags+xml"/>
  <Override PartName="/ppt/notesSlides/notesSlide10.xml" ContentType="application/vnd.openxmlformats-officedocument.presentationml.notesSlide+xml"/>
  <Override PartName="/ppt/tags/tag80.xml" ContentType="application/vnd.openxmlformats-officedocument.presentationml.tags+xml"/>
  <Override PartName="/ppt/notesSlides/notesSlide11.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notesSlides/notesSlide12.xml" ContentType="application/vnd.openxmlformats-officedocument.presentationml.notesSlide+xml"/>
  <Override PartName="/ppt/tags/tag83.xml" ContentType="application/vnd.openxmlformats-officedocument.presentationml.tags+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7" r:id="rId2"/>
    <p:sldId id="2134806070" r:id="rId3"/>
    <p:sldId id="2134806071" r:id="rId4"/>
    <p:sldId id="2134806033" r:id="rId5"/>
    <p:sldId id="2134806035" r:id="rId6"/>
    <p:sldId id="2134806059" r:id="rId7"/>
    <p:sldId id="2134806068" r:id="rId8"/>
    <p:sldId id="2134806052" r:id="rId9"/>
    <p:sldId id="2134806039" r:id="rId10"/>
    <p:sldId id="2134806055" r:id="rId11"/>
    <p:sldId id="2134806056" r:id="rId12"/>
    <p:sldId id="2134806049" r:id="rId13"/>
    <p:sldId id="2134806060" r:id="rId14"/>
    <p:sldId id="2134806037" r:id="rId15"/>
    <p:sldId id="2134806064" r:id="rId16"/>
    <p:sldId id="2134806066" r:id="rId17"/>
    <p:sldId id="2134806073" r:id="rId18"/>
    <p:sldId id="2134806038" r:id="rId19"/>
    <p:sldId id="2134806074" r:id="rId20"/>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385"/>
    <a:srgbClr val="53B8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C8E964-9996-4507-A303-0EC4066E875F}" v="14" dt="2022-10-25T07:04:03.581"/>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69" autoAdjust="0"/>
    <p:restoredTop sz="96327"/>
  </p:normalViewPr>
  <p:slideViewPr>
    <p:cSldViewPr snapToGrid="0" snapToObjects="1">
      <p:cViewPr varScale="1">
        <p:scale>
          <a:sx n="115" d="100"/>
          <a:sy n="115" d="100"/>
        </p:scale>
        <p:origin x="39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Binary_Worksheet1.xlsb"/></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Binary_Worksheet2.xlsb"/></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Binary_Worksheet3.xlsb"/></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044444444444446"/>
          <c:y val="2.7168234064785787E-2"/>
          <c:w val="0.71822222222222221"/>
          <c:h val="0.9456635318704284"/>
        </c:manualLayout>
      </c:layout>
      <c:barChart>
        <c:barDir val="col"/>
        <c:grouping val="stacked"/>
        <c:varyColors val="0"/>
        <c:ser>
          <c:idx val="0"/>
          <c:order val="0"/>
          <c:spPr>
            <a:solidFill>
              <a:srgbClr val="728A2A"/>
            </a:solidFill>
            <a:ln>
              <a:noFill/>
            </a:ln>
          </c:spPr>
          <c:invertIfNegative val="0"/>
          <c:dLbls>
            <c:dLbl>
              <c:idx val="0"/>
              <c:layout>
                <c:manualLayout>
                  <c:x val="0"/>
                  <c:y val="0"/>
                </c:manualLayout>
              </c:layout>
              <c:numFmt formatCode="#,##0;&quot;-&quot;#,##0" sourceLinked="0"/>
              <c:spPr>
                <a:noFill/>
                <a:ln>
                  <a:noFill/>
                </a:ln>
              </c:spPr>
              <c:txPr>
                <a:bodyPr wrap="none"/>
                <a:lstStyle/>
                <a:p>
                  <a:pPr>
                    <a:defRPr sz="1000" kern="1200">
                      <a:solidFill>
                        <a:schemeClr val="bg1"/>
                      </a:solidFill>
                      <a:latin typeface="Arial"/>
                      <a:ea typeface="+mn-ea"/>
                      <a:cs typeface="+mn-cs"/>
                    </a:defRPr>
                  </a:pPr>
                  <a:endParaRPr lang="nb-NO"/>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885B-43DF-B25D-175CEFA353B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136</c:v>
                </c:pt>
              </c:numCache>
            </c:numRef>
          </c:val>
          <c:extLst>
            <c:ext xmlns:c16="http://schemas.microsoft.com/office/drawing/2014/chart" uri="{C3380CC4-5D6E-409C-BE32-E72D297353CC}">
              <c16:uniqueId val="{00000001-885B-43DF-B25D-175CEFA353BF}"/>
            </c:ext>
          </c:extLst>
        </c:ser>
        <c:ser>
          <c:idx val="1"/>
          <c:order val="1"/>
          <c:spPr>
            <a:solidFill>
              <a:srgbClr val="A7C747"/>
            </a:solidFill>
            <a:ln>
              <a:noFill/>
            </a:ln>
          </c:spPr>
          <c:invertIfNegative val="0"/>
          <c:dLbls>
            <c:dLbl>
              <c:idx val="0"/>
              <c:layout>
                <c:manualLayout>
                  <c:x val="0"/>
                  <c:y val="-5.2246603970741907E-4"/>
                </c:manualLayout>
              </c:layout>
              <c:numFmt formatCode="#,##0;&quot;-&quot;#,##0" sourceLinked="0"/>
              <c:spPr>
                <a:noFill/>
                <a:ln>
                  <a:noFill/>
                </a:ln>
              </c:spPr>
              <c:txPr>
                <a:bodyPr wrap="none"/>
                <a:lstStyle/>
                <a:p>
                  <a:pPr>
                    <a:defRPr sz="1000" kern="1200">
                      <a:solidFill>
                        <a:schemeClr val="tx1"/>
                      </a:solidFill>
                      <a:latin typeface="Arial"/>
                      <a:ea typeface="+mn-ea"/>
                      <a:cs typeface="+mn-cs"/>
                    </a:defRPr>
                  </a:pPr>
                  <a:endParaRPr lang="nb-NO"/>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885B-43DF-B25D-175CEFA353B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50</c:v>
                </c:pt>
              </c:numCache>
            </c:numRef>
          </c:val>
          <c:extLst>
            <c:ext xmlns:c16="http://schemas.microsoft.com/office/drawing/2014/chart" uri="{C3380CC4-5D6E-409C-BE32-E72D297353CC}">
              <c16:uniqueId val="{00000003-885B-43DF-B25D-175CEFA353BF}"/>
            </c:ext>
          </c:extLst>
        </c:ser>
        <c:ser>
          <c:idx val="2"/>
          <c:order val="2"/>
          <c:spPr>
            <a:solidFill>
              <a:srgbClr val="DEEABA"/>
            </a:solidFill>
            <a:ln>
              <a:noFill/>
            </a:ln>
          </c:spPr>
          <c:invertIfNegative val="0"/>
          <c:dLbls>
            <c:dLbl>
              <c:idx val="0"/>
              <c:layout>
                <c:manualLayout>
                  <c:x val="0"/>
                  <c:y val="0"/>
                </c:manualLayout>
              </c:layout>
              <c:numFmt formatCode="#,##0;&quot;-&quot;#,##0" sourceLinked="0"/>
              <c:spPr>
                <a:noFill/>
                <a:ln>
                  <a:noFill/>
                </a:ln>
              </c:spPr>
              <c:txPr>
                <a:bodyPr wrap="none"/>
                <a:lstStyle/>
                <a:p>
                  <a:pPr>
                    <a:defRPr sz="1000" kern="1200">
                      <a:solidFill>
                        <a:schemeClr val="tx1"/>
                      </a:solidFill>
                      <a:latin typeface="Arial"/>
                      <a:ea typeface="+mn-ea"/>
                      <a:cs typeface="+mn-cs"/>
                    </a:defRPr>
                  </a:pPr>
                  <a:endParaRPr lang="nb-NO"/>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885B-43DF-B25D-175CEFA353B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c:f>
              <c:numCache>
                <c:formatCode>General</c:formatCode>
                <c:ptCount val="1"/>
                <c:pt idx="0">
                  <c:v>50</c:v>
                </c:pt>
              </c:numCache>
            </c:numRef>
          </c:val>
          <c:extLst>
            <c:ext xmlns:c16="http://schemas.microsoft.com/office/drawing/2014/chart" uri="{C3380CC4-5D6E-409C-BE32-E72D297353CC}">
              <c16:uniqueId val="{00000005-885B-43DF-B25D-175CEFA353BF}"/>
            </c:ext>
          </c:extLst>
        </c:ser>
        <c:ser>
          <c:idx val="3"/>
          <c:order val="3"/>
          <c:spPr>
            <a:solidFill>
              <a:srgbClr val="F4F8E8"/>
            </a:solidFill>
            <a:ln>
              <a:noFill/>
            </a:ln>
          </c:spPr>
          <c:invertIfNegative val="0"/>
          <c:dLbls>
            <c:dLbl>
              <c:idx val="0"/>
              <c:layout>
                <c:manualLayout>
                  <c:x val="0"/>
                  <c:y val="0"/>
                </c:manualLayout>
              </c:layout>
              <c:numFmt formatCode="#,##0;&quot;-&quot;#,##0" sourceLinked="0"/>
              <c:spPr>
                <a:noFill/>
                <a:ln>
                  <a:noFill/>
                </a:ln>
              </c:spPr>
              <c:txPr>
                <a:bodyPr wrap="none"/>
                <a:lstStyle/>
                <a:p>
                  <a:pPr>
                    <a:defRPr sz="1000" kern="1200">
                      <a:solidFill>
                        <a:schemeClr val="tx1"/>
                      </a:solidFill>
                      <a:latin typeface="Arial"/>
                      <a:ea typeface="+mn-ea"/>
                      <a:cs typeface="+mn-cs"/>
                    </a:defRPr>
                  </a:pPr>
                  <a:endParaRPr lang="nb-NO"/>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885B-43DF-B25D-175CEFA353B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c:f>
              <c:numCache>
                <c:formatCode>General</c:formatCode>
                <c:ptCount val="1"/>
                <c:pt idx="0">
                  <c:v>50</c:v>
                </c:pt>
              </c:numCache>
            </c:numRef>
          </c:val>
          <c:extLst>
            <c:ext xmlns:c16="http://schemas.microsoft.com/office/drawing/2014/chart" uri="{C3380CC4-5D6E-409C-BE32-E72D297353CC}">
              <c16:uniqueId val="{00000007-885B-43DF-B25D-175CEFA353BF}"/>
            </c:ext>
          </c:extLst>
        </c:ser>
        <c:ser>
          <c:idx val="4"/>
          <c:order val="4"/>
          <c:spPr>
            <a:solidFill>
              <a:schemeClr val="accent6"/>
            </a:solidFill>
            <a:ln>
              <a:noFill/>
            </a:ln>
          </c:spPr>
          <c:invertIfNegative val="0"/>
          <c:dLbls>
            <c:dLbl>
              <c:idx val="0"/>
              <c:layout>
                <c:manualLayout>
                  <c:x val="0"/>
                  <c:y val="-5.2246603970741907E-4"/>
                </c:manualLayout>
              </c:layout>
              <c:numFmt formatCode="#,##0;&quot;-&quot;#,##0" sourceLinked="0"/>
              <c:spPr>
                <a:noFill/>
                <a:ln>
                  <a:noFill/>
                </a:ln>
              </c:spPr>
              <c:txPr>
                <a:bodyPr wrap="none"/>
                <a:lstStyle/>
                <a:p>
                  <a:pPr>
                    <a:defRPr sz="1000" kern="1200">
                      <a:solidFill>
                        <a:schemeClr val="tx1"/>
                      </a:solidFill>
                      <a:latin typeface="Arial"/>
                      <a:ea typeface="+mn-ea"/>
                      <a:cs typeface="+mn-cs"/>
                    </a:defRPr>
                  </a:pPr>
                  <a:endParaRPr lang="nb-NO"/>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885B-43DF-B25D-175CEFA353B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Sheet1!$A$5</c:f>
              <c:numCache>
                <c:formatCode>General</c:formatCode>
                <c:ptCount val="1"/>
                <c:pt idx="0">
                  <c:v>136</c:v>
                </c:pt>
              </c:numCache>
            </c:numRef>
          </c:val>
          <c:extLst>
            <c:ext xmlns:c16="http://schemas.microsoft.com/office/drawing/2014/chart" uri="{C3380CC4-5D6E-409C-BE32-E72D297353CC}">
              <c16:uniqueId val="{00000009-885B-43DF-B25D-175CEFA353BF}"/>
            </c:ext>
          </c:extLst>
        </c:ser>
        <c:ser>
          <c:idx val="5"/>
          <c:order val="5"/>
          <c:spPr>
            <a:solidFill>
              <a:srgbClr val="FED682"/>
            </a:solidFill>
            <a:ln>
              <a:noFill/>
            </a:ln>
          </c:spPr>
          <c:invertIfNegative val="0"/>
          <c:dLbls>
            <c:dLbl>
              <c:idx val="0"/>
              <c:layout>
                <c:manualLayout>
                  <c:x val="0"/>
                  <c:y val="0"/>
                </c:manualLayout>
              </c:layout>
              <c:numFmt formatCode="#,##0;&quot;-&quot;#,##0" sourceLinked="0"/>
              <c:spPr>
                <a:noFill/>
                <a:ln>
                  <a:noFill/>
                </a:ln>
              </c:spPr>
              <c:txPr>
                <a:bodyPr wrap="none"/>
                <a:lstStyle/>
                <a:p>
                  <a:pPr>
                    <a:defRPr sz="1000" kern="1200">
                      <a:solidFill>
                        <a:schemeClr val="tx1"/>
                      </a:solidFill>
                      <a:latin typeface="Arial"/>
                      <a:ea typeface="+mn-ea"/>
                      <a:cs typeface="+mn-cs"/>
                    </a:defRPr>
                  </a:pPr>
                  <a:endParaRPr lang="nb-NO"/>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885B-43DF-B25D-175CEFA353B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Sheet1!$A$6</c:f>
              <c:numCache>
                <c:formatCode>General</c:formatCode>
                <c:ptCount val="1"/>
                <c:pt idx="0">
                  <c:v>50</c:v>
                </c:pt>
              </c:numCache>
            </c:numRef>
          </c:val>
          <c:extLst>
            <c:ext xmlns:c16="http://schemas.microsoft.com/office/drawing/2014/chart" uri="{C3380CC4-5D6E-409C-BE32-E72D297353CC}">
              <c16:uniqueId val="{0000000B-885B-43DF-B25D-175CEFA353BF}"/>
            </c:ext>
          </c:extLst>
        </c:ser>
        <c:dLbls>
          <c:showLegendKey val="0"/>
          <c:showVal val="0"/>
          <c:showCatName val="0"/>
          <c:showSerName val="0"/>
          <c:showPercent val="0"/>
          <c:showBubbleSize val="0"/>
        </c:dLbls>
        <c:gapWidth val="80"/>
        <c:overlap val="100"/>
        <c:axId val="652810895"/>
        <c:axId val="1"/>
      </c:barChart>
      <c:catAx>
        <c:axId val="652810895"/>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472"/>
          <c:min val="0"/>
        </c:scaling>
        <c:delete val="1"/>
        <c:axPos val="l"/>
        <c:numFmt formatCode="General" sourceLinked="1"/>
        <c:majorTickMark val="out"/>
        <c:minorTickMark val="none"/>
        <c:tickLblPos val="nextTo"/>
        <c:crossAx val="652810895"/>
        <c:crosses val="min"/>
        <c:crossBetween val="between"/>
      </c:valAx>
    </c:plotArea>
    <c:plotVisOnly val="0"/>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7826536035192669E-2"/>
          <c:y val="2.269861286254729E-2"/>
          <c:w val="0.96434693177922526"/>
          <c:h val="0.93442622950819676"/>
        </c:manualLayout>
      </c:layout>
      <c:barChart>
        <c:barDir val="col"/>
        <c:grouping val="stacked"/>
        <c:varyColors val="0"/>
        <c:ser>
          <c:idx val="0"/>
          <c:order val="0"/>
          <c:spPr>
            <a:solidFill>
              <a:srgbClr val="DEEABA"/>
            </a:solidFill>
            <a:ln>
              <a:noFill/>
            </a:ln>
          </c:spPr>
          <c:invertIfNegative val="0"/>
          <c:val>
            <c:numRef>
              <c:f>Sheet1!$A$1:$B$1</c:f>
              <c:numCache>
                <c:formatCode>General</c:formatCode>
                <c:ptCount val="2"/>
                <c:pt idx="0">
                  <c:v>450000</c:v>
                </c:pt>
                <c:pt idx="1">
                  <c:v>365850</c:v>
                </c:pt>
              </c:numCache>
            </c:numRef>
          </c:val>
          <c:extLst>
            <c:ext xmlns:c16="http://schemas.microsoft.com/office/drawing/2014/chart" uri="{C3380CC4-5D6E-409C-BE32-E72D297353CC}">
              <c16:uniqueId val="{00000000-E14B-4D66-BE7E-0426F6674B4F}"/>
            </c:ext>
          </c:extLst>
        </c:ser>
        <c:ser>
          <c:idx val="1"/>
          <c:order val="1"/>
          <c:spPr>
            <a:solidFill>
              <a:srgbClr val="A7C747"/>
            </a:solidFill>
            <a:ln>
              <a:noFill/>
            </a:ln>
          </c:spPr>
          <c:invertIfNegative val="0"/>
          <c:val>
            <c:numRef>
              <c:f>Sheet1!$A$2:$B$2</c:f>
              <c:numCache>
                <c:formatCode>General</c:formatCode>
                <c:ptCount val="2"/>
                <c:pt idx="0">
                  <c:v>0</c:v>
                </c:pt>
                <c:pt idx="1">
                  <c:v>84150</c:v>
                </c:pt>
              </c:numCache>
            </c:numRef>
          </c:val>
          <c:extLst>
            <c:ext xmlns:c16="http://schemas.microsoft.com/office/drawing/2014/chart" uri="{C3380CC4-5D6E-409C-BE32-E72D297353CC}">
              <c16:uniqueId val="{00000001-E14B-4D66-BE7E-0426F6674B4F}"/>
            </c:ext>
          </c:extLst>
        </c:ser>
        <c:dLbls>
          <c:showLegendKey val="0"/>
          <c:showVal val="0"/>
          <c:showCatName val="0"/>
          <c:showSerName val="0"/>
          <c:showPercent val="0"/>
          <c:showBubbleSize val="0"/>
        </c:dLbls>
        <c:gapWidth val="80"/>
        <c:overlap val="100"/>
        <c:axId val="136127936"/>
        <c:axId val="1"/>
      </c:barChart>
      <c:catAx>
        <c:axId val="136127936"/>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450000"/>
          <c:min val="0"/>
        </c:scaling>
        <c:delete val="1"/>
        <c:axPos val="l"/>
        <c:numFmt formatCode="General" sourceLinked="1"/>
        <c:majorTickMark val="out"/>
        <c:minorTickMark val="none"/>
        <c:tickLblPos val="nextTo"/>
        <c:crossAx val="136127936"/>
        <c:crosses val="min"/>
        <c:crossBetween val="between"/>
      </c:valAx>
    </c:plotArea>
    <c:plotVisOnly val="0"/>
    <c:dispBlanksAs val="gap"/>
    <c:showDLblsOverMax val="1"/>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3172905525846704E-2"/>
          <c:y val="3.1119090365050867E-2"/>
          <c:w val="0.95365418894830656"/>
          <c:h val="0.93776181926989821"/>
        </c:manualLayout>
      </c:layout>
      <c:barChart>
        <c:barDir val="col"/>
        <c:grouping val="stacked"/>
        <c:varyColors val="0"/>
        <c:ser>
          <c:idx val="0"/>
          <c:order val="0"/>
          <c:spPr>
            <a:solidFill>
              <a:srgbClr val="728A2A"/>
            </a:solidFill>
            <a:ln>
              <a:noFill/>
            </a:ln>
          </c:spPr>
          <c:invertIfNegative val="0"/>
          <c:dPt>
            <c:idx val="0"/>
            <c:invertIfNegative val="0"/>
            <c:bubble3D val="0"/>
            <c:spPr>
              <a:solidFill>
                <a:srgbClr val="A7C747"/>
              </a:solidFill>
              <a:ln>
                <a:noFill/>
              </a:ln>
            </c:spPr>
            <c:extLst>
              <c:ext xmlns:c16="http://schemas.microsoft.com/office/drawing/2014/chart" uri="{C3380CC4-5D6E-409C-BE32-E72D297353CC}">
                <c16:uniqueId val="{00000000-A305-411A-8D13-EAA4DA4A554F}"/>
              </c:ext>
            </c:extLst>
          </c:dPt>
          <c:val>
            <c:numRef>
              <c:f>Sheet1!$A$1:$B$1</c:f>
              <c:numCache>
                <c:formatCode>General</c:formatCode>
                <c:ptCount val="2"/>
                <c:pt idx="0">
                  <c:v>38225.736978624009</c:v>
                </c:pt>
                <c:pt idx="1">
                  <c:v>39000</c:v>
                </c:pt>
              </c:numCache>
            </c:numRef>
          </c:val>
          <c:extLst>
            <c:ext xmlns:c16="http://schemas.microsoft.com/office/drawing/2014/chart" uri="{C3380CC4-5D6E-409C-BE32-E72D297353CC}">
              <c16:uniqueId val="{00000001-A305-411A-8D13-EAA4DA4A554F}"/>
            </c:ext>
          </c:extLst>
        </c:ser>
        <c:ser>
          <c:idx val="1"/>
          <c:order val="1"/>
          <c:spPr>
            <a:solidFill>
              <a:srgbClr val="A7C747"/>
            </a:solidFill>
            <a:ln>
              <a:noFill/>
            </a:ln>
          </c:spPr>
          <c:invertIfNegative val="0"/>
          <c:dPt>
            <c:idx val="0"/>
            <c:invertIfNegative val="0"/>
            <c:bubble3D val="0"/>
            <c:spPr>
              <a:solidFill>
                <a:srgbClr val="DEEABA"/>
              </a:solidFill>
              <a:ln>
                <a:noFill/>
              </a:ln>
            </c:spPr>
            <c:extLst>
              <c:ext xmlns:c16="http://schemas.microsoft.com/office/drawing/2014/chart" uri="{C3380CC4-5D6E-409C-BE32-E72D297353CC}">
                <c16:uniqueId val="{00000002-A305-411A-8D13-EAA4DA4A554F}"/>
              </c:ext>
            </c:extLst>
          </c:dPt>
          <c:val>
            <c:numRef>
              <c:f>Sheet1!$A$2:$B$2</c:f>
              <c:numCache>
                <c:formatCode>General</c:formatCode>
                <c:ptCount val="2"/>
                <c:pt idx="0">
                  <c:v>26099.860819999994</c:v>
                </c:pt>
                <c:pt idx="1">
                  <c:v>15723.736149264005</c:v>
                </c:pt>
              </c:numCache>
            </c:numRef>
          </c:val>
          <c:extLst>
            <c:ext xmlns:c16="http://schemas.microsoft.com/office/drawing/2014/chart" uri="{C3380CC4-5D6E-409C-BE32-E72D297353CC}">
              <c16:uniqueId val="{00000003-A305-411A-8D13-EAA4DA4A554F}"/>
            </c:ext>
          </c:extLst>
        </c:ser>
        <c:ser>
          <c:idx val="2"/>
          <c:order val="2"/>
          <c:spPr>
            <a:solidFill>
              <a:srgbClr val="DEEABA"/>
            </a:solidFill>
            <a:ln>
              <a:noFill/>
            </a:ln>
          </c:spPr>
          <c:invertIfNegative val="0"/>
          <c:dPt>
            <c:idx val="0"/>
            <c:invertIfNegative val="0"/>
            <c:bubble3D val="0"/>
            <c:spPr>
              <a:solidFill>
                <a:srgbClr val="F4F8E8"/>
              </a:solidFill>
              <a:ln>
                <a:noFill/>
              </a:ln>
            </c:spPr>
            <c:extLst>
              <c:ext xmlns:c16="http://schemas.microsoft.com/office/drawing/2014/chart" uri="{C3380CC4-5D6E-409C-BE32-E72D297353CC}">
                <c16:uniqueId val="{00000004-A305-411A-8D13-EAA4DA4A554F}"/>
              </c:ext>
            </c:extLst>
          </c:dPt>
          <c:val>
            <c:numRef>
              <c:f>Sheet1!$A$3:$B$3</c:f>
              <c:numCache>
                <c:formatCode>General</c:formatCode>
                <c:ptCount val="2"/>
                <c:pt idx="0">
                  <c:v>101404.54657969375</c:v>
                </c:pt>
                <c:pt idx="1">
                  <c:v>9809.5786666666681</c:v>
                </c:pt>
              </c:numCache>
            </c:numRef>
          </c:val>
          <c:extLst>
            <c:ext xmlns:c16="http://schemas.microsoft.com/office/drawing/2014/chart" uri="{C3380CC4-5D6E-409C-BE32-E72D297353CC}">
              <c16:uniqueId val="{00000005-A305-411A-8D13-EAA4DA4A554F}"/>
            </c:ext>
          </c:extLst>
        </c:ser>
        <c:ser>
          <c:idx val="3"/>
          <c:order val="3"/>
          <c:spPr>
            <a:solidFill>
              <a:srgbClr val="F4F8E8"/>
            </a:solidFill>
            <a:ln>
              <a:noFill/>
            </a:ln>
          </c:spPr>
          <c:invertIfNegative val="0"/>
          <c:dPt>
            <c:idx val="0"/>
            <c:invertIfNegative val="0"/>
            <c:bubble3D val="0"/>
            <c:spPr>
              <a:solidFill>
                <a:schemeClr val="accent6"/>
              </a:solidFill>
              <a:ln>
                <a:noFill/>
              </a:ln>
            </c:spPr>
            <c:extLst>
              <c:ext xmlns:c16="http://schemas.microsoft.com/office/drawing/2014/chart" uri="{C3380CC4-5D6E-409C-BE32-E72D297353CC}">
                <c16:uniqueId val="{00000006-A305-411A-8D13-EAA4DA4A554F}"/>
              </c:ext>
            </c:extLst>
          </c:dPt>
          <c:val>
            <c:numRef>
              <c:f>Sheet1!$A$4:$B$4</c:f>
              <c:numCache>
                <c:formatCode>General</c:formatCode>
                <c:ptCount val="2"/>
                <c:pt idx="0">
                  <c:v>226384.51222442853</c:v>
                </c:pt>
                <c:pt idx="1">
                  <c:v>56832.781262400007</c:v>
                </c:pt>
              </c:numCache>
            </c:numRef>
          </c:val>
          <c:extLst>
            <c:ext xmlns:c16="http://schemas.microsoft.com/office/drawing/2014/chart" uri="{C3380CC4-5D6E-409C-BE32-E72D297353CC}">
              <c16:uniqueId val="{00000007-A305-411A-8D13-EAA4DA4A554F}"/>
            </c:ext>
          </c:extLst>
        </c:ser>
        <c:ser>
          <c:idx val="4"/>
          <c:order val="4"/>
          <c:spPr>
            <a:solidFill>
              <a:srgbClr val="728A2A"/>
            </a:solidFill>
            <a:ln>
              <a:noFill/>
            </a:ln>
          </c:spPr>
          <c:invertIfNegative val="0"/>
          <c:dPt>
            <c:idx val="1"/>
            <c:invertIfNegative val="0"/>
            <c:bubble3D val="0"/>
            <c:spPr>
              <a:solidFill>
                <a:schemeClr val="accent6"/>
              </a:solidFill>
              <a:ln>
                <a:noFill/>
              </a:ln>
            </c:spPr>
            <c:extLst>
              <c:ext xmlns:c16="http://schemas.microsoft.com/office/drawing/2014/chart" uri="{C3380CC4-5D6E-409C-BE32-E72D297353CC}">
                <c16:uniqueId val="{00000008-A305-411A-8D13-EAA4DA4A554F}"/>
              </c:ext>
            </c:extLst>
          </c:dPt>
          <c:val>
            <c:numRef>
              <c:f>Sheet1!$A$5:$B$5</c:f>
              <c:numCache>
                <c:formatCode>General</c:formatCode>
                <c:ptCount val="2"/>
                <c:pt idx="0">
                  <c:v>0</c:v>
                </c:pt>
                <c:pt idx="1">
                  <c:v>0</c:v>
                </c:pt>
              </c:numCache>
            </c:numRef>
          </c:val>
          <c:extLst>
            <c:ext xmlns:c16="http://schemas.microsoft.com/office/drawing/2014/chart" uri="{C3380CC4-5D6E-409C-BE32-E72D297353CC}">
              <c16:uniqueId val="{00000009-A305-411A-8D13-EAA4DA4A554F}"/>
            </c:ext>
          </c:extLst>
        </c:ser>
        <c:dLbls>
          <c:showLegendKey val="0"/>
          <c:showVal val="0"/>
          <c:showCatName val="0"/>
          <c:showSerName val="0"/>
          <c:showPercent val="0"/>
          <c:showBubbleSize val="0"/>
        </c:dLbls>
        <c:gapWidth val="80"/>
        <c:overlap val="100"/>
        <c:axId val="2009073760"/>
        <c:axId val="1"/>
      </c:barChart>
      <c:catAx>
        <c:axId val="2009073760"/>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392114.65660274628"/>
          <c:min val="0"/>
        </c:scaling>
        <c:delete val="1"/>
        <c:axPos val="l"/>
        <c:numFmt formatCode="General" sourceLinked="1"/>
        <c:majorTickMark val="out"/>
        <c:minorTickMark val="none"/>
        <c:tickLblPos val="nextTo"/>
        <c:crossAx val="2009073760"/>
        <c:crosses val="min"/>
        <c:crossBetween val="between"/>
      </c:valAx>
    </c:plotArea>
    <c:plotVisOnly val="0"/>
    <c:dispBlanksAs val="gap"/>
    <c:showDLblsOverMax val="1"/>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3756397134083927E-2"/>
          <c:y val="0.11842980705256155"/>
          <c:w val="0.91248720573183217"/>
          <c:h val="0.84697272122421818"/>
        </c:manualLayout>
      </c:layout>
      <c:scatterChart>
        <c:scatterStyle val="lineMarker"/>
        <c:varyColors val="0"/>
        <c:ser>
          <c:idx val="0"/>
          <c:order val="0"/>
          <c:spPr>
            <a:ln w="19050" algn="ctr">
              <a:solidFill>
                <a:schemeClr val="accent1"/>
              </a:solidFill>
              <a:prstDash val="solid"/>
            </a:ln>
          </c:spPr>
          <c:marker>
            <c:symbol val="none"/>
          </c:marker>
          <c:xVal>
            <c:numRef>
              <c:f>Sheet1!$A$1:$Z$1</c:f>
              <c:numCache>
                <c:formatCode>General</c:formatCode>
                <c:ptCount val="2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numCache>
            </c:numRef>
          </c:xVal>
          <c:yVal>
            <c:numRef>
              <c:f>Sheet1!$A$2:$Z$2</c:f>
              <c:numCache>
                <c:formatCode>General</c:formatCode>
                <c:ptCount val="26"/>
                <c:pt idx="0">
                  <c:v>-49492.99</c:v>
                </c:pt>
                <c:pt idx="1">
                  <c:v>-48778.68</c:v>
                </c:pt>
                <c:pt idx="2">
                  <c:v>-48357.65</c:v>
                </c:pt>
                <c:pt idx="3">
                  <c:v>-48211.26</c:v>
                </c:pt>
                <c:pt idx="4">
                  <c:v>-48340.79</c:v>
                </c:pt>
                <c:pt idx="5">
                  <c:v>-47364.89</c:v>
                </c:pt>
                <c:pt idx="6">
                  <c:v>-47888.7</c:v>
                </c:pt>
                <c:pt idx="7">
                  <c:v>-47226.36</c:v>
                </c:pt>
                <c:pt idx="8">
                  <c:v>-45463.3</c:v>
                </c:pt>
                <c:pt idx="9">
                  <c:v>-45280.65</c:v>
                </c:pt>
                <c:pt idx="10">
                  <c:v>-44622.85</c:v>
                </c:pt>
                <c:pt idx="11">
                  <c:v>-43292.52</c:v>
                </c:pt>
                <c:pt idx="12">
                  <c:v>-41363.42</c:v>
                </c:pt>
                <c:pt idx="13">
                  <c:v>-39237.089999999997</c:v>
                </c:pt>
                <c:pt idx="14">
                  <c:v>-38673.01</c:v>
                </c:pt>
                <c:pt idx="15">
                  <c:v>-36318.480000000003</c:v>
                </c:pt>
                <c:pt idx="16">
                  <c:v>-34148.46</c:v>
                </c:pt>
                <c:pt idx="17">
                  <c:v>-32626.67</c:v>
                </c:pt>
                <c:pt idx="18">
                  <c:v>-30780.76</c:v>
                </c:pt>
                <c:pt idx="19">
                  <c:v>-28934.86</c:v>
                </c:pt>
                <c:pt idx="20">
                  <c:v>-27088.95</c:v>
                </c:pt>
                <c:pt idx="21">
                  <c:v>-24918.94</c:v>
                </c:pt>
                <c:pt idx="22">
                  <c:v>-22824.04</c:v>
                </c:pt>
                <c:pt idx="23">
                  <c:v>-20578.91</c:v>
                </c:pt>
                <c:pt idx="24">
                  <c:v>-18657.89</c:v>
                </c:pt>
                <c:pt idx="25">
                  <c:v>-15926.59</c:v>
                </c:pt>
              </c:numCache>
            </c:numRef>
          </c:yVal>
          <c:smooth val="0"/>
          <c:extLst>
            <c:ext xmlns:c16="http://schemas.microsoft.com/office/drawing/2014/chart" uri="{C3380CC4-5D6E-409C-BE32-E72D297353CC}">
              <c16:uniqueId val="{00000000-4729-476E-8EE5-3BAAC14911FB}"/>
            </c:ext>
          </c:extLst>
        </c:ser>
        <c:ser>
          <c:idx val="1"/>
          <c:order val="1"/>
          <c:spPr>
            <a:ln w="19050" algn="ctr">
              <a:solidFill>
                <a:schemeClr val="accent2"/>
              </a:solidFill>
              <a:prstDash val="solid"/>
            </a:ln>
          </c:spPr>
          <c:marker>
            <c:symbol val="none"/>
          </c:marker>
          <c:xVal>
            <c:numRef>
              <c:f>Sheet1!$A$1:$Z$1</c:f>
              <c:numCache>
                <c:formatCode>General</c:formatCode>
                <c:ptCount val="2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numCache>
            </c:numRef>
          </c:xVal>
          <c:yVal>
            <c:numRef>
              <c:f>Sheet1!$A$3:$Z$3</c:f>
              <c:numCache>
                <c:formatCode>General</c:formatCode>
                <c:ptCount val="26"/>
                <c:pt idx="0">
                  <c:v>-37553.800000000003</c:v>
                </c:pt>
                <c:pt idx="1">
                  <c:v>-37553.800000000003</c:v>
                </c:pt>
                <c:pt idx="2">
                  <c:v>-37553.800000000003</c:v>
                </c:pt>
                <c:pt idx="3">
                  <c:v>-37553.800000000003</c:v>
                </c:pt>
                <c:pt idx="4">
                  <c:v>-37553.800000000003</c:v>
                </c:pt>
                <c:pt idx="5">
                  <c:v>-37553.800000000003</c:v>
                </c:pt>
                <c:pt idx="6">
                  <c:v>-37553.800000000003</c:v>
                </c:pt>
                <c:pt idx="7">
                  <c:v>-37553.800000000003</c:v>
                </c:pt>
                <c:pt idx="8">
                  <c:v>-37553.800000000003</c:v>
                </c:pt>
                <c:pt idx="9">
                  <c:v>-37553.800000000003</c:v>
                </c:pt>
                <c:pt idx="10">
                  <c:v>-37553.800000000003</c:v>
                </c:pt>
                <c:pt idx="11">
                  <c:v>-37553.800000000003</c:v>
                </c:pt>
                <c:pt idx="12">
                  <c:v>-37553.800000000003</c:v>
                </c:pt>
                <c:pt idx="13">
                  <c:v>-37553.800000000003</c:v>
                </c:pt>
                <c:pt idx="14">
                  <c:v>-37553.800000000003</c:v>
                </c:pt>
                <c:pt idx="15">
                  <c:v>-37553.800000000003</c:v>
                </c:pt>
                <c:pt idx="16">
                  <c:v>-37553.800000000003</c:v>
                </c:pt>
                <c:pt idx="17">
                  <c:v>-37553.800000000003</c:v>
                </c:pt>
                <c:pt idx="18">
                  <c:v>-37553.800000000003</c:v>
                </c:pt>
                <c:pt idx="19">
                  <c:v>-37553.800000000003</c:v>
                </c:pt>
                <c:pt idx="20">
                  <c:v>-37553.800000000003</c:v>
                </c:pt>
                <c:pt idx="21">
                  <c:v>-37553.800000000003</c:v>
                </c:pt>
                <c:pt idx="22">
                  <c:v>-37553.800000000003</c:v>
                </c:pt>
                <c:pt idx="23">
                  <c:v>-37553.800000000003</c:v>
                </c:pt>
                <c:pt idx="24">
                  <c:v>-37553.800000000003</c:v>
                </c:pt>
                <c:pt idx="25">
                  <c:v>-37553.800000000003</c:v>
                </c:pt>
              </c:numCache>
            </c:numRef>
          </c:yVal>
          <c:smooth val="0"/>
          <c:extLst>
            <c:ext xmlns:c16="http://schemas.microsoft.com/office/drawing/2014/chart" uri="{C3380CC4-5D6E-409C-BE32-E72D297353CC}">
              <c16:uniqueId val="{00000001-4729-476E-8EE5-3BAAC14911FB}"/>
            </c:ext>
          </c:extLst>
        </c:ser>
        <c:dLbls>
          <c:showLegendKey val="0"/>
          <c:showVal val="0"/>
          <c:showCatName val="0"/>
          <c:showSerName val="0"/>
          <c:showPercent val="0"/>
          <c:showBubbleSize val="0"/>
        </c:dLbls>
        <c:axId val="213468255"/>
        <c:axId val="1"/>
      </c:scatterChart>
      <c:valAx>
        <c:axId val="213468255"/>
        <c:scaling>
          <c:orientation val="minMax"/>
          <c:max val="2050"/>
          <c:min val="2025"/>
        </c:scaling>
        <c:delete val="0"/>
        <c:axPos val="t"/>
        <c:majorGridlines>
          <c:spPr>
            <a:ln>
              <a:noFill/>
            </a:ln>
          </c:spPr>
        </c:majorGridlines>
        <c:numFmt formatCode="0;&quot;-&quot;0" sourceLinked="0"/>
        <c:majorTickMark val="out"/>
        <c:minorTickMark val="none"/>
        <c:tickLblPos val="nextTo"/>
        <c:spPr>
          <a:ln w="9525" algn="ctr">
            <a:solidFill>
              <a:schemeClr val="tx1"/>
            </a:solidFill>
            <a:prstDash val="solid"/>
          </a:ln>
        </c:spPr>
        <c:txPr>
          <a:bodyPr wrap="none"/>
          <a:lstStyle/>
          <a:p>
            <a:pPr>
              <a:defRPr sz="1000" kern="1200">
                <a:solidFill>
                  <a:schemeClr val="tx1"/>
                </a:solidFill>
                <a:latin typeface="Arial"/>
                <a:ea typeface="+mn-ea"/>
                <a:cs typeface="+mn-cs"/>
              </a:defRPr>
            </a:pPr>
            <a:endParaRPr lang="nb-NO"/>
          </a:p>
        </c:txPr>
        <c:crossAx val="1"/>
        <c:crosses val="max"/>
        <c:crossBetween val="midCat"/>
        <c:majorUnit val="5"/>
      </c:valAx>
      <c:valAx>
        <c:axId val="1"/>
        <c:scaling>
          <c:orientation val="minMax"/>
          <c:max val="0"/>
          <c:min val="-50000"/>
        </c:scaling>
        <c:delete val="0"/>
        <c:axPos val="l"/>
        <c:majorGridlines>
          <c:spPr>
            <a:ln>
              <a:noFill/>
            </a:ln>
          </c:spPr>
        </c:majorGridlines>
        <c:numFmt formatCode="General" sourceLinked="1"/>
        <c:majorTickMark val="out"/>
        <c:minorTickMark val="none"/>
        <c:tickLblPos val="none"/>
        <c:spPr>
          <a:ln w="9525" algn="ctr">
            <a:solidFill>
              <a:schemeClr val="tx1"/>
            </a:solidFill>
            <a:prstDash val="solid"/>
          </a:ln>
        </c:spPr>
        <c:txPr>
          <a:bodyPr wrap="none"/>
          <a:lstStyle/>
          <a:p>
            <a:pPr>
              <a:defRPr sz="1000" kern="1200">
                <a:latin typeface="Arial"/>
                <a:ea typeface="+mn-ea"/>
                <a:cs typeface="+mn-cs"/>
              </a:defRPr>
            </a:pPr>
            <a:endParaRPr lang="nb-NO"/>
          </a:p>
        </c:txPr>
        <c:crossAx val="213468255"/>
        <c:crosses val="min"/>
        <c:crossBetween val="midCat"/>
        <c:majorUnit val="5000"/>
      </c:valAx>
    </c:plotArea>
    <c:plotVisOnly val="0"/>
    <c:dispBlanksAs val="gap"/>
    <c:showDLblsOverMax val="1"/>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29D9F6-139C-466C-BBA8-4533C25F6AD0}" type="datetimeFigureOut">
              <a:rPr lang="nb-NO" smtClean="0"/>
              <a:t>16.11.2022</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BA69BC-F579-4D34-A4DF-7529BF12C3C0}" type="slidenum">
              <a:rPr lang="nb-NO" smtClean="0"/>
              <a:t>‹#›</a:t>
            </a:fld>
            <a:endParaRPr lang="nb-NO"/>
          </a:p>
        </p:txBody>
      </p:sp>
    </p:spTree>
    <p:extLst>
      <p:ext uri="{BB962C8B-B14F-4D97-AF65-F5344CB8AC3E}">
        <p14:creationId xmlns:p14="http://schemas.microsoft.com/office/powerpoint/2010/main" val="2377600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44397F99-9B25-4F94-BBA4-89C26491C69A}" type="slidenum">
              <a:rPr lang="nb-NO" smtClean="0"/>
              <a:pPr/>
              <a:t>4</a:t>
            </a:fld>
            <a:endParaRPr lang="nb-NO" dirty="0"/>
          </a:p>
        </p:txBody>
      </p:sp>
    </p:spTree>
    <p:extLst>
      <p:ext uri="{BB962C8B-B14F-4D97-AF65-F5344CB8AC3E}">
        <p14:creationId xmlns:p14="http://schemas.microsoft.com/office/powerpoint/2010/main" val="3730046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44397F99-9B25-4F94-BBA4-89C26491C69A}" type="slidenum">
              <a:rPr lang="nb-NO" smtClean="0"/>
              <a:pPr/>
              <a:t>14</a:t>
            </a:fld>
            <a:endParaRPr lang="nb-NO" dirty="0"/>
          </a:p>
        </p:txBody>
      </p:sp>
    </p:spTree>
    <p:extLst>
      <p:ext uri="{BB962C8B-B14F-4D97-AF65-F5344CB8AC3E}">
        <p14:creationId xmlns:p14="http://schemas.microsoft.com/office/powerpoint/2010/main" val="4235677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44397F99-9B25-4F94-BBA4-89C26491C69A}" type="slidenum">
              <a:rPr lang="nb-NO" smtClean="0"/>
              <a:pPr/>
              <a:t>15</a:t>
            </a:fld>
            <a:endParaRPr lang="nb-NO" dirty="0"/>
          </a:p>
        </p:txBody>
      </p:sp>
    </p:spTree>
    <p:extLst>
      <p:ext uri="{BB962C8B-B14F-4D97-AF65-F5344CB8AC3E}">
        <p14:creationId xmlns:p14="http://schemas.microsoft.com/office/powerpoint/2010/main" val="39516820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397F99-9B25-4F94-BBA4-89C26491C69A}"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6925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44397F99-9B25-4F94-BBA4-89C26491C69A}" type="slidenum">
              <a:rPr lang="nb-NO" smtClean="0"/>
              <a:pPr/>
              <a:t>18</a:t>
            </a:fld>
            <a:endParaRPr lang="nb-NO" dirty="0"/>
          </a:p>
        </p:txBody>
      </p:sp>
    </p:spTree>
    <p:extLst>
      <p:ext uri="{BB962C8B-B14F-4D97-AF65-F5344CB8AC3E}">
        <p14:creationId xmlns:p14="http://schemas.microsoft.com/office/powerpoint/2010/main" val="3472216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44397F99-9B25-4F94-BBA4-89C26491C69A}" type="slidenum">
              <a:rPr lang="nb-NO" smtClean="0"/>
              <a:pPr/>
              <a:t>5</a:t>
            </a:fld>
            <a:endParaRPr lang="nb-NO" dirty="0"/>
          </a:p>
        </p:txBody>
      </p:sp>
    </p:spTree>
    <p:extLst>
      <p:ext uri="{BB962C8B-B14F-4D97-AF65-F5344CB8AC3E}">
        <p14:creationId xmlns:p14="http://schemas.microsoft.com/office/powerpoint/2010/main" val="844647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44397F99-9B25-4F94-BBA4-89C26491C69A}" type="slidenum">
              <a:rPr lang="nb-NO" smtClean="0"/>
              <a:pPr/>
              <a:t>6</a:t>
            </a:fld>
            <a:endParaRPr lang="nb-NO" dirty="0"/>
          </a:p>
        </p:txBody>
      </p:sp>
    </p:spTree>
    <p:extLst>
      <p:ext uri="{BB962C8B-B14F-4D97-AF65-F5344CB8AC3E}">
        <p14:creationId xmlns:p14="http://schemas.microsoft.com/office/powerpoint/2010/main" val="793663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44397F99-9B25-4F94-BBA4-89C26491C69A}" type="slidenum">
              <a:rPr lang="nb-NO" smtClean="0"/>
              <a:pPr/>
              <a:t>8</a:t>
            </a:fld>
            <a:endParaRPr lang="nb-NO" dirty="0"/>
          </a:p>
        </p:txBody>
      </p:sp>
    </p:spTree>
    <p:extLst>
      <p:ext uri="{BB962C8B-B14F-4D97-AF65-F5344CB8AC3E}">
        <p14:creationId xmlns:p14="http://schemas.microsoft.com/office/powerpoint/2010/main" val="3681274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4175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5435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0731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001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00402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oleObject" Target="../embeddings/oleObject1.bin"/><Relationship Id="rId7" Type="http://schemas.openxmlformats.org/officeDocument/2006/relationships/image" Target="../media/image9.sv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emf"/><Relationship Id="rId9" Type="http://schemas.openxmlformats.org/officeDocument/2006/relationships/image" Target="../media/image11.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tellysbilde">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47039ED2-932A-C048-AA0D-DEDA393B9A17}"/>
              </a:ext>
            </a:extLst>
          </p:cNvPr>
          <p:cNvPicPr>
            <a:picLocks/>
          </p:cNvPicPr>
          <p:nvPr userDrawn="1"/>
        </p:nvPicPr>
        <p:blipFill rotWithShape="1">
          <a:blip r:embed="rId2"/>
          <a:srcRect t="1" b="31406"/>
          <a:stretch/>
        </p:blipFill>
        <p:spPr>
          <a:xfrm>
            <a:off x="1" y="10681"/>
            <a:ext cx="12197999" cy="4669319"/>
          </a:xfrm>
          <a:prstGeom prst="rect">
            <a:avLst/>
          </a:prstGeom>
        </p:spPr>
      </p:pic>
      <p:sp>
        <p:nvSpPr>
          <p:cNvPr id="2" name="Tittel 1">
            <a:extLst>
              <a:ext uri="{FF2B5EF4-FFF2-40B4-BE49-F238E27FC236}">
                <a16:creationId xmlns:a16="http://schemas.microsoft.com/office/drawing/2014/main" id="{7596ADCA-8FE1-BD43-9514-9B41FB190275}"/>
              </a:ext>
            </a:extLst>
          </p:cNvPr>
          <p:cNvSpPr>
            <a:spLocks noGrp="1"/>
          </p:cNvSpPr>
          <p:nvPr>
            <p:ph type="ctrTitle" hasCustomPrompt="1"/>
          </p:nvPr>
        </p:nvSpPr>
        <p:spPr>
          <a:xfrm>
            <a:off x="648000" y="648000"/>
            <a:ext cx="10872000" cy="4032000"/>
          </a:xfrm>
        </p:spPr>
        <p:txBody>
          <a:bodyPr anchor="ctr" anchorCtr="0"/>
          <a:lstStyle>
            <a:lvl1pPr algn="ctr">
              <a:defRPr sz="4600">
                <a:solidFill>
                  <a:schemeClr val="bg1"/>
                </a:solidFill>
              </a:defRPr>
            </a:lvl1pPr>
          </a:lstStyle>
          <a:p>
            <a:r>
              <a:rPr lang="nb-NO" dirty="0"/>
              <a:t>KLIKK FOR Å REDIGERE TITTELSTIL</a:t>
            </a:r>
          </a:p>
        </p:txBody>
      </p:sp>
      <p:pic>
        <p:nvPicPr>
          <p:cNvPr id="9" name="MNUbredde_hovedlogo_2022.ai" descr="MNUbredde_hovedlogo_2022.ai">
            <a:extLst>
              <a:ext uri="{FF2B5EF4-FFF2-40B4-BE49-F238E27FC236}">
                <a16:creationId xmlns:a16="http://schemas.microsoft.com/office/drawing/2014/main" id="{39A59267-A25A-5249-808E-67E8BBE24B7A}"/>
              </a:ext>
            </a:extLst>
          </p:cNvPr>
          <p:cNvPicPr>
            <a:picLocks noChangeAspect="1"/>
          </p:cNvPicPr>
          <p:nvPr userDrawn="1"/>
        </p:nvPicPr>
        <p:blipFill>
          <a:blip r:embed="rId3"/>
          <a:stretch>
            <a:fillRect/>
          </a:stretch>
        </p:blipFill>
        <p:spPr>
          <a:xfrm>
            <a:off x="4435120" y="5373045"/>
            <a:ext cx="3297759" cy="576000"/>
          </a:xfrm>
          <a:prstGeom prst="rect">
            <a:avLst/>
          </a:prstGeom>
          <a:ln w="12700">
            <a:miter lim="400000"/>
          </a:ln>
        </p:spPr>
      </p:pic>
    </p:spTree>
    <p:extLst>
      <p:ext uri="{BB962C8B-B14F-4D97-AF65-F5344CB8AC3E}">
        <p14:creationId xmlns:p14="http://schemas.microsoft.com/office/powerpoint/2010/main" val="2662290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Lysbilde med fast bilde 2">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3F29E959-A61D-BE44-8740-F87F53F1BEE7}"/>
              </a:ext>
            </a:extLst>
          </p:cNvPr>
          <p:cNvPicPr>
            <a:picLocks noChangeAspect="1"/>
          </p:cNvPicPr>
          <p:nvPr userDrawn="1"/>
        </p:nvPicPr>
        <p:blipFill>
          <a:blip r:embed="rId2"/>
          <a:stretch>
            <a:fillRect/>
          </a:stretch>
        </p:blipFill>
        <p:spPr>
          <a:xfrm>
            <a:off x="0" y="10682"/>
            <a:ext cx="12192000" cy="6836636"/>
          </a:xfrm>
          <a:prstGeom prst="rect">
            <a:avLst/>
          </a:prstGeom>
        </p:spPr>
      </p:pic>
      <p:sp>
        <p:nvSpPr>
          <p:cNvPr id="2" name="Tittel 1">
            <a:extLst>
              <a:ext uri="{FF2B5EF4-FFF2-40B4-BE49-F238E27FC236}">
                <a16:creationId xmlns:a16="http://schemas.microsoft.com/office/drawing/2014/main" id="{71CB5E67-6BF9-5F48-B8FE-CFDC91C7C892}"/>
              </a:ext>
            </a:extLst>
          </p:cNvPr>
          <p:cNvSpPr>
            <a:spLocks noGrp="1"/>
          </p:cNvSpPr>
          <p:nvPr>
            <p:ph type="title" hasCustomPrompt="1"/>
          </p:nvPr>
        </p:nvSpPr>
        <p:spPr/>
        <p:txBody>
          <a:bodyPr wrap="square"/>
          <a:lstStyle>
            <a:lvl1pPr>
              <a:defRPr>
                <a:solidFill>
                  <a:schemeClr val="bg1"/>
                </a:solidFill>
              </a:defRPr>
            </a:lvl1pPr>
          </a:lstStyle>
          <a:p>
            <a:r>
              <a:rPr lang="nb-NO" dirty="0"/>
              <a:t>KAFFEPAUSE</a:t>
            </a:r>
          </a:p>
        </p:txBody>
      </p:sp>
      <p:sp>
        <p:nvSpPr>
          <p:cNvPr id="3" name="Plassholder for innhold 2">
            <a:extLst>
              <a:ext uri="{FF2B5EF4-FFF2-40B4-BE49-F238E27FC236}">
                <a16:creationId xmlns:a16="http://schemas.microsoft.com/office/drawing/2014/main" id="{EF055593-14D0-2641-8036-C90298A80E57}"/>
              </a:ext>
            </a:extLst>
          </p:cNvPr>
          <p:cNvSpPr>
            <a:spLocks noGrp="1"/>
          </p:cNvSpPr>
          <p:nvPr>
            <p:ph idx="1"/>
          </p:nvPr>
        </p:nvSpPr>
        <p:spPr>
          <a:xfrm>
            <a:off x="648000" y="2268000"/>
            <a:ext cx="10872000" cy="3780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774159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Title slide w/ picture">
    <p:bg>
      <p:bgPr>
        <a:solidFill>
          <a:schemeClr val="lt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894C8889-D705-4620-88FB-7DB514F87572}"/>
              </a:ext>
            </a:extLst>
          </p:cNvPr>
          <p:cNvGraphicFramePr>
            <a:graphicFrameLocks noChangeAspect="1"/>
          </p:cNvGraphicFramePr>
          <p:nvPr userDrawn="1">
            <p:custDataLst>
              <p:tags r:id="rId1"/>
            </p:custDataLst>
            <p:extLst>
              <p:ext uri="{D42A27DB-BD31-4B8C-83A1-F6EECF244321}">
                <p14:modId xmlns:p14="http://schemas.microsoft.com/office/powerpoint/2010/main" val="439901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5" name="Object 4" hidden="1">
                        <a:extLst>
                          <a:ext uri="{FF2B5EF4-FFF2-40B4-BE49-F238E27FC236}">
                            <a16:creationId xmlns:a16="http://schemas.microsoft.com/office/drawing/2014/main" id="{894C8889-D705-4620-88FB-7DB514F8757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Picture Placeholder 6">
            <a:extLst>
              <a:ext uri="{FF2B5EF4-FFF2-40B4-BE49-F238E27FC236}">
                <a16:creationId xmlns:a16="http://schemas.microsoft.com/office/drawing/2014/main" id="{704CB936-E693-4831-965D-1A62BFC9D5B0}"/>
              </a:ext>
            </a:extLst>
          </p:cNvPr>
          <p:cNvSpPr>
            <a:spLocks noGrp="1"/>
          </p:cNvSpPr>
          <p:nvPr>
            <p:ph type="pic" sz="quarter" idx="10" hasCustomPrompt="1"/>
          </p:nvPr>
        </p:nvSpPr>
        <p:spPr>
          <a:xfrm>
            <a:off x="0" y="0"/>
            <a:ext cx="12192000" cy="6858000"/>
          </a:xfrm>
          <a:blipFill dpi="0" rotWithShape="1">
            <a:blip r:embed="rId5"/>
            <a:srcRect/>
            <a:stretch>
              <a:fillRect/>
            </a:stretch>
          </a:blipFill>
        </p:spPr>
        <p:txBody>
          <a:bodyPr/>
          <a:lstStyle>
            <a:lvl1pPr rtl="0">
              <a:buNone/>
              <a:defRPr/>
            </a:lvl1pPr>
          </a:lstStyle>
          <a:p>
            <a:r>
              <a:rPr lang="nb-NO" dirty="0"/>
              <a:t> </a:t>
            </a:r>
          </a:p>
        </p:txBody>
      </p:sp>
      <p:sp>
        <p:nvSpPr>
          <p:cNvPr id="2" name="Title 1"/>
          <p:cNvSpPr>
            <a:spLocks noGrp="1"/>
          </p:cNvSpPr>
          <p:nvPr>
            <p:ph type="ctrTitle" hasCustomPrompt="1"/>
          </p:nvPr>
        </p:nvSpPr>
        <p:spPr>
          <a:xfrm>
            <a:off x="704884" y="3040923"/>
            <a:ext cx="6643413" cy="2387600"/>
          </a:xfrm>
        </p:spPr>
        <p:txBody>
          <a:bodyPr vert="horz" lIns="0" tIns="0" rIns="0" bIns="0" anchor="b"/>
          <a:lstStyle>
            <a:lvl1pPr algn="l" rtl="0">
              <a:lnSpc>
                <a:spcPct val="90000"/>
              </a:lnSpc>
              <a:defRPr sz="7600" b="0">
                <a:solidFill>
                  <a:schemeClr val="bg1"/>
                </a:solidFill>
              </a:defRPr>
            </a:lvl1pPr>
          </a:lstStyle>
          <a:p>
            <a:r>
              <a:rPr lang="nb-NO" noProof="0" dirty="0"/>
              <a:t>En tittel over to linjer</a:t>
            </a:r>
          </a:p>
        </p:txBody>
      </p:sp>
      <p:sp>
        <p:nvSpPr>
          <p:cNvPr id="3" name="Subtitle 2"/>
          <p:cNvSpPr>
            <a:spLocks noGrp="1"/>
          </p:cNvSpPr>
          <p:nvPr>
            <p:ph type="subTitle" idx="1" hasCustomPrompt="1"/>
          </p:nvPr>
        </p:nvSpPr>
        <p:spPr>
          <a:xfrm>
            <a:off x="714408" y="5631306"/>
            <a:ext cx="6633888" cy="912370"/>
          </a:xfrm>
        </p:spPr>
        <p:txBody>
          <a:bodyPr/>
          <a:lstStyle>
            <a:lvl1pPr marL="0" indent="0" algn="l" rtl="0">
              <a:buNone/>
              <a:defRPr sz="2199">
                <a:solidFill>
                  <a:schemeClr val="bg1"/>
                </a:solidFill>
              </a:defRPr>
            </a:lvl1pPr>
            <a:lvl2pPr marL="457031" indent="0" algn="ctr">
              <a:buNone/>
              <a:defRPr sz="1998"/>
            </a:lvl2pPr>
            <a:lvl3pPr marL="914063" indent="0" algn="ctr">
              <a:buNone/>
              <a:defRPr sz="1799"/>
            </a:lvl3pPr>
            <a:lvl4pPr marL="1371094" indent="0" algn="ctr">
              <a:buNone/>
              <a:defRPr sz="1599"/>
            </a:lvl4pPr>
            <a:lvl5pPr marL="1828126" indent="0" algn="ctr">
              <a:buNone/>
              <a:defRPr sz="1599"/>
            </a:lvl5pPr>
            <a:lvl6pPr marL="2285157" indent="0" algn="ctr">
              <a:buNone/>
              <a:defRPr sz="1599"/>
            </a:lvl6pPr>
            <a:lvl7pPr marL="2742188" indent="0" algn="ctr">
              <a:buNone/>
              <a:defRPr sz="1599"/>
            </a:lvl7pPr>
            <a:lvl8pPr marL="3199220" indent="0" algn="ctr">
              <a:buNone/>
              <a:defRPr sz="1599"/>
            </a:lvl8pPr>
            <a:lvl9pPr marL="3656252" indent="0" algn="ctr">
              <a:buNone/>
              <a:defRPr sz="1599"/>
            </a:lvl9pPr>
          </a:lstStyle>
          <a:p>
            <a:r>
              <a:rPr lang="nb-NO" noProof="0" dirty="0"/>
              <a:t>Undertittel skrives her  |  Dato</a:t>
            </a:r>
          </a:p>
        </p:txBody>
      </p:sp>
      <p:sp>
        <p:nvSpPr>
          <p:cNvPr id="8" name="Text Placeholder 4">
            <a:extLst>
              <a:ext uri="{FF2B5EF4-FFF2-40B4-BE49-F238E27FC236}">
                <a16:creationId xmlns:a16="http://schemas.microsoft.com/office/drawing/2014/main" id="{9A581A1C-747D-4DBD-8804-429A16E73D56}"/>
              </a:ext>
            </a:extLst>
          </p:cNvPr>
          <p:cNvSpPr>
            <a:spLocks noGrp="1"/>
          </p:cNvSpPr>
          <p:nvPr>
            <p:ph type="body" sz="quarter" idx="11" hasCustomPrompt="1"/>
          </p:nvPr>
        </p:nvSpPr>
        <p:spPr>
          <a:xfrm>
            <a:off x="712801" y="717552"/>
            <a:ext cx="1650967" cy="502468"/>
          </a:xfrm>
          <a:blipFill>
            <a:blip r:embed="rId6">
              <a:extLst>
                <a:ext uri="{96DAC541-7B7A-43D3-8B79-37D633B846F1}">
                  <asvg:svgBlip xmlns:asvg="http://schemas.microsoft.com/office/drawing/2016/SVG/main" r:embed="rId7"/>
                </a:ext>
              </a:extLst>
            </a:blip>
            <a:stretch>
              <a:fillRect/>
            </a:stretch>
          </a:blipFill>
        </p:spPr>
        <p:txBody>
          <a:bodyPr/>
          <a:lstStyle>
            <a:lvl1pPr rtl="0">
              <a:buNone/>
              <a:defRPr sz="100">
                <a:solidFill>
                  <a:schemeClr val="bg1"/>
                </a:solidFill>
              </a:defRPr>
            </a:lvl1pPr>
          </a:lstStyle>
          <a:p>
            <a:pPr lvl="0"/>
            <a:r>
              <a:rPr lang="nb-NO" dirty="0"/>
              <a:t> </a:t>
            </a:r>
          </a:p>
        </p:txBody>
      </p:sp>
      <p:sp>
        <p:nvSpPr>
          <p:cNvPr id="11" name="Text Placeholder 4">
            <a:extLst>
              <a:ext uri="{FF2B5EF4-FFF2-40B4-BE49-F238E27FC236}">
                <a16:creationId xmlns:a16="http://schemas.microsoft.com/office/drawing/2014/main" id="{230982B0-A8E1-460C-850A-61F6A962BD77}"/>
              </a:ext>
            </a:extLst>
          </p:cNvPr>
          <p:cNvSpPr>
            <a:spLocks noGrp="1"/>
          </p:cNvSpPr>
          <p:nvPr>
            <p:ph type="body" sz="quarter" idx="12" hasCustomPrompt="1"/>
          </p:nvPr>
        </p:nvSpPr>
        <p:spPr>
          <a:xfrm>
            <a:off x="10105201" y="708029"/>
            <a:ext cx="1377945" cy="525795"/>
          </a:xfrm>
          <a:blipFill>
            <a:blip r:embed="rId8">
              <a:extLst>
                <a:ext uri="{96DAC541-7B7A-43D3-8B79-37D633B846F1}">
                  <asvg:svgBlip xmlns:asvg="http://schemas.microsoft.com/office/drawing/2016/SVG/main" r:embed="rId9"/>
                </a:ext>
              </a:extLst>
            </a:blip>
            <a:stretch>
              <a:fillRect/>
            </a:stretch>
          </a:blipFill>
        </p:spPr>
        <p:txBody>
          <a:bodyPr/>
          <a:lstStyle>
            <a:lvl1pPr rtl="0">
              <a:buNone/>
              <a:defRPr sz="100">
                <a:solidFill>
                  <a:schemeClr val="bg1"/>
                </a:solidFill>
              </a:defRPr>
            </a:lvl1pPr>
          </a:lstStyle>
          <a:p>
            <a:pPr lvl="0"/>
            <a:r>
              <a:rPr lang="nb-NO" dirty="0"/>
              <a:t> </a:t>
            </a:r>
          </a:p>
        </p:txBody>
      </p:sp>
    </p:spTree>
    <p:extLst>
      <p:ext uri="{BB962C8B-B14F-4D97-AF65-F5344CB8AC3E}">
        <p14:creationId xmlns:p14="http://schemas.microsoft.com/office/powerpoint/2010/main" val="3397643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596ADCA-8FE1-BD43-9514-9B41FB190275}"/>
              </a:ext>
            </a:extLst>
          </p:cNvPr>
          <p:cNvSpPr>
            <a:spLocks noGrp="1"/>
          </p:cNvSpPr>
          <p:nvPr>
            <p:ph type="ctrTitle" hasCustomPrompt="1"/>
          </p:nvPr>
        </p:nvSpPr>
        <p:spPr>
          <a:xfrm>
            <a:off x="648000" y="648000"/>
            <a:ext cx="10872000" cy="4032000"/>
          </a:xfrm>
        </p:spPr>
        <p:txBody>
          <a:bodyPr anchor="ctr" anchorCtr="0"/>
          <a:lstStyle>
            <a:lvl1pPr algn="ctr">
              <a:defRPr sz="4600"/>
            </a:lvl1pPr>
          </a:lstStyle>
          <a:p>
            <a:r>
              <a:rPr lang="nb-NO" dirty="0"/>
              <a:t>KLIKK FOR Å REDIGERE TITTELSTIL</a:t>
            </a:r>
          </a:p>
        </p:txBody>
      </p:sp>
      <p:sp>
        <p:nvSpPr>
          <p:cNvPr id="3" name="Undertittel 2">
            <a:extLst>
              <a:ext uri="{FF2B5EF4-FFF2-40B4-BE49-F238E27FC236}">
                <a16:creationId xmlns:a16="http://schemas.microsoft.com/office/drawing/2014/main" id="{5A6447CE-0FA5-324F-B919-0B55622F88E5}"/>
              </a:ext>
            </a:extLst>
          </p:cNvPr>
          <p:cNvSpPr>
            <a:spLocks noGrp="1"/>
          </p:cNvSpPr>
          <p:nvPr>
            <p:ph type="subTitle" idx="1"/>
          </p:nvPr>
        </p:nvSpPr>
        <p:spPr>
          <a:xfrm>
            <a:off x="648000" y="5112000"/>
            <a:ext cx="10872000" cy="792000"/>
          </a:xfrm>
        </p:spPr>
        <p:txBody>
          <a:bodyPr wrap="square"/>
          <a:lstStyle>
            <a:lvl1pPr marL="0" indent="0" algn="ctr">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Tree>
    <p:extLst>
      <p:ext uri="{BB962C8B-B14F-4D97-AF65-F5344CB8AC3E}">
        <p14:creationId xmlns:p14="http://schemas.microsoft.com/office/powerpoint/2010/main" val="3564977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1CB5E67-6BF9-5F48-B8FE-CFDC91C7C892}"/>
              </a:ext>
            </a:extLst>
          </p:cNvPr>
          <p:cNvSpPr>
            <a:spLocks noGrp="1"/>
          </p:cNvSpPr>
          <p:nvPr>
            <p:ph type="title"/>
          </p:nvPr>
        </p:nvSpPr>
        <p:spPr/>
        <p:txBody>
          <a:bodyPr wrap="square"/>
          <a:lstStyle/>
          <a:p>
            <a:r>
              <a:rPr lang="nb-NO"/>
              <a:t>Klikk for å redigere tittelstil</a:t>
            </a:r>
            <a:endParaRPr lang="nb-NO" dirty="0"/>
          </a:p>
        </p:txBody>
      </p:sp>
      <p:sp>
        <p:nvSpPr>
          <p:cNvPr id="3" name="Plassholder for innhold 2">
            <a:extLst>
              <a:ext uri="{FF2B5EF4-FFF2-40B4-BE49-F238E27FC236}">
                <a16:creationId xmlns:a16="http://schemas.microsoft.com/office/drawing/2014/main" id="{EF055593-14D0-2641-8036-C90298A80E57}"/>
              </a:ext>
            </a:extLst>
          </p:cNvPr>
          <p:cNvSpPr>
            <a:spLocks noGrp="1"/>
          </p:cNvSpPr>
          <p:nvPr>
            <p:ph idx="1"/>
          </p:nvPr>
        </p:nvSpPr>
        <p:spPr>
          <a:xfrm>
            <a:off x="648000" y="2268000"/>
            <a:ext cx="10872000" cy="378000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052332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tel og innho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263DAAFF-DE09-E540-80AF-28CBE12E218E}"/>
              </a:ext>
            </a:extLst>
          </p:cNvPr>
          <p:cNvPicPr>
            <a:picLocks/>
          </p:cNvPicPr>
          <p:nvPr userDrawn="1"/>
        </p:nvPicPr>
        <p:blipFill rotWithShape="1">
          <a:blip r:embed="rId2"/>
          <a:srcRect t="3" b="71597"/>
          <a:stretch/>
        </p:blipFill>
        <p:spPr>
          <a:xfrm>
            <a:off x="1" y="10682"/>
            <a:ext cx="12197999" cy="1933318"/>
          </a:xfrm>
          <a:prstGeom prst="rect">
            <a:avLst/>
          </a:prstGeom>
        </p:spPr>
      </p:pic>
      <p:sp>
        <p:nvSpPr>
          <p:cNvPr id="2" name="Tittel 1">
            <a:extLst>
              <a:ext uri="{FF2B5EF4-FFF2-40B4-BE49-F238E27FC236}">
                <a16:creationId xmlns:a16="http://schemas.microsoft.com/office/drawing/2014/main" id="{71CB5E67-6BF9-5F48-B8FE-CFDC91C7C892}"/>
              </a:ext>
            </a:extLst>
          </p:cNvPr>
          <p:cNvSpPr>
            <a:spLocks noGrp="1"/>
          </p:cNvSpPr>
          <p:nvPr>
            <p:ph type="title"/>
          </p:nvPr>
        </p:nvSpPr>
        <p:spPr>
          <a:xfrm>
            <a:off x="648000" y="1260000"/>
            <a:ext cx="10872000" cy="1440000"/>
          </a:xfrm>
        </p:spPr>
        <p:txBody>
          <a:bodyPr wrap="square" anchor="t" anchorCtr="0"/>
          <a:lstStyle>
            <a:lvl1pPr>
              <a:defRPr>
                <a:solidFill>
                  <a:schemeClr val="bg1"/>
                </a:solidFill>
              </a:defRPr>
            </a:lvl1pPr>
          </a:lstStyle>
          <a:p>
            <a:r>
              <a:rPr lang="nb-NO"/>
              <a:t>Klikk for å redigere tittelstil</a:t>
            </a:r>
            <a:endParaRPr lang="nb-NO" dirty="0"/>
          </a:p>
        </p:txBody>
      </p:sp>
      <p:sp>
        <p:nvSpPr>
          <p:cNvPr id="3" name="Plassholder for innhold 2">
            <a:extLst>
              <a:ext uri="{FF2B5EF4-FFF2-40B4-BE49-F238E27FC236}">
                <a16:creationId xmlns:a16="http://schemas.microsoft.com/office/drawing/2014/main" id="{EF055593-14D0-2641-8036-C90298A80E57}"/>
              </a:ext>
            </a:extLst>
          </p:cNvPr>
          <p:cNvSpPr>
            <a:spLocks noGrp="1"/>
          </p:cNvSpPr>
          <p:nvPr>
            <p:ph idx="1"/>
          </p:nvPr>
        </p:nvSpPr>
        <p:spPr>
          <a:xfrm>
            <a:off x="648000" y="2267999"/>
            <a:ext cx="10872000" cy="378000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2646280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1B8E74A-CB2A-354B-82CF-9A75E0EA222B}"/>
              </a:ext>
            </a:extLst>
          </p:cNvPr>
          <p:cNvSpPr>
            <a:spLocks noGrp="1"/>
          </p:cNvSpPr>
          <p:nvPr>
            <p:ph type="title"/>
          </p:nvPr>
        </p:nvSpPr>
        <p:spPr/>
        <p:txBody>
          <a:bodyPr wrap="square"/>
          <a:lstStyle/>
          <a:p>
            <a:r>
              <a:rPr lang="nb-NO"/>
              <a:t>Klikk for å redigere tittelstil</a:t>
            </a:r>
            <a:endParaRPr lang="nb-NO" dirty="0"/>
          </a:p>
        </p:txBody>
      </p:sp>
      <p:sp>
        <p:nvSpPr>
          <p:cNvPr id="3" name="Plassholder for innhold 2">
            <a:extLst>
              <a:ext uri="{FF2B5EF4-FFF2-40B4-BE49-F238E27FC236}">
                <a16:creationId xmlns:a16="http://schemas.microsoft.com/office/drawing/2014/main" id="{29D7496C-C7C5-3A48-BB33-AC52A3AF1594}"/>
              </a:ext>
            </a:extLst>
          </p:cNvPr>
          <p:cNvSpPr>
            <a:spLocks noGrp="1"/>
          </p:cNvSpPr>
          <p:nvPr>
            <p:ph sz="half" idx="1"/>
          </p:nvPr>
        </p:nvSpPr>
        <p:spPr>
          <a:xfrm>
            <a:off x="648000" y="2268000"/>
            <a:ext cx="5400000" cy="3780000"/>
          </a:xfrm>
        </p:spPr>
        <p:txBody>
          <a:bodyPr wrap="square"/>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a:extLst>
              <a:ext uri="{FF2B5EF4-FFF2-40B4-BE49-F238E27FC236}">
                <a16:creationId xmlns:a16="http://schemas.microsoft.com/office/drawing/2014/main" id="{355A7739-9E8D-2F4B-8896-897A1D35EF11}"/>
              </a:ext>
            </a:extLst>
          </p:cNvPr>
          <p:cNvSpPr>
            <a:spLocks noGrp="1"/>
          </p:cNvSpPr>
          <p:nvPr>
            <p:ph sz="half" idx="2"/>
          </p:nvPr>
        </p:nvSpPr>
        <p:spPr>
          <a:xfrm>
            <a:off x="6156000" y="2268000"/>
            <a:ext cx="5400000" cy="3780000"/>
          </a:xfrm>
        </p:spPr>
        <p:txBody>
          <a:bodyPr wrap="square"/>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3701381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59769C0-CDC7-8043-A6B2-5693423B364D}"/>
              </a:ext>
            </a:extLst>
          </p:cNvPr>
          <p:cNvSpPr>
            <a:spLocks noGrp="1"/>
          </p:cNvSpPr>
          <p:nvPr>
            <p:ph type="title"/>
          </p:nvPr>
        </p:nvSpPr>
        <p:spPr/>
        <p:txBody>
          <a:bodyPr wrap="square"/>
          <a:lstStyle/>
          <a:p>
            <a:r>
              <a:rPr lang="nb-NO"/>
              <a:t>Klikk for å redigere tittelstil</a:t>
            </a:r>
            <a:endParaRPr lang="nb-NO" dirty="0"/>
          </a:p>
        </p:txBody>
      </p:sp>
    </p:spTree>
    <p:extLst>
      <p:ext uri="{BB962C8B-B14F-4D97-AF65-F5344CB8AC3E}">
        <p14:creationId xmlns:p14="http://schemas.microsoft.com/office/powerpoint/2010/main" val="1875443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7340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rganisasjonskart">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8D268882-A561-FA48-84D4-5937545E615A}"/>
              </a:ext>
            </a:extLst>
          </p:cNvPr>
          <p:cNvPicPr>
            <a:picLocks noChangeAspect="1"/>
          </p:cNvPicPr>
          <p:nvPr userDrawn="1"/>
        </p:nvPicPr>
        <p:blipFill>
          <a:blip r:embed="rId2"/>
          <a:srcRect/>
          <a:stretch/>
        </p:blipFill>
        <p:spPr>
          <a:xfrm>
            <a:off x="648000" y="1944000"/>
            <a:ext cx="9191244" cy="4595622"/>
          </a:xfrm>
          <a:prstGeom prst="rect">
            <a:avLst/>
          </a:prstGeom>
        </p:spPr>
      </p:pic>
      <p:pic>
        <p:nvPicPr>
          <p:cNvPr id="4" name="Bilde 3">
            <a:extLst>
              <a:ext uri="{FF2B5EF4-FFF2-40B4-BE49-F238E27FC236}">
                <a16:creationId xmlns:a16="http://schemas.microsoft.com/office/drawing/2014/main" id="{5FFF86D0-8416-FC4A-BB72-15990E0198ED}"/>
              </a:ext>
            </a:extLst>
          </p:cNvPr>
          <p:cNvPicPr>
            <a:picLocks/>
          </p:cNvPicPr>
          <p:nvPr userDrawn="1"/>
        </p:nvPicPr>
        <p:blipFill rotWithShape="1">
          <a:blip r:embed="rId3"/>
          <a:srcRect t="3" b="71597"/>
          <a:stretch/>
        </p:blipFill>
        <p:spPr>
          <a:xfrm>
            <a:off x="1" y="10682"/>
            <a:ext cx="12197999" cy="1933318"/>
          </a:xfrm>
          <a:prstGeom prst="rect">
            <a:avLst/>
          </a:prstGeom>
        </p:spPr>
      </p:pic>
      <p:sp>
        <p:nvSpPr>
          <p:cNvPr id="2" name="Tittel 1">
            <a:extLst>
              <a:ext uri="{FF2B5EF4-FFF2-40B4-BE49-F238E27FC236}">
                <a16:creationId xmlns:a16="http://schemas.microsoft.com/office/drawing/2014/main" id="{71CB5E67-6BF9-5F48-B8FE-CFDC91C7C892}"/>
              </a:ext>
            </a:extLst>
          </p:cNvPr>
          <p:cNvSpPr>
            <a:spLocks noGrp="1"/>
          </p:cNvSpPr>
          <p:nvPr>
            <p:ph type="title" hasCustomPrompt="1"/>
          </p:nvPr>
        </p:nvSpPr>
        <p:spPr>
          <a:xfrm>
            <a:off x="648000" y="1260000"/>
            <a:ext cx="10872000" cy="1440000"/>
          </a:xfrm>
        </p:spPr>
        <p:txBody>
          <a:bodyPr wrap="square" anchor="t" anchorCtr="0"/>
          <a:lstStyle>
            <a:lvl1pPr>
              <a:defRPr>
                <a:solidFill>
                  <a:schemeClr val="bg1"/>
                </a:solidFill>
              </a:defRPr>
            </a:lvl1pPr>
          </a:lstStyle>
          <a:p>
            <a:r>
              <a:rPr lang="nb-NO" dirty="0"/>
              <a:t>HVEM ER VI</a:t>
            </a:r>
          </a:p>
        </p:txBody>
      </p:sp>
    </p:spTree>
    <p:extLst>
      <p:ext uri="{BB962C8B-B14F-4D97-AF65-F5344CB8AC3E}">
        <p14:creationId xmlns:p14="http://schemas.microsoft.com/office/powerpoint/2010/main" val="1378283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Lysbilde med fast bilde 1">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4635F57B-B415-D84F-B7A9-4FF2231A92B8}"/>
              </a:ext>
            </a:extLst>
          </p:cNvPr>
          <p:cNvPicPr>
            <a:picLocks/>
          </p:cNvPicPr>
          <p:nvPr userDrawn="1"/>
        </p:nvPicPr>
        <p:blipFill rotWithShape="1">
          <a:blip r:embed="rId2"/>
          <a:srcRect l="123" t="11210" r="-123" b="20526"/>
          <a:stretch/>
        </p:blipFill>
        <p:spPr>
          <a:xfrm>
            <a:off x="1" y="10681"/>
            <a:ext cx="12197999" cy="4669319"/>
          </a:xfrm>
          <a:prstGeom prst="rect">
            <a:avLst/>
          </a:prstGeom>
        </p:spPr>
      </p:pic>
      <p:sp>
        <p:nvSpPr>
          <p:cNvPr id="2" name="Tittel 1">
            <a:extLst>
              <a:ext uri="{FF2B5EF4-FFF2-40B4-BE49-F238E27FC236}">
                <a16:creationId xmlns:a16="http://schemas.microsoft.com/office/drawing/2014/main" id="{7596ADCA-8FE1-BD43-9514-9B41FB190275}"/>
              </a:ext>
            </a:extLst>
          </p:cNvPr>
          <p:cNvSpPr>
            <a:spLocks noGrp="1"/>
          </p:cNvSpPr>
          <p:nvPr>
            <p:ph type="ctrTitle" hasCustomPrompt="1"/>
          </p:nvPr>
        </p:nvSpPr>
        <p:spPr>
          <a:xfrm>
            <a:off x="648000" y="648000"/>
            <a:ext cx="5580000" cy="4032000"/>
          </a:xfrm>
        </p:spPr>
        <p:txBody>
          <a:bodyPr anchor="ctr" anchorCtr="0"/>
          <a:lstStyle>
            <a:lvl1pPr algn="l">
              <a:defRPr sz="4600">
                <a:solidFill>
                  <a:schemeClr val="bg1"/>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5A6447CE-0FA5-324F-B919-0B55622F88E5}"/>
              </a:ext>
            </a:extLst>
          </p:cNvPr>
          <p:cNvSpPr>
            <a:spLocks noGrp="1"/>
          </p:cNvSpPr>
          <p:nvPr>
            <p:ph type="subTitle" idx="1"/>
          </p:nvPr>
        </p:nvSpPr>
        <p:spPr>
          <a:xfrm>
            <a:off x="648000" y="5112000"/>
            <a:ext cx="10872000" cy="792000"/>
          </a:xfrm>
        </p:spPr>
        <p:txBody>
          <a:bodyPr wrap="square"/>
          <a:lstStyle>
            <a:lvl1pPr marL="0" indent="0" algn="ctr">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Tree>
    <p:extLst>
      <p:ext uri="{BB962C8B-B14F-4D97-AF65-F5344CB8AC3E}">
        <p14:creationId xmlns:p14="http://schemas.microsoft.com/office/powerpoint/2010/main" val="40068113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714BDCD2-A12F-064D-83FE-C8E0F6C361E6}"/>
              </a:ext>
            </a:extLst>
          </p:cNvPr>
          <p:cNvSpPr>
            <a:spLocks noGrp="1"/>
          </p:cNvSpPr>
          <p:nvPr>
            <p:ph type="title"/>
          </p:nvPr>
        </p:nvSpPr>
        <p:spPr>
          <a:xfrm>
            <a:off x="648000" y="1260000"/>
            <a:ext cx="10872000" cy="1224000"/>
          </a:xfrm>
          <a:prstGeom prst="rect">
            <a:avLst/>
          </a:prstGeom>
          <a:noFill/>
        </p:spPr>
        <p:txBody>
          <a:bodyPr vert="horz" wrap="square" lIns="0" tIns="0" rIns="0" bIns="0" rtlCol="0" anchor="t" anchorCtr="0">
            <a:noAutofit/>
          </a:bodyPr>
          <a:lstStyle/>
          <a:p>
            <a:r>
              <a:rPr lang="nb-NO" dirty="0"/>
              <a:t>Klikk for å redigere tittelstil</a:t>
            </a:r>
          </a:p>
        </p:txBody>
      </p:sp>
      <p:sp>
        <p:nvSpPr>
          <p:cNvPr id="3" name="Plassholder for tekst 2">
            <a:extLst>
              <a:ext uri="{FF2B5EF4-FFF2-40B4-BE49-F238E27FC236}">
                <a16:creationId xmlns:a16="http://schemas.microsoft.com/office/drawing/2014/main" id="{0579B08E-A1F7-7041-9727-74B362B7EDA8}"/>
              </a:ext>
            </a:extLst>
          </p:cNvPr>
          <p:cNvSpPr>
            <a:spLocks noGrp="1"/>
          </p:cNvSpPr>
          <p:nvPr>
            <p:ph type="body" idx="1"/>
          </p:nvPr>
        </p:nvSpPr>
        <p:spPr>
          <a:xfrm>
            <a:off x="648000" y="2268000"/>
            <a:ext cx="10872000" cy="3960000"/>
          </a:xfrm>
          <a:prstGeom prst="rect">
            <a:avLst/>
          </a:prstGeom>
        </p:spPr>
        <p:txBody>
          <a:bodyPr vert="horz" lIns="0" tIns="0" rIns="0" bIns="0" rtlCol="0">
            <a:no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9" name="MNUbredde_hovedlogo_2022.ai" descr="MNUbredde_hovedlogo_2022.ai">
            <a:extLst>
              <a:ext uri="{FF2B5EF4-FFF2-40B4-BE49-F238E27FC236}">
                <a16:creationId xmlns:a16="http://schemas.microsoft.com/office/drawing/2014/main" id="{9CE95452-B8C2-C049-97FC-04D16122E4FD}"/>
              </a:ext>
            </a:extLst>
          </p:cNvPr>
          <p:cNvPicPr>
            <a:picLocks noChangeAspect="1"/>
          </p:cNvPicPr>
          <p:nvPr userDrawn="1"/>
        </p:nvPicPr>
        <p:blipFill>
          <a:blip r:embed="rId13"/>
          <a:stretch>
            <a:fillRect/>
          </a:stretch>
        </p:blipFill>
        <p:spPr>
          <a:xfrm>
            <a:off x="9864000" y="6264000"/>
            <a:ext cx="1654175" cy="288925"/>
          </a:xfrm>
          <a:prstGeom prst="rect">
            <a:avLst/>
          </a:prstGeom>
          <a:ln w="12700">
            <a:miter lim="400000"/>
          </a:ln>
        </p:spPr>
      </p:pic>
    </p:spTree>
    <p:extLst>
      <p:ext uri="{BB962C8B-B14F-4D97-AF65-F5344CB8AC3E}">
        <p14:creationId xmlns:p14="http://schemas.microsoft.com/office/powerpoint/2010/main" val="1449877044"/>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58" r:id="rId4"/>
    <p:sldLayoutId id="2147483652" r:id="rId5"/>
    <p:sldLayoutId id="2147483654" r:id="rId6"/>
    <p:sldLayoutId id="2147483655" r:id="rId7"/>
    <p:sldLayoutId id="2147483659" r:id="rId8"/>
    <p:sldLayoutId id="2147483657" r:id="rId9"/>
    <p:sldLayoutId id="2147483660" r:id="rId10"/>
    <p:sldLayoutId id="2147483661" r:id="rId11"/>
  </p:sldLayoutIdLst>
  <p:txStyles>
    <p:titleStyle>
      <a:lvl1pPr algn="l" defTabSz="914400" rtl="0" eaLnBrk="1" latinLnBrk="0" hangingPunct="1">
        <a:lnSpc>
          <a:spcPct val="90000"/>
        </a:lnSpc>
        <a:spcBef>
          <a:spcPct val="0"/>
        </a:spcBef>
        <a:buNone/>
        <a:defRPr sz="4600" b="0" i="0" kern="1200">
          <a:solidFill>
            <a:srgbClr val="00A385"/>
          </a:solidFill>
          <a:latin typeface="Titillium Web Light" pitchFamily="2" charset="77"/>
          <a:ea typeface="+mj-ea"/>
          <a:cs typeface="+mj-cs"/>
        </a:defRPr>
      </a:lvl1pPr>
    </p:titleStyle>
    <p:bodyStyle>
      <a:lvl1pPr marL="0" indent="0" algn="l" defTabSz="914400" rtl="0" eaLnBrk="1" latinLnBrk="0" hangingPunct="1">
        <a:lnSpc>
          <a:spcPts val="2880"/>
        </a:lnSpc>
        <a:spcBef>
          <a:spcPts val="0"/>
        </a:spcBef>
        <a:buFont typeface="Arial" panose="020B0604020202020204" pitchFamily="34" charset="0"/>
        <a:buChar char="•"/>
        <a:defRPr sz="2500" b="0" i="0" kern="1200">
          <a:solidFill>
            <a:schemeClr val="tx1"/>
          </a:solidFill>
          <a:latin typeface="Titillium Web" pitchFamily="2" charset="77"/>
          <a:ea typeface="+mn-ea"/>
          <a:cs typeface="+mn-cs"/>
        </a:defRPr>
      </a:lvl1pPr>
      <a:lvl2pPr marL="685800" indent="-228600" algn="l" defTabSz="914400" rtl="0" eaLnBrk="1" latinLnBrk="0" hangingPunct="1">
        <a:lnSpc>
          <a:spcPts val="2260"/>
        </a:lnSpc>
        <a:spcBef>
          <a:spcPts val="500"/>
        </a:spcBef>
        <a:buClr>
          <a:srgbClr val="00A385"/>
        </a:buClr>
        <a:buFont typeface="Arial" panose="020B0604020202020204" pitchFamily="34" charset="0"/>
        <a:buChar char="•"/>
        <a:defRPr sz="2200" b="0" i="0" kern="1200">
          <a:solidFill>
            <a:schemeClr val="tx1"/>
          </a:solidFill>
          <a:latin typeface="Titillium Web" pitchFamily="2" charset="77"/>
          <a:ea typeface="+mn-ea"/>
          <a:cs typeface="+mn-cs"/>
        </a:defRPr>
      </a:lvl2pPr>
      <a:lvl3pPr marL="1143000" indent="-228600" algn="l" defTabSz="914400" rtl="0" eaLnBrk="1" latinLnBrk="0" hangingPunct="1">
        <a:lnSpc>
          <a:spcPts val="2160"/>
        </a:lnSpc>
        <a:spcBef>
          <a:spcPts val="500"/>
        </a:spcBef>
        <a:buFont typeface="Arial" panose="020B0604020202020204" pitchFamily="34" charset="0"/>
        <a:buChar char="•"/>
        <a:defRPr sz="1800" b="0" i="0" kern="1200">
          <a:solidFill>
            <a:schemeClr val="tx1"/>
          </a:solidFill>
          <a:latin typeface="Titillium Web" pitchFamily="2" charset="77"/>
          <a:ea typeface="+mn-ea"/>
          <a:cs typeface="+mn-cs"/>
        </a:defRPr>
      </a:lvl3pPr>
      <a:lvl4pPr marL="1600200" indent="-228600" algn="l" defTabSz="914400" rtl="0" eaLnBrk="1" latinLnBrk="0" hangingPunct="1">
        <a:lnSpc>
          <a:spcPts val="1680"/>
        </a:lnSpc>
        <a:spcBef>
          <a:spcPts val="500"/>
        </a:spcBef>
        <a:buFont typeface="Arial" panose="020B0604020202020204" pitchFamily="34" charset="0"/>
        <a:buChar char="•"/>
        <a:defRPr sz="1400" b="0" i="0" kern="1200">
          <a:solidFill>
            <a:schemeClr val="tx1"/>
          </a:solidFill>
          <a:latin typeface="Titillium Web" pitchFamily="2" charset="77"/>
          <a:ea typeface="+mn-ea"/>
          <a:cs typeface="+mn-cs"/>
        </a:defRPr>
      </a:lvl4pPr>
      <a:lvl5pPr marL="2057400" indent="-228600" algn="l" defTabSz="914400" rtl="0" eaLnBrk="1" latinLnBrk="0" hangingPunct="1">
        <a:lnSpc>
          <a:spcPts val="1440"/>
        </a:lnSpc>
        <a:spcBef>
          <a:spcPts val="500"/>
        </a:spcBef>
        <a:buFont typeface="Arial" panose="020B0604020202020204" pitchFamily="34" charset="0"/>
        <a:buChar char="•"/>
        <a:defRPr sz="1200" b="0" i="0" kern="1200">
          <a:solidFill>
            <a:schemeClr val="tx1"/>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tags" Target="../tags/tag29.xml"/><Relationship Id="rId13" Type="http://schemas.openxmlformats.org/officeDocument/2006/relationships/notesSlide" Target="../notesSlides/notesSlide6.xml"/><Relationship Id="rId18" Type="http://schemas.openxmlformats.org/officeDocument/2006/relationships/chart" Target="../charts/chart2.xml"/><Relationship Id="rId3" Type="http://schemas.openxmlformats.org/officeDocument/2006/relationships/tags" Target="../tags/tag24.xml"/><Relationship Id="rId7" Type="http://schemas.openxmlformats.org/officeDocument/2006/relationships/tags" Target="../tags/tag28.xml"/><Relationship Id="rId12" Type="http://schemas.openxmlformats.org/officeDocument/2006/relationships/slideLayout" Target="../slideLayouts/slideLayout4.xml"/><Relationship Id="rId17" Type="http://schemas.openxmlformats.org/officeDocument/2006/relationships/image" Target="../media/image51.svg"/><Relationship Id="rId2" Type="http://schemas.openxmlformats.org/officeDocument/2006/relationships/tags" Target="../tags/tag23.xml"/><Relationship Id="rId16" Type="http://schemas.openxmlformats.org/officeDocument/2006/relationships/image" Target="../media/image50.png"/><Relationship Id="rId1" Type="http://schemas.openxmlformats.org/officeDocument/2006/relationships/tags" Target="../tags/tag22.xml"/><Relationship Id="rId6" Type="http://schemas.openxmlformats.org/officeDocument/2006/relationships/tags" Target="../tags/tag27.xml"/><Relationship Id="rId11" Type="http://schemas.openxmlformats.org/officeDocument/2006/relationships/tags" Target="../tags/tag32.xml"/><Relationship Id="rId5" Type="http://schemas.openxmlformats.org/officeDocument/2006/relationships/tags" Target="../tags/tag26.xml"/><Relationship Id="rId15" Type="http://schemas.openxmlformats.org/officeDocument/2006/relationships/image" Target="../media/image6.emf"/><Relationship Id="rId10" Type="http://schemas.openxmlformats.org/officeDocument/2006/relationships/tags" Target="../tags/tag31.xml"/><Relationship Id="rId4" Type="http://schemas.openxmlformats.org/officeDocument/2006/relationships/tags" Target="../tags/tag25.xml"/><Relationship Id="rId9" Type="http://schemas.openxmlformats.org/officeDocument/2006/relationships/tags" Target="../tags/tag30.xml"/><Relationship Id="rId14" Type="http://schemas.openxmlformats.org/officeDocument/2006/relationships/oleObject" Target="../embeddings/oleObject7.bin"/></Relationships>
</file>

<file path=ppt/slides/_rels/slide11.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notesSlide" Target="../notesSlides/notesSlide7.xml"/><Relationship Id="rId7" Type="http://schemas.openxmlformats.org/officeDocument/2006/relationships/image" Target="../media/image50.png"/><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52.png"/><Relationship Id="rId5" Type="http://schemas.openxmlformats.org/officeDocument/2006/relationships/image" Target="../media/image6.emf"/><Relationship Id="rId4" Type="http://schemas.openxmlformats.org/officeDocument/2006/relationships/oleObject" Target="../embeddings/oleObject8.bin"/></Relationships>
</file>

<file path=ppt/slides/_rels/slide12.xml.rels><?xml version="1.0" encoding="UTF-8" standalone="yes"?>
<Relationships xmlns="http://schemas.openxmlformats.org/package/2006/relationships"><Relationship Id="rId13" Type="http://schemas.openxmlformats.org/officeDocument/2006/relationships/tags" Target="../tags/tag46.xml"/><Relationship Id="rId18" Type="http://schemas.openxmlformats.org/officeDocument/2006/relationships/tags" Target="../tags/tag51.xml"/><Relationship Id="rId26" Type="http://schemas.openxmlformats.org/officeDocument/2006/relationships/tags" Target="../tags/tag59.xml"/><Relationship Id="rId3" Type="http://schemas.openxmlformats.org/officeDocument/2006/relationships/tags" Target="../tags/tag36.xml"/><Relationship Id="rId21" Type="http://schemas.openxmlformats.org/officeDocument/2006/relationships/tags" Target="../tags/tag54.xml"/><Relationship Id="rId34" Type="http://schemas.openxmlformats.org/officeDocument/2006/relationships/image" Target="../media/image53.png"/><Relationship Id="rId7" Type="http://schemas.openxmlformats.org/officeDocument/2006/relationships/tags" Target="../tags/tag40.xml"/><Relationship Id="rId12" Type="http://schemas.openxmlformats.org/officeDocument/2006/relationships/tags" Target="../tags/tag45.xml"/><Relationship Id="rId17" Type="http://schemas.openxmlformats.org/officeDocument/2006/relationships/tags" Target="../tags/tag50.xml"/><Relationship Id="rId25" Type="http://schemas.openxmlformats.org/officeDocument/2006/relationships/tags" Target="../tags/tag58.xml"/><Relationship Id="rId33" Type="http://schemas.openxmlformats.org/officeDocument/2006/relationships/chart" Target="../charts/chart3.xml"/><Relationship Id="rId2" Type="http://schemas.openxmlformats.org/officeDocument/2006/relationships/tags" Target="../tags/tag35.xml"/><Relationship Id="rId16" Type="http://schemas.openxmlformats.org/officeDocument/2006/relationships/tags" Target="../tags/tag49.xml"/><Relationship Id="rId20" Type="http://schemas.openxmlformats.org/officeDocument/2006/relationships/tags" Target="../tags/tag53.xml"/><Relationship Id="rId29" Type="http://schemas.openxmlformats.org/officeDocument/2006/relationships/slideLayout" Target="../slideLayouts/slideLayout4.xml"/><Relationship Id="rId1" Type="http://schemas.openxmlformats.org/officeDocument/2006/relationships/tags" Target="../tags/tag34.xml"/><Relationship Id="rId6" Type="http://schemas.openxmlformats.org/officeDocument/2006/relationships/tags" Target="../tags/tag39.xml"/><Relationship Id="rId11" Type="http://schemas.openxmlformats.org/officeDocument/2006/relationships/tags" Target="../tags/tag44.xml"/><Relationship Id="rId24" Type="http://schemas.openxmlformats.org/officeDocument/2006/relationships/tags" Target="../tags/tag57.xml"/><Relationship Id="rId32" Type="http://schemas.openxmlformats.org/officeDocument/2006/relationships/image" Target="../media/image6.emf"/><Relationship Id="rId5" Type="http://schemas.openxmlformats.org/officeDocument/2006/relationships/tags" Target="../tags/tag38.xml"/><Relationship Id="rId15" Type="http://schemas.openxmlformats.org/officeDocument/2006/relationships/tags" Target="../tags/tag48.xml"/><Relationship Id="rId23" Type="http://schemas.openxmlformats.org/officeDocument/2006/relationships/tags" Target="../tags/tag56.xml"/><Relationship Id="rId28" Type="http://schemas.openxmlformats.org/officeDocument/2006/relationships/tags" Target="../tags/tag61.xml"/><Relationship Id="rId10" Type="http://schemas.openxmlformats.org/officeDocument/2006/relationships/tags" Target="../tags/tag43.xml"/><Relationship Id="rId19" Type="http://schemas.openxmlformats.org/officeDocument/2006/relationships/tags" Target="../tags/tag52.xml"/><Relationship Id="rId31" Type="http://schemas.openxmlformats.org/officeDocument/2006/relationships/oleObject" Target="../embeddings/oleObject9.bin"/><Relationship Id="rId4" Type="http://schemas.openxmlformats.org/officeDocument/2006/relationships/tags" Target="../tags/tag37.xml"/><Relationship Id="rId9" Type="http://schemas.openxmlformats.org/officeDocument/2006/relationships/tags" Target="../tags/tag42.xml"/><Relationship Id="rId14" Type="http://schemas.openxmlformats.org/officeDocument/2006/relationships/tags" Target="../tags/tag47.xml"/><Relationship Id="rId22" Type="http://schemas.openxmlformats.org/officeDocument/2006/relationships/tags" Target="../tags/tag55.xml"/><Relationship Id="rId27" Type="http://schemas.openxmlformats.org/officeDocument/2006/relationships/tags" Target="../tags/tag60.xml"/><Relationship Id="rId30" Type="http://schemas.openxmlformats.org/officeDocument/2006/relationships/notesSlide" Target="../notesSlides/notesSlide8.xml"/><Relationship Id="rId35" Type="http://schemas.openxmlformats.org/officeDocument/2006/relationships/image" Target="../media/image54.svg"/><Relationship Id="rId8" Type="http://schemas.openxmlformats.org/officeDocument/2006/relationships/tags" Target="../tags/tag41.xml"/></Relationships>
</file>

<file path=ppt/slides/_rels/slide13.xml.rels><?xml version="1.0" encoding="UTF-8" standalone="yes"?>
<Relationships xmlns="http://schemas.openxmlformats.org/package/2006/relationships"><Relationship Id="rId8" Type="http://schemas.openxmlformats.org/officeDocument/2006/relationships/tags" Target="../tags/tag69.xml"/><Relationship Id="rId13" Type="http://schemas.openxmlformats.org/officeDocument/2006/relationships/tags" Target="../tags/tag74.xml"/><Relationship Id="rId18" Type="http://schemas.openxmlformats.org/officeDocument/2006/relationships/slideLayout" Target="../slideLayouts/slideLayout4.xml"/><Relationship Id="rId26" Type="http://schemas.openxmlformats.org/officeDocument/2006/relationships/image" Target="../media/image54.svg"/><Relationship Id="rId3" Type="http://schemas.openxmlformats.org/officeDocument/2006/relationships/tags" Target="../tags/tag64.xml"/><Relationship Id="rId21" Type="http://schemas.openxmlformats.org/officeDocument/2006/relationships/image" Target="../media/image6.emf"/><Relationship Id="rId7" Type="http://schemas.openxmlformats.org/officeDocument/2006/relationships/tags" Target="../tags/tag68.xml"/><Relationship Id="rId12" Type="http://schemas.openxmlformats.org/officeDocument/2006/relationships/tags" Target="../tags/tag73.xml"/><Relationship Id="rId17" Type="http://schemas.openxmlformats.org/officeDocument/2006/relationships/tags" Target="../tags/tag78.xml"/><Relationship Id="rId25" Type="http://schemas.openxmlformats.org/officeDocument/2006/relationships/image" Target="../media/image53.png"/><Relationship Id="rId2" Type="http://schemas.openxmlformats.org/officeDocument/2006/relationships/tags" Target="../tags/tag63.xml"/><Relationship Id="rId16" Type="http://schemas.openxmlformats.org/officeDocument/2006/relationships/tags" Target="../tags/tag77.xml"/><Relationship Id="rId20" Type="http://schemas.openxmlformats.org/officeDocument/2006/relationships/oleObject" Target="../embeddings/oleObject10.bin"/><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tags" Target="../tags/tag72.xml"/><Relationship Id="rId24" Type="http://schemas.openxmlformats.org/officeDocument/2006/relationships/image" Target="../media/image56.svg"/><Relationship Id="rId5" Type="http://schemas.openxmlformats.org/officeDocument/2006/relationships/tags" Target="../tags/tag66.xml"/><Relationship Id="rId15" Type="http://schemas.openxmlformats.org/officeDocument/2006/relationships/tags" Target="../tags/tag76.xml"/><Relationship Id="rId23" Type="http://schemas.openxmlformats.org/officeDocument/2006/relationships/image" Target="../media/image55.png"/><Relationship Id="rId10" Type="http://schemas.openxmlformats.org/officeDocument/2006/relationships/tags" Target="../tags/tag71.xml"/><Relationship Id="rId19" Type="http://schemas.openxmlformats.org/officeDocument/2006/relationships/notesSlide" Target="../notesSlides/notesSlide9.xml"/><Relationship Id="rId4" Type="http://schemas.openxmlformats.org/officeDocument/2006/relationships/tags" Target="../tags/tag65.xml"/><Relationship Id="rId9" Type="http://schemas.openxmlformats.org/officeDocument/2006/relationships/tags" Target="../tags/tag70.xml"/><Relationship Id="rId14" Type="http://schemas.openxmlformats.org/officeDocument/2006/relationships/tags" Target="../tags/tag75.xml"/><Relationship Id="rId22" Type="http://schemas.openxmlformats.org/officeDocument/2006/relationships/chart" Target="../charts/chart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79.xml"/><Relationship Id="rId5" Type="http://schemas.openxmlformats.org/officeDocument/2006/relationships/image" Target="../media/image6.emf"/><Relationship Id="rId4" Type="http://schemas.openxmlformats.org/officeDocument/2006/relationships/oleObject" Target="../embeddings/oleObject11.bin"/></Relationships>
</file>

<file path=ppt/slides/_rels/slide15.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svg"/><Relationship Id="rId3" Type="http://schemas.openxmlformats.org/officeDocument/2006/relationships/notesSlide" Target="../notesSlides/notesSlide11.xml"/><Relationship Id="rId7" Type="http://schemas.openxmlformats.org/officeDocument/2006/relationships/image" Target="../media/image58.svg"/><Relationship Id="rId12" Type="http://schemas.openxmlformats.org/officeDocument/2006/relationships/image" Target="../media/image63.png"/><Relationship Id="rId2" Type="http://schemas.openxmlformats.org/officeDocument/2006/relationships/slideLayout" Target="../slideLayouts/slideLayout3.xml"/><Relationship Id="rId1" Type="http://schemas.openxmlformats.org/officeDocument/2006/relationships/tags" Target="../tags/tag80.xml"/><Relationship Id="rId6" Type="http://schemas.openxmlformats.org/officeDocument/2006/relationships/image" Target="../media/image57.png"/><Relationship Id="rId11" Type="http://schemas.openxmlformats.org/officeDocument/2006/relationships/image" Target="../media/image62.svg"/><Relationship Id="rId5" Type="http://schemas.openxmlformats.org/officeDocument/2006/relationships/image" Target="../media/image6.emf"/><Relationship Id="rId10" Type="http://schemas.openxmlformats.org/officeDocument/2006/relationships/image" Target="../media/image61.png"/><Relationship Id="rId4" Type="http://schemas.openxmlformats.org/officeDocument/2006/relationships/oleObject" Target="../embeddings/oleObject12.bin"/><Relationship Id="rId9" Type="http://schemas.openxmlformats.org/officeDocument/2006/relationships/image" Target="../media/image60.svg"/></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4.xml"/><Relationship Id="rId1" Type="http://schemas.openxmlformats.org/officeDocument/2006/relationships/tags" Target="../tags/tag81.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emf"/></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12.xml"/><Relationship Id="rId7" Type="http://schemas.openxmlformats.org/officeDocument/2006/relationships/image" Target="../media/image31.svg"/><Relationship Id="rId2" Type="http://schemas.openxmlformats.org/officeDocument/2006/relationships/slideLayout" Target="../slideLayouts/slideLayout3.xml"/><Relationship Id="rId1" Type="http://schemas.openxmlformats.org/officeDocument/2006/relationships/tags" Target="../tags/tag82.xml"/><Relationship Id="rId6" Type="http://schemas.openxmlformats.org/officeDocument/2006/relationships/image" Target="../media/image30.png"/><Relationship Id="rId5" Type="http://schemas.openxmlformats.org/officeDocument/2006/relationships/image" Target="../media/image6.emf"/><Relationship Id="rId4" Type="http://schemas.openxmlformats.org/officeDocument/2006/relationships/oleObject" Target="../embeddings/oleObject14.bin"/><Relationship Id="rId9" Type="http://schemas.openxmlformats.org/officeDocument/2006/relationships/image" Target="../media/image33.sv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83.xml"/><Relationship Id="rId5" Type="http://schemas.openxmlformats.org/officeDocument/2006/relationships/image" Target="../media/image6.emf"/><Relationship Id="rId4" Type="http://schemas.openxmlformats.org/officeDocument/2006/relationships/oleObject" Target="../embeddings/oleObject15.bin"/></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notesSlide" Target="../notesSlides/notesSlide1.xml"/><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slideLayout" Target="../slideLayouts/slideLayout3.xml"/><Relationship Id="rId16" Type="http://schemas.openxmlformats.org/officeDocument/2006/relationships/image" Target="../media/image24.png"/><Relationship Id="rId1" Type="http://schemas.openxmlformats.org/officeDocument/2006/relationships/tags" Target="../tags/tag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6.emf"/><Relationship Id="rId15" Type="http://schemas.openxmlformats.org/officeDocument/2006/relationships/image" Target="../media/image23.png"/><Relationship Id="rId10" Type="http://schemas.openxmlformats.org/officeDocument/2006/relationships/image" Target="../media/image18.jpeg"/><Relationship Id="rId4" Type="http://schemas.openxmlformats.org/officeDocument/2006/relationships/oleObject" Target="../embeddings/oleObject2.bin"/><Relationship Id="rId9" Type="http://schemas.openxmlformats.org/officeDocument/2006/relationships/image" Target="../media/image17.png"/><Relationship Id="rId1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6.emf"/><Relationship Id="rId4" Type="http://schemas.openxmlformats.org/officeDocument/2006/relationships/oleObject" Target="../embeddings/oleObject3.bin"/></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26.png"/><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25.png"/><Relationship Id="rId5" Type="http://schemas.openxmlformats.org/officeDocument/2006/relationships/image" Target="../media/image6.emf"/><Relationship Id="rId4" Type="http://schemas.openxmlformats.org/officeDocument/2006/relationships/oleObject" Target="../embeddings/oleObject4.bin"/></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1.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svg"/><Relationship Id="rId3" Type="http://schemas.openxmlformats.org/officeDocument/2006/relationships/notesSlide" Target="../notesSlides/notesSlide4.xml"/><Relationship Id="rId7" Type="http://schemas.openxmlformats.org/officeDocument/2006/relationships/image" Target="../media/image31.svg"/><Relationship Id="rId12" Type="http://schemas.openxmlformats.org/officeDocument/2006/relationships/image" Target="../media/image36.png"/><Relationship Id="rId2" Type="http://schemas.openxmlformats.org/officeDocument/2006/relationships/slideLayout" Target="../slideLayouts/slideLayout3.xml"/><Relationship Id="rId1" Type="http://schemas.openxmlformats.org/officeDocument/2006/relationships/tags" Target="../tags/tag5.xml"/><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image" Target="../media/image6.emf"/><Relationship Id="rId10" Type="http://schemas.openxmlformats.org/officeDocument/2006/relationships/image" Target="../media/image34.png"/><Relationship Id="rId4" Type="http://schemas.openxmlformats.org/officeDocument/2006/relationships/oleObject" Target="../embeddings/oleObject5.bin"/><Relationship Id="rId9" Type="http://schemas.openxmlformats.org/officeDocument/2006/relationships/image" Target="../media/image33.svg"/></Relationships>
</file>

<file path=ppt/slides/_rels/slide9.xml.rels><?xml version="1.0" encoding="UTF-8" standalone="yes"?>
<Relationships xmlns="http://schemas.openxmlformats.org/package/2006/relationships"><Relationship Id="rId13" Type="http://schemas.openxmlformats.org/officeDocument/2006/relationships/tags" Target="../tags/tag18.xml"/><Relationship Id="rId18" Type="http://schemas.openxmlformats.org/officeDocument/2006/relationships/notesSlide" Target="../notesSlides/notesSlide5.xml"/><Relationship Id="rId26" Type="http://schemas.openxmlformats.org/officeDocument/2006/relationships/image" Target="../media/image42.png"/><Relationship Id="rId3" Type="http://schemas.openxmlformats.org/officeDocument/2006/relationships/tags" Target="../tags/tag8.xml"/><Relationship Id="rId21" Type="http://schemas.openxmlformats.org/officeDocument/2006/relationships/chart" Target="../charts/chart1.xml"/><Relationship Id="rId7" Type="http://schemas.openxmlformats.org/officeDocument/2006/relationships/tags" Target="../tags/tag12.xml"/><Relationship Id="rId12" Type="http://schemas.openxmlformats.org/officeDocument/2006/relationships/tags" Target="../tags/tag17.xml"/><Relationship Id="rId17" Type="http://schemas.openxmlformats.org/officeDocument/2006/relationships/slideLayout" Target="../slideLayouts/slideLayout3.xml"/><Relationship Id="rId25" Type="http://schemas.openxmlformats.org/officeDocument/2006/relationships/image" Target="../media/image41.svg"/><Relationship Id="rId33" Type="http://schemas.openxmlformats.org/officeDocument/2006/relationships/image" Target="../media/image49.svg"/><Relationship Id="rId2" Type="http://schemas.openxmlformats.org/officeDocument/2006/relationships/tags" Target="../tags/tag7.xml"/><Relationship Id="rId16" Type="http://schemas.openxmlformats.org/officeDocument/2006/relationships/tags" Target="../tags/tag21.xml"/><Relationship Id="rId20" Type="http://schemas.openxmlformats.org/officeDocument/2006/relationships/image" Target="../media/image6.emf"/><Relationship Id="rId29" Type="http://schemas.openxmlformats.org/officeDocument/2006/relationships/image" Target="../media/image45.svg"/><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tags" Target="../tags/tag16.xml"/><Relationship Id="rId24" Type="http://schemas.openxmlformats.org/officeDocument/2006/relationships/image" Target="../media/image40.png"/><Relationship Id="rId32" Type="http://schemas.openxmlformats.org/officeDocument/2006/relationships/image" Target="../media/image48.png"/><Relationship Id="rId5" Type="http://schemas.openxmlformats.org/officeDocument/2006/relationships/tags" Target="../tags/tag10.xml"/><Relationship Id="rId15" Type="http://schemas.openxmlformats.org/officeDocument/2006/relationships/tags" Target="../tags/tag20.xml"/><Relationship Id="rId23" Type="http://schemas.openxmlformats.org/officeDocument/2006/relationships/image" Target="../media/image39.svg"/><Relationship Id="rId28" Type="http://schemas.openxmlformats.org/officeDocument/2006/relationships/image" Target="../media/image44.png"/><Relationship Id="rId10" Type="http://schemas.openxmlformats.org/officeDocument/2006/relationships/tags" Target="../tags/tag15.xml"/><Relationship Id="rId19" Type="http://schemas.openxmlformats.org/officeDocument/2006/relationships/oleObject" Target="../embeddings/oleObject6.bin"/><Relationship Id="rId31" Type="http://schemas.openxmlformats.org/officeDocument/2006/relationships/image" Target="../media/image47.svg"/><Relationship Id="rId4" Type="http://schemas.openxmlformats.org/officeDocument/2006/relationships/tags" Target="../tags/tag9.xml"/><Relationship Id="rId9" Type="http://schemas.openxmlformats.org/officeDocument/2006/relationships/tags" Target="../tags/tag14.xml"/><Relationship Id="rId14" Type="http://schemas.openxmlformats.org/officeDocument/2006/relationships/tags" Target="../tags/tag19.xml"/><Relationship Id="rId22" Type="http://schemas.openxmlformats.org/officeDocument/2006/relationships/image" Target="../media/image38.png"/><Relationship Id="rId27" Type="http://schemas.openxmlformats.org/officeDocument/2006/relationships/image" Target="../media/image43.svg"/><Relationship Id="rId30" Type="http://schemas.openxmlformats.org/officeDocument/2006/relationships/image" Target="../media/image46.png"/><Relationship Id="rId8" Type="http://schemas.openxmlformats.org/officeDocument/2006/relationships/tags" Target="../tags/tag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Sylinder 4">
            <a:extLst>
              <a:ext uri="{FF2B5EF4-FFF2-40B4-BE49-F238E27FC236}">
                <a16:creationId xmlns:a16="http://schemas.microsoft.com/office/drawing/2014/main" id="{C605ED5C-D564-65F4-0A33-6C99DC6838CB}"/>
              </a:ext>
            </a:extLst>
          </p:cNvPr>
          <p:cNvSpPr txBox="1"/>
          <p:nvPr/>
        </p:nvSpPr>
        <p:spPr>
          <a:xfrm>
            <a:off x="365760" y="5228705"/>
            <a:ext cx="2133600" cy="1569660"/>
          </a:xfrm>
          <a:prstGeom prst="rect">
            <a:avLst/>
          </a:prstGeom>
          <a:noFill/>
        </p:spPr>
        <p:txBody>
          <a:bodyPr wrap="square" rtlCol="0">
            <a:spAutoFit/>
          </a:bodyPr>
          <a:lstStyle/>
          <a:p>
            <a:br>
              <a:rPr lang="nb-NO" dirty="0"/>
            </a:br>
            <a:br>
              <a:rPr lang="nb-NO" dirty="0"/>
            </a:br>
            <a:r>
              <a:rPr lang="nb-NO" sz="1400" dirty="0"/>
              <a:t>Yngvar Trandem</a:t>
            </a:r>
            <a:br>
              <a:rPr lang="nb-NO" sz="1400" dirty="0"/>
            </a:br>
            <a:r>
              <a:rPr lang="nb-NO" sz="1400" dirty="0"/>
              <a:t>daglig leder </a:t>
            </a:r>
            <a:br>
              <a:rPr lang="nb-NO" sz="1400" dirty="0"/>
            </a:br>
            <a:r>
              <a:rPr lang="nb-NO" sz="1400" dirty="0"/>
              <a:t>MNU AS</a:t>
            </a:r>
            <a:br>
              <a:rPr lang="nb-NO" dirty="0"/>
            </a:br>
            <a:endParaRPr lang="nb-NO" dirty="0"/>
          </a:p>
        </p:txBody>
      </p:sp>
      <p:sp>
        <p:nvSpPr>
          <p:cNvPr id="6" name="Title 2">
            <a:extLst>
              <a:ext uri="{FF2B5EF4-FFF2-40B4-BE49-F238E27FC236}">
                <a16:creationId xmlns:a16="http://schemas.microsoft.com/office/drawing/2014/main" id="{1D820104-6263-5FC6-A731-0F1FF3D27506}"/>
              </a:ext>
            </a:extLst>
          </p:cNvPr>
          <p:cNvSpPr txBox="1">
            <a:spLocks noGrp="1"/>
          </p:cNvSpPr>
          <p:nvPr>
            <p:ph type="ctrTitle"/>
          </p:nvPr>
        </p:nvSpPr>
        <p:spPr>
          <a:xfrm>
            <a:off x="647700" y="647700"/>
            <a:ext cx="6534496" cy="1480358"/>
          </a:xfrm>
          <a:prstGeom prst="rect">
            <a:avLst/>
          </a:prstGeom>
        </p:spPr>
        <p:txBody>
          <a:bodyPr vert="horz" lIns="0" tIns="0" rIns="0" bIns="0" rtlCol="0" anchor="b">
            <a:noAutofit/>
          </a:bodyPr>
          <a:lstStyle>
            <a:lvl1pPr algn="l" defTabSz="914063" rtl="0" eaLnBrk="1" latinLnBrk="0" hangingPunct="1">
              <a:lnSpc>
                <a:spcPct val="90000"/>
              </a:lnSpc>
              <a:spcBef>
                <a:spcPct val="0"/>
              </a:spcBef>
              <a:buNone/>
              <a:defRPr sz="7600" b="0" kern="1200">
                <a:solidFill>
                  <a:schemeClr val="tx2"/>
                </a:solidFill>
                <a:latin typeface="Arial" panose="020B0604020202020204" pitchFamily="34" charset="0"/>
                <a:ea typeface="+mj-ea"/>
                <a:cs typeface="Arial" panose="020B0604020202020204" pitchFamily="34" charset="0"/>
              </a:defRPr>
            </a:lvl1pPr>
          </a:lstStyle>
          <a:p>
            <a:r>
              <a:rPr lang="nb-NO" sz="4000" b="1" dirty="0">
                <a:solidFill>
                  <a:schemeClr val="tx1"/>
                </a:solidFill>
              </a:rPr>
              <a:t>INTERMODAL TOGTERMINAL I VESTBY</a:t>
            </a:r>
            <a:endParaRPr lang="nb-NO" sz="4000" dirty="0">
              <a:solidFill>
                <a:schemeClr val="tx1"/>
              </a:solidFill>
            </a:endParaRPr>
          </a:p>
        </p:txBody>
      </p:sp>
      <p:sp>
        <p:nvSpPr>
          <p:cNvPr id="7" name="Subtitle 3">
            <a:extLst>
              <a:ext uri="{FF2B5EF4-FFF2-40B4-BE49-F238E27FC236}">
                <a16:creationId xmlns:a16="http://schemas.microsoft.com/office/drawing/2014/main" id="{6E01534D-78D9-8E8F-13EB-F525BEC6AF8F}"/>
              </a:ext>
            </a:extLst>
          </p:cNvPr>
          <p:cNvSpPr txBox="1">
            <a:spLocks/>
          </p:cNvSpPr>
          <p:nvPr/>
        </p:nvSpPr>
        <p:spPr>
          <a:xfrm>
            <a:off x="548308" y="3103158"/>
            <a:ext cx="6633888" cy="912370"/>
          </a:xfrm>
          <a:prstGeom prst="rect">
            <a:avLst/>
          </a:prstGeom>
        </p:spPr>
        <p:txBody>
          <a:bodyPr/>
          <a:lstStyle>
            <a:lvl1pPr marL="0" indent="0" algn="l" defTabSz="914400" rtl="0" eaLnBrk="1" latinLnBrk="0" hangingPunct="1">
              <a:lnSpc>
                <a:spcPts val="2880"/>
              </a:lnSpc>
              <a:spcBef>
                <a:spcPts val="0"/>
              </a:spcBef>
              <a:buFont typeface="Arial" panose="020B0604020202020204" pitchFamily="34" charset="0"/>
              <a:buChar char="•"/>
              <a:defRPr sz="2500" b="0" i="0" kern="1200">
                <a:solidFill>
                  <a:schemeClr val="tx1"/>
                </a:solidFill>
                <a:latin typeface="Titillium Web" pitchFamily="2" charset="77"/>
                <a:ea typeface="+mn-ea"/>
                <a:cs typeface="+mn-cs"/>
              </a:defRPr>
            </a:lvl1pPr>
            <a:lvl2pPr marL="685800" indent="-228600" algn="l" defTabSz="914400" rtl="0" eaLnBrk="1" latinLnBrk="0" hangingPunct="1">
              <a:lnSpc>
                <a:spcPts val="2260"/>
              </a:lnSpc>
              <a:spcBef>
                <a:spcPts val="500"/>
              </a:spcBef>
              <a:buClr>
                <a:srgbClr val="00A385"/>
              </a:buClr>
              <a:buFont typeface="Arial" panose="020B0604020202020204" pitchFamily="34" charset="0"/>
              <a:buChar char="•"/>
              <a:defRPr sz="2200" b="0" i="0" kern="1200">
                <a:solidFill>
                  <a:schemeClr val="tx1"/>
                </a:solidFill>
                <a:latin typeface="Titillium Web" pitchFamily="2" charset="77"/>
                <a:ea typeface="+mn-ea"/>
                <a:cs typeface="+mn-cs"/>
              </a:defRPr>
            </a:lvl2pPr>
            <a:lvl3pPr marL="1143000" indent="-228600" algn="l" defTabSz="914400" rtl="0" eaLnBrk="1" latinLnBrk="0" hangingPunct="1">
              <a:lnSpc>
                <a:spcPts val="2160"/>
              </a:lnSpc>
              <a:spcBef>
                <a:spcPts val="500"/>
              </a:spcBef>
              <a:buFont typeface="Arial" panose="020B0604020202020204" pitchFamily="34" charset="0"/>
              <a:buChar char="•"/>
              <a:defRPr sz="1800" b="0" i="0" kern="1200">
                <a:solidFill>
                  <a:schemeClr val="tx1"/>
                </a:solidFill>
                <a:latin typeface="Titillium Web" pitchFamily="2" charset="77"/>
                <a:ea typeface="+mn-ea"/>
                <a:cs typeface="+mn-cs"/>
              </a:defRPr>
            </a:lvl3pPr>
            <a:lvl4pPr marL="1600200" indent="-228600" algn="l" defTabSz="914400" rtl="0" eaLnBrk="1" latinLnBrk="0" hangingPunct="1">
              <a:lnSpc>
                <a:spcPts val="1680"/>
              </a:lnSpc>
              <a:spcBef>
                <a:spcPts val="500"/>
              </a:spcBef>
              <a:buFont typeface="Arial" panose="020B0604020202020204" pitchFamily="34" charset="0"/>
              <a:buChar char="•"/>
              <a:defRPr sz="1400" b="0" i="0" kern="1200">
                <a:solidFill>
                  <a:schemeClr val="tx1"/>
                </a:solidFill>
                <a:latin typeface="Titillium Web" pitchFamily="2" charset="77"/>
                <a:ea typeface="+mn-ea"/>
                <a:cs typeface="+mn-cs"/>
              </a:defRPr>
            </a:lvl4pPr>
            <a:lvl5pPr marL="2057400" indent="-228600" algn="l" defTabSz="914400" rtl="0" eaLnBrk="1" latinLnBrk="0" hangingPunct="1">
              <a:lnSpc>
                <a:spcPts val="1440"/>
              </a:lnSpc>
              <a:spcBef>
                <a:spcPts val="500"/>
              </a:spcBef>
              <a:buFont typeface="Arial" panose="020B0604020202020204" pitchFamily="34" charset="0"/>
              <a:buChar char="•"/>
              <a:defRPr sz="1200" b="0" i="0" kern="1200">
                <a:solidFill>
                  <a:schemeClr val="tx1"/>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1800" b="1"/>
              <a:t>Forstudie Fase 1</a:t>
            </a:r>
          </a:p>
          <a:p>
            <a:endParaRPr lang="nb-NO" sz="1800" b="1" dirty="0"/>
          </a:p>
        </p:txBody>
      </p:sp>
      <p:grpSp>
        <p:nvGrpSpPr>
          <p:cNvPr id="8" name="Group 4">
            <a:extLst>
              <a:ext uri="{FF2B5EF4-FFF2-40B4-BE49-F238E27FC236}">
                <a16:creationId xmlns:a16="http://schemas.microsoft.com/office/drawing/2014/main" id="{96845074-4373-6F0E-42BD-E3BF38FD82A6}"/>
              </a:ext>
            </a:extLst>
          </p:cNvPr>
          <p:cNvGrpSpPr/>
          <p:nvPr/>
        </p:nvGrpSpPr>
        <p:grpSpPr>
          <a:xfrm>
            <a:off x="9343554" y="167201"/>
            <a:ext cx="2326733" cy="3128173"/>
            <a:chOff x="6756131" y="1645021"/>
            <a:chExt cx="2869442" cy="3899823"/>
          </a:xfrm>
        </p:grpSpPr>
        <p:sp>
          <p:nvSpPr>
            <p:cNvPr id="9" name="Freeform 144">
              <a:extLst>
                <a:ext uri="{FF2B5EF4-FFF2-40B4-BE49-F238E27FC236}">
                  <a16:creationId xmlns:a16="http://schemas.microsoft.com/office/drawing/2014/main" id="{13905B41-E4F8-D385-25FE-8AD38A77C7F8}"/>
                </a:ext>
              </a:extLst>
            </p:cNvPr>
            <p:cNvSpPr>
              <a:spLocks/>
            </p:cNvSpPr>
            <p:nvPr/>
          </p:nvSpPr>
          <p:spPr bwMode="gray">
            <a:xfrm>
              <a:off x="8562817" y="1851724"/>
              <a:ext cx="1062756" cy="1805217"/>
            </a:xfrm>
            <a:custGeom>
              <a:avLst/>
              <a:gdLst/>
              <a:ahLst/>
              <a:cxnLst>
                <a:cxn ang="0">
                  <a:pos x="106" y="250"/>
                </a:cxn>
                <a:cxn ang="0">
                  <a:pos x="88" y="250"/>
                </a:cxn>
                <a:cxn ang="0">
                  <a:pos x="64" y="258"/>
                </a:cxn>
                <a:cxn ang="0">
                  <a:pos x="40" y="262"/>
                </a:cxn>
                <a:cxn ang="0">
                  <a:pos x="10" y="246"/>
                </a:cxn>
                <a:cxn ang="0">
                  <a:pos x="12" y="226"/>
                </a:cxn>
                <a:cxn ang="0">
                  <a:pos x="6" y="204"/>
                </a:cxn>
                <a:cxn ang="0">
                  <a:pos x="10" y="188"/>
                </a:cxn>
                <a:cxn ang="0">
                  <a:pos x="22" y="182"/>
                </a:cxn>
                <a:cxn ang="0">
                  <a:pos x="28" y="170"/>
                </a:cxn>
                <a:cxn ang="0">
                  <a:pos x="64" y="142"/>
                </a:cxn>
                <a:cxn ang="0">
                  <a:pos x="72" y="140"/>
                </a:cxn>
                <a:cxn ang="0">
                  <a:pos x="70" y="124"/>
                </a:cxn>
                <a:cxn ang="0">
                  <a:pos x="54" y="116"/>
                </a:cxn>
                <a:cxn ang="0">
                  <a:pos x="44" y="102"/>
                </a:cxn>
                <a:cxn ang="0">
                  <a:pos x="50" y="86"/>
                </a:cxn>
                <a:cxn ang="0">
                  <a:pos x="42" y="82"/>
                </a:cxn>
                <a:cxn ang="0">
                  <a:pos x="44" y="62"/>
                </a:cxn>
                <a:cxn ang="0">
                  <a:pos x="34" y="48"/>
                </a:cxn>
                <a:cxn ang="0">
                  <a:pos x="20" y="48"/>
                </a:cxn>
                <a:cxn ang="0">
                  <a:pos x="0" y="30"/>
                </a:cxn>
                <a:cxn ang="0">
                  <a:pos x="10" y="22"/>
                </a:cxn>
                <a:cxn ang="0">
                  <a:pos x="24" y="38"/>
                </a:cxn>
                <a:cxn ang="0">
                  <a:pos x="66" y="42"/>
                </a:cxn>
                <a:cxn ang="0">
                  <a:pos x="76" y="32"/>
                </a:cxn>
                <a:cxn ang="0">
                  <a:pos x="84" y="12"/>
                </a:cxn>
                <a:cxn ang="0">
                  <a:pos x="104" y="0"/>
                </a:cxn>
                <a:cxn ang="0">
                  <a:pos x="126" y="8"/>
                </a:cxn>
                <a:cxn ang="0">
                  <a:pos x="136" y="22"/>
                </a:cxn>
                <a:cxn ang="0">
                  <a:pos x="126" y="32"/>
                </a:cxn>
                <a:cxn ang="0">
                  <a:pos x="122" y="54"/>
                </a:cxn>
                <a:cxn ang="0">
                  <a:pos x="146" y="68"/>
                </a:cxn>
                <a:cxn ang="0">
                  <a:pos x="130" y="84"/>
                </a:cxn>
                <a:cxn ang="0">
                  <a:pos x="140" y="102"/>
                </a:cxn>
                <a:cxn ang="0">
                  <a:pos x="146" y="118"/>
                </a:cxn>
                <a:cxn ang="0">
                  <a:pos x="138" y="138"/>
                </a:cxn>
                <a:cxn ang="0">
                  <a:pos x="148" y="148"/>
                </a:cxn>
                <a:cxn ang="0">
                  <a:pos x="156" y="162"/>
                </a:cxn>
                <a:cxn ang="0">
                  <a:pos x="146" y="172"/>
                </a:cxn>
                <a:cxn ang="0">
                  <a:pos x="170" y="190"/>
                </a:cxn>
                <a:cxn ang="0">
                  <a:pos x="162" y="204"/>
                </a:cxn>
                <a:cxn ang="0">
                  <a:pos x="136" y="228"/>
                </a:cxn>
                <a:cxn ang="0">
                  <a:pos x="106" y="250"/>
                </a:cxn>
              </a:cxnLst>
              <a:rect l="0" t="0" r="r" b="b"/>
              <a:pathLst>
                <a:path w="170" h="262">
                  <a:moveTo>
                    <a:pt x="106" y="250"/>
                  </a:moveTo>
                  <a:lnTo>
                    <a:pt x="88" y="250"/>
                  </a:lnTo>
                  <a:lnTo>
                    <a:pt x="64" y="258"/>
                  </a:lnTo>
                  <a:lnTo>
                    <a:pt x="40" y="262"/>
                  </a:lnTo>
                  <a:lnTo>
                    <a:pt x="10" y="246"/>
                  </a:lnTo>
                  <a:lnTo>
                    <a:pt x="12" y="226"/>
                  </a:lnTo>
                  <a:lnTo>
                    <a:pt x="6" y="204"/>
                  </a:lnTo>
                  <a:lnTo>
                    <a:pt x="10" y="188"/>
                  </a:lnTo>
                  <a:lnTo>
                    <a:pt x="22" y="182"/>
                  </a:lnTo>
                  <a:lnTo>
                    <a:pt x="28" y="170"/>
                  </a:lnTo>
                  <a:lnTo>
                    <a:pt x="64" y="142"/>
                  </a:lnTo>
                  <a:lnTo>
                    <a:pt x="72" y="140"/>
                  </a:lnTo>
                  <a:lnTo>
                    <a:pt x="70" y="124"/>
                  </a:lnTo>
                  <a:lnTo>
                    <a:pt x="54" y="116"/>
                  </a:lnTo>
                  <a:lnTo>
                    <a:pt x="44" y="102"/>
                  </a:lnTo>
                  <a:lnTo>
                    <a:pt x="50" y="86"/>
                  </a:lnTo>
                  <a:lnTo>
                    <a:pt x="42" y="82"/>
                  </a:lnTo>
                  <a:lnTo>
                    <a:pt x="44" y="62"/>
                  </a:lnTo>
                  <a:lnTo>
                    <a:pt x="34" y="48"/>
                  </a:lnTo>
                  <a:lnTo>
                    <a:pt x="20" y="48"/>
                  </a:lnTo>
                  <a:lnTo>
                    <a:pt x="0" y="30"/>
                  </a:lnTo>
                  <a:lnTo>
                    <a:pt x="10" y="22"/>
                  </a:lnTo>
                  <a:lnTo>
                    <a:pt x="24" y="38"/>
                  </a:lnTo>
                  <a:lnTo>
                    <a:pt x="66" y="42"/>
                  </a:lnTo>
                  <a:lnTo>
                    <a:pt x="76" y="32"/>
                  </a:lnTo>
                  <a:lnTo>
                    <a:pt x="84" y="12"/>
                  </a:lnTo>
                  <a:lnTo>
                    <a:pt x="104" y="0"/>
                  </a:lnTo>
                  <a:lnTo>
                    <a:pt x="126" y="8"/>
                  </a:lnTo>
                  <a:lnTo>
                    <a:pt x="136" y="22"/>
                  </a:lnTo>
                  <a:lnTo>
                    <a:pt x="126" y="32"/>
                  </a:lnTo>
                  <a:lnTo>
                    <a:pt x="122" y="54"/>
                  </a:lnTo>
                  <a:lnTo>
                    <a:pt x="146" y="68"/>
                  </a:lnTo>
                  <a:lnTo>
                    <a:pt x="130" y="84"/>
                  </a:lnTo>
                  <a:lnTo>
                    <a:pt x="140" y="102"/>
                  </a:lnTo>
                  <a:lnTo>
                    <a:pt x="146" y="118"/>
                  </a:lnTo>
                  <a:lnTo>
                    <a:pt x="138" y="138"/>
                  </a:lnTo>
                  <a:lnTo>
                    <a:pt x="148" y="148"/>
                  </a:lnTo>
                  <a:lnTo>
                    <a:pt x="156" y="162"/>
                  </a:lnTo>
                  <a:lnTo>
                    <a:pt x="146" y="172"/>
                  </a:lnTo>
                  <a:lnTo>
                    <a:pt x="170" y="190"/>
                  </a:lnTo>
                  <a:lnTo>
                    <a:pt x="162" y="204"/>
                  </a:lnTo>
                  <a:lnTo>
                    <a:pt x="136" y="228"/>
                  </a:lnTo>
                  <a:lnTo>
                    <a:pt x="106" y="250"/>
                  </a:lnTo>
                  <a:close/>
                </a:path>
              </a:pathLst>
            </a:custGeom>
            <a:solidFill>
              <a:schemeClr val="accent2">
                <a:lumMod val="75000"/>
              </a:schemeClr>
            </a:solidFill>
            <a:ln w="3175"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noProof="1"/>
            </a:p>
          </p:txBody>
        </p:sp>
        <p:sp>
          <p:nvSpPr>
            <p:cNvPr id="10" name="Freeform 145">
              <a:extLst>
                <a:ext uri="{FF2B5EF4-FFF2-40B4-BE49-F238E27FC236}">
                  <a16:creationId xmlns:a16="http://schemas.microsoft.com/office/drawing/2014/main" id="{51EE6FD0-AF74-967C-1115-412E7278F769}"/>
                </a:ext>
              </a:extLst>
            </p:cNvPr>
            <p:cNvSpPr>
              <a:spLocks/>
            </p:cNvSpPr>
            <p:nvPr/>
          </p:nvSpPr>
          <p:spPr bwMode="gray">
            <a:xfrm>
              <a:off x="7593832" y="2058431"/>
              <a:ext cx="1306566" cy="2328871"/>
            </a:xfrm>
            <a:custGeom>
              <a:avLst/>
              <a:gdLst/>
              <a:ahLst/>
              <a:cxnLst>
                <a:cxn ang="0">
                  <a:pos x="167" y="10"/>
                </a:cxn>
                <a:cxn ang="0">
                  <a:pos x="189" y="18"/>
                </a:cxn>
                <a:cxn ang="0">
                  <a:pos x="199" y="40"/>
                </a:cxn>
                <a:cxn ang="0">
                  <a:pos x="205" y="56"/>
                </a:cxn>
                <a:cxn ang="0">
                  <a:pos x="209" y="86"/>
                </a:cxn>
                <a:cxn ang="0">
                  <a:pos x="181" y="90"/>
                </a:cxn>
                <a:cxn ang="0">
                  <a:pos x="161" y="114"/>
                </a:cxn>
                <a:cxn ang="0">
                  <a:pos x="153" y="138"/>
                </a:cxn>
                <a:cxn ang="0">
                  <a:pos x="121" y="152"/>
                </a:cxn>
                <a:cxn ang="0">
                  <a:pos x="103" y="178"/>
                </a:cxn>
                <a:cxn ang="0">
                  <a:pos x="101" y="216"/>
                </a:cxn>
                <a:cxn ang="0">
                  <a:pos x="125" y="236"/>
                </a:cxn>
                <a:cxn ang="0">
                  <a:pos x="111" y="256"/>
                </a:cxn>
                <a:cxn ang="0">
                  <a:pos x="91" y="278"/>
                </a:cxn>
                <a:cxn ang="0">
                  <a:pos x="87" y="304"/>
                </a:cxn>
                <a:cxn ang="0">
                  <a:pos x="69" y="322"/>
                </a:cxn>
                <a:cxn ang="0">
                  <a:pos x="51" y="336"/>
                </a:cxn>
                <a:cxn ang="0">
                  <a:pos x="33" y="324"/>
                </a:cxn>
                <a:cxn ang="0">
                  <a:pos x="29" y="308"/>
                </a:cxn>
                <a:cxn ang="0">
                  <a:pos x="11" y="274"/>
                </a:cxn>
                <a:cxn ang="0">
                  <a:pos x="17" y="252"/>
                </a:cxn>
                <a:cxn ang="0">
                  <a:pos x="25" y="228"/>
                </a:cxn>
                <a:cxn ang="0">
                  <a:pos x="17" y="208"/>
                </a:cxn>
                <a:cxn ang="0">
                  <a:pos x="29" y="194"/>
                </a:cxn>
                <a:cxn ang="0">
                  <a:pos x="17" y="168"/>
                </a:cxn>
                <a:cxn ang="0">
                  <a:pos x="33" y="134"/>
                </a:cxn>
                <a:cxn ang="0">
                  <a:pos x="53" y="124"/>
                </a:cxn>
                <a:cxn ang="0">
                  <a:pos x="57" y="94"/>
                </a:cxn>
                <a:cxn ang="0">
                  <a:pos x="73" y="76"/>
                </a:cxn>
                <a:cxn ang="0">
                  <a:pos x="87" y="54"/>
                </a:cxn>
                <a:cxn ang="0">
                  <a:pos x="99" y="26"/>
                </a:cxn>
                <a:cxn ang="0">
                  <a:pos x="117" y="12"/>
                </a:cxn>
                <a:cxn ang="0">
                  <a:pos x="131" y="18"/>
                </a:cxn>
                <a:cxn ang="0">
                  <a:pos x="145" y="2"/>
                </a:cxn>
              </a:cxnLst>
              <a:rect l="0" t="0" r="r" b="b"/>
              <a:pathLst>
                <a:path w="209" h="338">
                  <a:moveTo>
                    <a:pt x="155" y="0"/>
                  </a:moveTo>
                  <a:lnTo>
                    <a:pt x="167" y="10"/>
                  </a:lnTo>
                  <a:lnTo>
                    <a:pt x="175" y="18"/>
                  </a:lnTo>
                  <a:lnTo>
                    <a:pt x="189" y="18"/>
                  </a:lnTo>
                  <a:lnTo>
                    <a:pt x="199" y="32"/>
                  </a:lnTo>
                  <a:lnTo>
                    <a:pt x="199" y="40"/>
                  </a:lnTo>
                  <a:lnTo>
                    <a:pt x="197" y="52"/>
                  </a:lnTo>
                  <a:lnTo>
                    <a:pt x="205" y="56"/>
                  </a:lnTo>
                  <a:lnTo>
                    <a:pt x="199" y="72"/>
                  </a:lnTo>
                  <a:lnTo>
                    <a:pt x="209" y="86"/>
                  </a:lnTo>
                  <a:lnTo>
                    <a:pt x="191" y="88"/>
                  </a:lnTo>
                  <a:lnTo>
                    <a:pt x="181" y="90"/>
                  </a:lnTo>
                  <a:lnTo>
                    <a:pt x="167" y="100"/>
                  </a:lnTo>
                  <a:lnTo>
                    <a:pt x="161" y="114"/>
                  </a:lnTo>
                  <a:lnTo>
                    <a:pt x="165" y="124"/>
                  </a:lnTo>
                  <a:lnTo>
                    <a:pt x="153" y="138"/>
                  </a:lnTo>
                  <a:lnTo>
                    <a:pt x="137" y="150"/>
                  </a:lnTo>
                  <a:lnTo>
                    <a:pt x="121" y="152"/>
                  </a:lnTo>
                  <a:lnTo>
                    <a:pt x="111" y="166"/>
                  </a:lnTo>
                  <a:lnTo>
                    <a:pt x="103" y="178"/>
                  </a:lnTo>
                  <a:lnTo>
                    <a:pt x="99" y="194"/>
                  </a:lnTo>
                  <a:lnTo>
                    <a:pt x="101" y="216"/>
                  </a:lnTo>
                  <a:lnTo>
                    <a:pt x="115" y="222"/>
                  </a:lnTo>
                  <a:lnTo>
                    <a:pt x="125" y="236"/>
                  </a:lnTo>
                  <a:lnTo>
                    <a:pt x="123" y="248"/>
                  </a:lnTo>
                  <a:lnTo>
                    <a:pt x="111" y="256"/>
                  </a:lnTo>
                  <a:lnTo>
                    <a:pt x="93" y="266"/>
                  </a:lnTo>
                  <a:lnTo>
                    <a:pt x="91" y="278"/>
                  </a:lnTo>
                  <a:lnTo>
                    <a:pt x="91" y="292"/>
                  </a:lnTo>
                  <a:lnTo>
                    <a:pt x="87" y="304"/>
                  </a:lnTo>
                  <a:lnTo>
                    <a:pt x="81" y="316"/>
                  </a:lnTo>
                  <a:lnTo>
                    <a:pt x="69" y="322"/>
                  </a:lnTo>
                  <a:lnTo>
                    <a:pt x="55" y="324"/>
                  </a:lnTo>
                  <a:lnTo>
                    <a:pt x="51" y="336"/>
                  </a:lnTo>
                  <a:lnTo>
                    <a:pt x="37" y="338"/>
                  </a:lnTo>
                  <a:lnTo>
                    <a:pt x="33" y="324"/>
                  </a:lnTo>
                  <a:lnTo>
                    <a:pt x="29" y="316"/>
                  </a:lnTo>
                  <a:lnTo>
                    <a:pt x="29" y="308"/>
                  </a:lnTo>
                  <a:lnTo>
                    <a:pt x="17" y="290"/>
                  </a:lnTo>
                  <a:lnTo>
                    <a:pt x="11" y="274"/>
                  </a:lnTo>
                  <a:lnTo>
                    <a:pt x="0" y="254"/>
                  </a:lnTo>
                  <a:lnTo>
                    <a:pt x="17" y="252"/>
                  </a:lnTo>
                  <a:lnTo>
                    <a:pt x="17" y="236"/>
                  </a:lnTo>
                  <a:lnTo>
                    <a:pt x="25" y="228"/>
                  </a:lnTo>
                  <a:lnTo>
                    <a:pt x="29" y="216"/>
                  </a:lnTo>
                  <a:lnTo>
                    <a:pt x="17" y="208"/>
                  </a:lnTo>
                  <a:lnTo>
                    <a:pt x="31" y="206"/>
                  </a:lnTo>
                  <a:lnTo>
                    <a:pt x="29" y="194"/>
                  </a:lnTo>
                  <a:lnTo>
                    <a:pt x="17" y="188"/>
                  </a:lnTo>
                  <a:lnTo>
                    <a:pt x="17" y="168"/>
                  </a:lnTo>
                  <a:lnTo>
                    <a:pt x="17" y="138"/>
                  </a:lnTo>
                  <a:lnTo>
                    <a:pt x="33" y="134"/>
                  </a:lnTo>
                  <a:lnTo>
                    <a:pt x="49" y="128"/>
                  </a:lnTo>
                  <a:lnTo>
                    <a:pt x="53" y="124"/>
                  </a:lnTo>
                  <a:lnTo>
                    <a:pt x="47" y="110"/>
                  </a:lnTo>
                  <a:lnTo>
                    <a:pt x="57" y="94"/>
                  </a:lnTo>
                  <a:lnTo>
                    <a:pt x="59" y="80"/>
                  </a:lnTo>
                  <a:lnTo>
                    <a:pt x="73" y="76"/>
                  </a:lnTo>
                  <a:lnTo>
                    <a:pt x="75" y="64"/>
                  </a:lnTo>
                  <a:lnTo>
                    <a:pt x="87" y="54"/>
                  </a:lnTo>
                  <a:lnTo>
                    <a:pt x="87" y="42"/>
                  </a:lnTo>
                  <a:lnTo>
                    <a:pt x="99" y="26"/>
                  </a:lnTo>
                  <a:lnTo>
                    <a:pt x="117" y="24"/>
                  </a:lnTo>
                  <a:lnTo>
                    <a:pt x="117" y="12"/>
                  </a:lnTo>
                  <a:lnTo>
                    <a:pt x="131" y="10"/>
                  </a:lnTo>
                  <a:lnTo>
                    <a:pt x="131" y="18"/>
                  </a:lnTo>
                  <a:lnTo>
                    <a:pt x="145" y="18"/>
                  </a:lnTo>
                  <a:lnTo>
                    <a:pt x="145" y="2"/>
                  </a:lnTo>
                  <a:lnTo>
                    <a:pt x="155" y="0"/>
                  </a:lnTo>
                  <a:close/>
                </a:path>
              </a:pathLst>
            </a:custGeom>
            <a:solidFill>
              <a:schemeClr val="accent2">
                <a:lumMod val="75000"/>
              </a:schemeClr>
            </a:solidFill>
            <a:ln w="3175"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noProof="1"/>
            </a:p>
          </p:txBody>
        </p:sp>
        <p:sp>
          <p:nvSpPr>
            <p:cNvPr id="11" name="Freeform 146">
              <a:extLst>
                <a:ext uri="{FF2B5EF4-FFF2-40B4-BE49-F238E27FC236}">
                  <a16:creationId xmlns:a16="http://schemas.microsoft.com/office/drawing/2014/main" id="{1445BEB2-CFED-AB9C-5FBE-959B2E526833}"/>
                </a:ext>
              </a:extLst>
            </p:cNvPr>
            <p:cNvSpPr>
              <a:spLocks/>
            </p:cNvSpPr>
            <p:nvPr/>
          </p:nvSpPr>
          <p:spPr bwMode="gray">
            <a:xfrm>
              <a:off x="6993688" y="1645021"/>
              <a:ext cx="2569370" cy="2328871"/>
            </a:xfrm>
            <a:custGeom>
              <a:avLst/>
              <a:gdLst/>
              <a:ahLst/>
              <a:cxnLst>
                <a:cxn ang="0">
                  <a:pos x="92" y="310"/>
                </a:cxn>
                <a:cxn ang="0">
                  <a:pos x="82" y="312"/>
                </a:cxn>
                <a:cxn ang="0">
                  <a:pos x="62" y="328"/>
                </a:cxn>
                <a:cxn ang="0">
                  <a:pos x="24" y="334"/>
                </a:cxn>
                <a:cxn ang="0">
                  <a:pos x="10" y="316"/>
                </a:cxn>
                <a:cxn ang="0">
                  <a:pos x="16" y="302"/>
                </a:cxn>
                <a:cxn ang="0">
                  <a:pos x="4" y="296"/>
                </a:cxn>
                <a:cxn ang="0">
                  <a:pos x="8" y="280"/>
                </a:cxn>
                <a:cxn ang="0">
                  <a:pos x="0" y="250"/>
                </a:cxn>
                <a:cxn ang="0">
                  <a:pos x="26" y="230"/>
                </a:cxn>
                <a:cxn ang="0">
                  <a:pos x="56" y="220"/>
                </a:cxn>
                <a:cxn ang="0">
                  <a:pos x="70" y="208"/>
                </a:cxn>
                <a:cxn ang="0">
                  <a:pos x="98" y="202"/>
                </a:cxn>
                <a:cxn ang="0">
                  <a:pos x="84" y="204"/>
                </a:cxn>
                <a:cxn ang="0">
                  <a:pos x="92" y="184"/>
                </a:cxn>
                <a:cxn ang="0">
                  <a:pos x="113" y="164"/>
                </a:cxn>
                <a:cxn ang="0">
                  <a:pos x="137" y="134"/>
                </a:cxn>
                <a:cxn ang="0">
                  <a:pos x="157" y="106"/>
                </a:cxn>
                <a:cxn ang="0">
                  <a:pos x="175" y="86"/>
                </a:cxn>
                <a:cxn ang="0">
                  <a:pos x="185" y="72"/>
                </a:cxn>
                <a:cxn ang="0">
                  <a:pos x="163" y="78"/>
                </a:cxn>
                <a:cxn ang="0">
                  <a:pos x="165" y="62"/>
                </a:cxn>
                <a:cxn ang="0">
                  <a:pos x="183" y="64"/>
                </a:cxn>
                <a:cxn ang="0">
                  <a:pos x="203" y="60"/>
                </a:cxn>
                <a:cxn ang="0">
                  <a:pos x="199" y="44"/>
                </a:cxn>
                <a:cxn ang="0">
                  <a:pos x="225" y="30"/>
                </a:cxn>
                <a:cxn ang="0">
                  <a:pos x="243" y="40"/>
                </a:cxn>
                <a:cxn ang="0">
                  <a:pos x="267" y="38"/>
                </a:cxn>
                <a:cxn ang="0">
                  <a:pos x="285" y="24"/>
                </a:cxn>
                <a:cxn ang="0">
                  <a:pos x="291" y="36"/>
                </a:cxn>
                <a:cxn ang="0">
                  <a:pos x="309" y="16"/>
                </a:cxn>
                <a:cxn ang="0">
                  <a:pos x="337" y="4"/>
                </a:cxn>
                <a:cxn ang="0">
                  <a:pos x="319" y="32"/>
                </a:cxn>
                <a:cxn ang="0">
                  <a:pos x="343" y="22"/>
                </a:cxn>
                <a:cxn ang="0">
                  <a:pos x="373" y="6"/>
                </a:cxn>
                <a:cxn ang="0">
                  <a:pos x="387" y="10"/>
                </a:cxn>
                <a:cxn ang="0">
                  <a:pos x="401" y="32"/>
                </a:cxn>
                <a:cxn ang="0">
                  <a:pos x="397" y="44"/>
                </a:cxn>
                <a:cxn ang="0">
                  <a:pos x="387" y="52"/>
                </a:cxn>
                <a:cxn ang="0">
                  <a:pos x="355" y="30"/>
                </a:cxn>
                <a:cxn ang="0">
                  <a:pos x="333" y="44"/>
                </a:cxn>
                <a:cxn ang="0">
                  <a:pos x="317" y="72"/>
                </a:cxn>
                <a:cxn ang="0">
                  <a:pos x="275" y="68"/>
                </a:cxn>
                <a:cxn ang="0">
                  <a:pos x="261" y="52"/>
                </a:cxn>
                <a:cxn ang="0">
                  <a:pos x="241" y="62"/>
                </a:cxn>
                <a:cxn ang="0">
                  <a:pos x="227" y="78"/>
                </a:cxn>
                <a:cxn ang="0">
                  <a:pos x="213" y="72"/>
                </a:cxn>
                <a:cxn ang="0">
                  <a:pos x="195" y="86"/>
                </a:cxn>
                <a:cxn ang="0">
                  <a:pos x="183" y="114"/>
                </a:cxn>
                <a:cxn ang="0">
                  <a:pos x="169" y="136"/>
                </a:cxn>
                <a:cxn ang="0">
                  <a:pos x="153" y="154"/>
                </a:cxn>
                <a:cxn ang="0">
                  <a:pos x="149" y="184"/>
                </a:cxn>
                <a:cxn ang="0">
                  <a:pos x="113" y="198"/>
                </a:cxn>
                <a:cxn ang="0">
                  <a:pos x="125" y="254"/>
                </a:cxn>
                <a:cxn ang="0">
                  <a:pos x="113" y="268"/>
                </a:cxn>
                <a:cxn ang="0">
                  <a:pos x="121" y="288"/>
                </a:cxn>
                <a:cxn ang="0">
                  <a:pos x="113" y="312"/>
                </a:cxn>
              </a:cxnLst>
              <a:rect l="0" t="0" r="r" b="b"/>
              <a:pathLst>
                <a:path w="411" h="338">
                  <a:moveTo>
                    <a:pt x="96" y="314"/>
                  </a:moveTo>
                  <a:lnTo>
                    <a:pt x="92" y="310"/>
                  </a:lnTo>
                  <a:lnTo>
                    <a:pt x="88" y="300"/>
                  </a:lnTo>
                  <a:lnTo>
                    <a:pt x="82" y="312"/>
                  </a:lnTo>
                  <a:lnTo>
                    <a:pt x="74" y="316"/>
                  </a:lnTo>
                  <a:lnTo>
                    <a:pt x="62" y="328"/>
                  </a:lnTo>
                  <a:lnTo>
                    <a:pt x="42" y="338"/>
                  </a:lnTo>
                  <a:lnTo>
                    <a:pt x="24" y="334"/>
                  </a:lnTo>
                  <a:lnTo>
                    <a:pt x="12" y="324"/>
                  </a:lnTo>
                  <a:lnTo>
                    <a:pt x="10" y="316"/>
                  </a:lnTo>
                  <a:lnTo>
                    <a:pt x="18" y="306"/>
                  </a:lnTo>
                  <a:lnTo>
                    <a:pt x="16" y="302"/>
                  </a:lnTo>
                  <a:lnTo>
                    <a:pt x="6" y="304"/>
                  </a:lnTo>
                  <a:lnTo>
                    <a:pt x="4" y="296"/>
                  </a:lnTo>
                  <a:lnTo>
                    <a:pt x="18" y="286"/>
                  </a:lnTo>
                  <a:lnTo>
                    <a:pt x="8" y="280"/>
                  </a:lnTo>
                  <a:lnTo>
                    <a:pt x="4" y="272"/>
                  </a:lnTo>
                  <a:lnTo>
                    <a:pt x="0" y="250"/>
                  </a:lnTo>
                  <a:lnTo>
                    <a:pt x="4" y="240"/>
                  </a:lnTo>
                  <a:lnTo>
                    <a:pt x="26" y="230"/>
                  </a:lnTo>
                  <a:lnTo>
                    <a:pt x="42" y="226"/>
                  </a:lnTo>
                  <a:lnTo>
                    <a:pt x="56" y="220"/>
                  </a:lnTo>
                  <a:lnTo>
                    <a:pt x="62" y="208"/>
                  </a:lnTo>
                  <a:lnTo>
                    <a:pt x="70" y="208"/>
                  </a:lnTo>
                  <a:lnTo>
                    <a:pt x="84" y="210"/>
                  </a:lnTo>
                  <a:lnTo>
                    <a:pt x="98" y="202"/>
                  </a:lnTo>
                  <a:lnTo>
                    <a:pt x="94" y="194"/>
                  </a:lnTo>
                  <a:lnTo>
                    <a:pt x="84" y="204"/>
                  </a:lnTo>
                  <a:lnTo>
                    <a:pt x="74" y="202"/>
                  </a:lnTo>
                  <a:lnTo>
                    <a:pt x="92" y="184"/>
                  </a:lnTo>
                  <a:lnTo>
                    <a:pt x="103" y="178"/>
                  </a:lnTo>
                  <a:lnTo>
                    <a:pt x="113" y="164"/>
                  </a:lnTo>
                  <a:lnTo>
                    <a:pt x="127" y="140"/>
                  </a:lnTo>
                  <a:lnTo>
                    <a:pt x="137" y="134"/>
                  </a:lnTo>
                  <a:lnTo>
                    <a:pt x="137" y="122"/>
                  </a:lnTo>
                  <a:lnTo>
                    <a:pt x="157" y="106"/>
                  </a:lnTo>
                  <a:lnTo>
                    <a:pt x="167" y="100"/>
                  </a:lnTo>
                  <a:lnTo>
                    <a:pt x="175" y="86"/>
                  </a:lnTo>
                  <a:lnTo>
                    <a:pt x="183" y="86"/>
                  </a:lnTo>
                  <a:lnTo>
                    <a:pt x="185" y="72"/>
                  </a:lnTo>
                  <a:lnTo>
                    <a:pt x="175" y="78"/>
                  </a:lnTo>
                  <a:lnTo>
                    <a:pt x="163" y="78"/>
                  </a:lnTo>
                  <a:lnTo>
                    <a:pt x="161" y="72"/>
                  </a:lnTo>
                  <a:lnTo>
                    <a:pt x="165" y="62"/>
                  </a:lnTo>
                  <a:lnTo>
                    <a:pt x="175" y="56"/>
                  </a:lnTo>
                  <a:lnTo>
                    <a:pt x="183" y="64"/>
                  </a:lnTo>
                  <a:lnTo>
                    <a:pt x="201" y="68"/>
                  </a:lnTo>
                  <a:lnTo>
                    <a:pt x="203" y="60"/>
                  </a:lnTo>
                  <a:lnTo>
                    <a:pt x="193" y="54"/>
                  </a:lnTo>
                  <a:lnTo>
                    <a:pt x="199" y="44"/>
                  </a:lnTo>
                  <a:lnTo>
                    <a:pt x="217" y="48"/>
                  </a:lnTo>
                  <a:lnTo>
                    <a:pt x="225" y="30"/>
                  </a:lnTo>
                  <a:lnTo>
                    <a:pt x="237" y="30"/>
                  </a:lnTo>
                  <a:lnTo>
                    <a:pt x="243" y="40"/>
                  </a:lnTo>
                  <a:lnTo>
                    <a:pt x="257" y="32"/>
                  </a:lnTo>
                  <a:lnTo>
                    <a:pt x="267" y="38"/>
                  </a:lnTo>
                  <a:lnTo>
                    <a:pt x="273" y="26"/>
                  </a:lnTo>
                  <a:lnTo>
                    <a:pt x="285" y="24"/>
                  </a:lnTo>
                  <a:lnTo>
                    <a:pt x="285" y="34"/>
                  </a:lnTo>
                  <a:lnTo>
                    <a:pt x="291" y="36"/>
                  </a:lnTo>
                  <a:lnTo>
                    <a:pt x="295" y="16"/>
                  </a:lnTo>
                  <a:lnTo>
                    <a:pt x="309" y="16"/>
                  </a:lnTo>
                  <a:lnTo>
                    <a:pt x="329" y="0"/>
                  </a:lnTo>
                  <a:lnTo>
                    <a:pt x="337" y="4"/>
                  </a:lnTo>
                  <a:lnTo>
                    <a:pt x="319" y="22"/>
                  </a:lnTo>
                  <a:lnTo>
                    <a:pt x="319" y="32"/>
                  </a:lnTo>
                  <a:lnTo>
                    <a:pt x="343" y="10"/>
                  </a:lnTo>
                  <a:lnTo>
                    <a:pt x="343" y="22"/>
                  </a:lnTo>
                  <a:lnTo>
                    <a:pt x="359" y="4"/>
                  </a:lnTo>
                  <a:lnTo>
                    <a:pt x="373" y="6"/>
                  </a:lnTo>
                  <a:lnTo>
                    <a:pt x="369" y="20"/>
                  </a:lnTo>
                  <a:lnTo>
                    <a:pt x="387" y="10"/>
                  </a:lnTo>
                  <a:lnTo>
                    <a:pt x="411" y="20"/>
                  </a:lnTo>
                  <a:lnTo>
                    <a:pt x="401" y="32"/>
                  </a:lnTo>
                  <a:lnTo>
                    <a:pt x="381" y="30"/>
                  </a:lnTo>
                  <a:lnTo>
                    <a:pt x="397" y="44"/>
                  </a:lnTo>
                  <a:lnTo>
                    <a:pt x="397" y="50"/>
                  </a:lnTo>
                  <a:lnTo>
                    <a:pt x="387" y="52"/>
                  </a:lnTo>
                  <a:lnTo>
                    <a:pt x="377" y="38"/>
                  </a:lnTo>
                  <a:lnTo>
                    <a:pt x="355" y="30"/>
                  </a:lnTo>
                  <a:lnTo>
                    <a:pt x="335" y="42"/>
                  </a:lnTo>
                  <a:lnTo>
                    <a:pt x="333" y="44"/>
                  </a:lnTo>
                  <a:lnTo>
                    <a:pt x="329" y="60"/>
                  </a:lnTo>
                  <a:lnTo>
                    <a:pt x="317" y="72"/>
                  </a:lnTo>
                  <a:lnTo>
                    <a:pt x="303" y="70"/>
                  </a:lnTo>
                  <a:lnTo>
                    <a:pt x="275" y="68"/>
                  </a:lnTo>
                  <a:lnTo>
                    <a:pt x="267" y="58"/>
                  </a:lnTo>
                  <a:lnTo>
                    <a:pt x="261" y="52"/>
                  </a:lnTo>
                  <a:lnTo>
                    <a:pt x="251" y="60"/>
                  </a:lnTo>
                  <a:lnTo>
                    <a:pt x="241" y="62"/>
                  </a:lnTo>
                  <a:lnTo>
                    <a:pt x="241" y="78"/>
                  </a:lnTo>
                  <a:lnTo>
                    <a:pt x="227" y="78"/>
                  </a:lnTo>
                  <a:lnTo>
                    <a:pt x="227" y="70"/>
                  </a:lnTo>
                  <a:lnTo>
                    <a:pt x="213" y="72"/>
                  </a:lnTo>
                  <a:lnTo>
                    <a:pt x="213" y="84"/>
                  </a:lnTo>
                  <a:lnTo>
                    <a:pt x="195" y="86"/>
                  </a:lnTo>
                  <a:lnTo>
                    <a:pt x="183" y="102"/>
                  </a:lnTo>
                  <a:lnTo>
                    <a:pt x="183" y="114"/>
                  </a:lnTo>
                  <a:lnTo>
                    <a:pt x="171" y="124"/>
                  </a:lnTo>
                  <a:lnTo>
                    <a:pt x="169" y="136"/>
                  </a:lnTo>
                  <a:lnTo>
                    <a:pt x="155" y="140"/>
                  </a:lnTo>
                  <a:lnTo>
                    <a:pt x="153" y="154"/>
                  </a:lnTo>
                  <a:lnTo>
                    <a:pt x="143" y="170"/>
                  </a:lnTo>
                  <a:lnTo>
                    <a:pt x="149" y="184"/>
                  </a:lnTo>
                  <a:lnTo>
                    <a:pt x="145" y="188"/>
                  </a:lnTo>
                  <a:lnTo>
                    <a:pt x="113" y="198"/>
                  </a:lnTo>
                  <a:lnTo>
                    <a:pt x="113" y="248"/>
                  </a:lnTo>
                  <a:lnTo>
                    <a:pt x="125" y="254"/>
                  </a:lnTo>
                  <a:lnTo>
                    <a:pt x="127" y="266"/>
                  </a:lnTo>
                  <a:lnTo>
                    <a:pt x="113" y="268"/>
                  </a:lnTo>
                  <a:lnTo>
                    <a:pt x="125" y="276"/>
                  </a:lnTo>
                  <a:lnTo>
                    <a:pt x="121" y="288"/>
                  </a:lnTo>
                  <a:lnTo>
                    <a:pt x="113" y="296"/>
                  </a:lnTo>
                  <a:lnTo>
                    <a:pt x="113" y="312"/>
                  </a:lnTo>
                  <a:lnTo>
                    <a:pt x="96" y="314"/>
                  </a:lnTo>
                  <a:close/>
                </a:path>
              </a:pathLst>
            </a:custGeom>
            <a:solidFill>
              <a:schemeClr val="accent2">
                <a:lumMod val="75000"/>
              </a:schemeClr>
            </a:solidFill>
            <a:ln w="3175"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noProof="1"/>
            </a:p>
          </p:txBody>
        </p:sp>
        <p:sp>
          <p:nvSpPr>
            <p:cNvPr id="12" name="Freeform 161">
              <a:extLst>
                <a:ext uri="{FF2B5EF4-FFF2-40B4-BE49-F238E27FC236}">
                  <a16:creationId xmlns:a16="http://schemas.microsoft.com/office/drawing/2014/main" id="{E6EA531F-D317-39E5-A032-B914EB051E29}"/>
                </a:ext>
              </a:extLst>
            </p:cNvPr>
            <p:cNvSpPr>
              <a:spLocks/>
            </p:cNvSpPr>
            <p:nvPr/>
          </p:nvSpPr>
          <p:spPr bwMode="gray">
            <a:xfrm>
              <a:off x="6756131" y="4979854"/>
              <a:ext cx="375090" cy="261826"/>
            </a:xfrm>
            <a:custGeom>
              <a:avLst/>
              <a:gdLst/>
              <a:ahLst/>
              <a:cxnLst>
                <a:cxn ang="0">
                  <a:pos x="0" y="6"/>
                </a:cxn>
                <a:cxn ang="0">
                  <a:pos x="12" y="2"/>
                </a:cxn>
                <a:cxn ang="0">
                  <a:pos x="26" y="2"/>
                </a:cxn>
                <a:cxn ang="0">
                  <a:pos x="38" y="0"/>
                </a:cxn>
                <a:cxn ang="0">
                  <a:pos x="46" y="2"/>
                </a:cxn>
                <a:cxn ang="0">
                  <a:pos x="50" y="4"/>
                </a:cxn>
                <a:cxn ang="0">
                  <a:pos x="56" y="12"/>
                </a:cxn>
                <a:cxn ang="0">
                  <a:pos x="60" y="20"/>
                </a:cxn>
                <a:cxn ang="0">
                  <a:pos x="58" y="26"/>
                </a:cxn>
                <a:cxn ang="0">
                  <a:pos x="52" y="26"/>
                </a:cxn>
                <a:cxn ang="0">
                  <a:pos x="52" y="38"/>
                </a:cxn>
                <a:cxn ang="0">
                  <a:pos x="46" y="38"/>
                </a:cxn>
                <a:cxn ang="0">
                  <a:pos x="38" y="34"/>
                </a:cxn>
                <a:cxn ang="0">
                  <a:pos x="36" y="30"/>
                </a:cxn>
                <a:cxn ang="0">
                  <a:pos x="24" y="26"/>
                </a:cxn>
                <a:cxn ang="0">
                  <a:pos x="10" y="14"/>
                </a:cxn>
                <a:cxn ang="0">
                  <a:pos x="0" y="6"/>
                </a:cxn>
              </a:cxnLst>
              <a:rect l="0" t="0" r="r" b="b"/>
              <a:pathLst>
                <a:path w="60" h="38">
                  <a:moveTo>
                    <a:pt x="0" y="6"/>
                  </a:moveTo>
                  <a:lnTo>
                    <a:pt x="12" y="2"/>
                  </a:lnTo>
                  <a:lnTo>
                    <a:pt x="26" y="2"/>
                  </a:lnTo>
                  <a:lnTo>
                    <a:pt x="38" y="0"/>
                  </a:lnTo>
                  <a:lnTo>
                    <a:pt x="46" y="2"/>
                  </a:lnTo>
                  <a:lnTo>
                    <a:pt x="50" y="4"/>
                  </a:lnTo>
                  <a:lnTo>
                    <a:pt x="56" y="12"/>
                  </a:lnTo>
                  <a:lnTo>
                    <a:pt x="60" y="20"/>
                  </a:lnTo>
                  <a:lnTo>
                    <a:pt x="58" y="26"/>
                  </a:lnTo>
                  <a:lnTo>
                    <a:pt x="52" y="26"/>
                  </a:lnTo>
                  <a:lnTo>
                    <a:pt x="52" y="38"/>
                  </a:lnTo>
                  <a:lnTo>
                    <a:pt x="46" y="38"/>
                  </a:lnTo>
                  <a:lnTo>
                    <a:pt x="38" y="34"/>
                  </a:lnTo>
                  <a:lnTo>
                    <a:pt x="36" y="30"/>
                  </a:lnTo>
                  <a:lnTo>
                    <a:pt x="24" y="26"/>
                  </a:lnTo>
                  <a:lnTo>
                    <a:pt x="10" y="14"/>
                  </a:lnTo>
                  <a:lnTo>
                    <a:pt x="0" y="6"/>
                  </a:lnTo>
                  <a:close/>
                </a:path>
              </a:pathLst>
            </a:custGeom>
            <a:solidFill>
              <a:schemeClr val="accent2">
                <a:lumMod val="75000"/>
              </a:schemeClr>
            </a:solidFill>
            <a:ln w="3175"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noProof="1"/>
            </a:p>
          </p:txBody>
        </p:sp>
        <p:sp>
          <p:nvSpPr>
            <p:cNvPr id="13" name="Freeform 162">
              <a:extLst>
                <a:ext uri="{FF2B5EF4-FFF2-40B4-BE49-F238E27FC236}">
                  <a16:creationId xmlns:a16="http://schemas.microsoft.com/office/drawing/2014/main" id="{119BCEB6-C857-A300-8843-564FAD36E574}"/>
                </a:ext>
              </a:extLst>
            </p:cNvPr>
            <p:cNvSpPr>
              <a:spLocks/>
            </p:cNvSpPr>
            <p:nvPr/>
          </p:nvSpPr>
          <p:spPr bwMode="gray">
            <a:xfrm>
              <a:off x="6831149" y="4662903"/>
              <a:ext cx="375090" cy="385848"/>
            </a:xfrm>
            <a:custGeom>
              <a:avLst/>
              <a:gdLst/>
              <a:ahLst/>
              <a:cxnLst>
                <a:cxn ang="0">
                  <a:pos x="44" y="56"/>
                </a:cxn>
                <a:cxn ang="0">
                  <a:pos x="38" y="50"/>
                </a:cxn>
                <a:cxn ang="0">
                  <a:pos x="26" y="46"/>
                </a:cxn>
                <a:cxn ang="0">
                  <a:pos x="14" y="48"/>
                </a:cxn>
                <a:cxn ang="0">
                  <a:pos x="0" y="48"/>
                </a:cxn>
                <a:cxn ang="0">
                  <a:pos x="10" y="40"/>
                </a:cxn>
                <a:cxn ang="0">
                  <a:pos x="16" y="32"/>
                </a:cxn>
                <a:cxn ang="0">
                  <a:pos x="16" y="22"/>
                </a:cxn>
                <a:cxn ang="0">
                  <a:pos x="18" y="16"/>
                </a:cxn>
                <a:cxn ang="0">
                  <a:pos x="26" y="12"/>
                </a:cxn>
                <a:cxn ang="0">
                  <a:pos x="30" y="18"/>
                </a:cxn>
                <a:cxn ang="0">
                  <a:pos x="32" y="24"/>
                </a:cxn>
                <a:cxn ang="0">
                  <a:pos x="38" y="20"/>
                </a:cxn>
                <a:cxn ang="0">
                  <a:pos x="34" y="8"/>
                </a:cxn>
                <a:cxn ang="0">
                  <a:pos x="42" y="2"/>
                </a:cxn>
                <a:cxn ang="0">
                  <a:pos x="54" y="0"/>
                </a:cxn>
                <a:cxn ang="0">
                  <a:pos x="60" y="14"/>
                </a:cxn>
                <a:cxn ang="0">
                  <a:pos x="56" y="20"/>
                </a:cxn>
                <a:cxn ang="0">
                  <a:pos x="56" y="30"/>
                </a:cxn>
                <a:cxn ang="0">
                  <a:pos x="50" y="34"/>
                </a:cxn>
                <a:cxn ang="0">
                  <a:pos x="44" y="38"/>
                </a:cxn>
                <a:cxn ang="0">
                  <a:pos x="44" y="46"/>
                </a:cxn>
                <a:cxn ang="0">
                  <a:pos x="44" y="56"/>
                </a:cxn>
              </a:cxnLst>
              <a:rect l="0" t="0" r="r" b="b"/>
              <a:pathLst>
                <a:path w="60" h="56">
                  <a:moveTo>
                    <a:pt x="44" y="56"/>
                  </a:moveTo>
                  <a:lnTo>
                    <a:pt x="38" y="50"/>
                  </a:lnTo>
                  <a:lnTo>
                    <a:pt x="26" y="46"/>
                  </a:lnTo>
                  <a:lnTo>
                    <a:pt x="14" y="48"/>
                  </a:lnTo>
                  <a:lnTo>
                    <a:pt x="0" y="48"/>
                  </a:lnTo>
                  <a:lnTo>
                    <a:pt x="10" y="40"/>
                  </a:lnTo>
                  <a:lnTo>
                    <a:pt x="16" y="32"/>
                  </a:lnTo>
                  <a:lnTo>
                    <a:pt x="16" y="22"/>
                  </a:lnTo>
                  <a:lnTo>
                    <a:pt x="18" y="16"/>
                  </a:lnTo>
                  <a:lnTo>
                    <a:pt x="26" y="12"/>
                  </a:lnTo>
                  <a:lnTo>
                    <a:pt x="30" y="18"/>
                  </a:lnTo>
                  <a:lnTo>
                    <a:pt x="32" y="24"/>
                  </a:lnTo>
                  <a:lnTo>
                    <a:pt x="38" y="20"/>
                  </a:lnTo>
                  <a:lnTo>
                    <a:pt x="34" y="8"/>
                  </a:lnTo>
                  <a:lnTo>
                    <a:pt x="42" y="2"/>
                  </a:lnTo>
                  <a:lnTo>
                    <a:pt x="54" y="0"/>
                  </a:lnTo>
                  <a:lnTo>
                    <a:pt x="60" y="14"/>
                  </a:lnTo>
                  <a:lnTo>
                    <a:pt x="56" y="20"/>
                  </a:lnTo>
                  <a:lnTo>
                    <a:pt x="56" y="30"/>
                  </a:lnTo>
                  <a:lnTo>
                    <a:pt x="50" y="34"/>
                  </a:lnTo>
                  <a:lnTo>
                    <a:pt x="44" y="38"/>
                  </a:lnTo>
                  <a:lnTo>
                    <a:pt x="44" y="46"/>
                  </a:lnTo>
                  <a:lnTo>
                    <a:pt x="44" y="56"/>
                  </a:lnTo>
                  <a:close/>
                </a:path>
              </a:pathLst>
            </a:custGeom>
            <a:solidFill>
              <a:schemeClr val="accent2">
                <a:lumMod val="75000"/>
              </a:schemeClr>
            </a:solidFill>
            <a:ln w="3175"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noProof="1"/>
            </a:p>
          </p:txBody>
        </p:sp>
        <p:sp>
          <p:nvSpPr>
            <p:cNvPr id="14" name="Freeform 163">
              <a:extLst>
                <a:ext uri="{FF2B5EF4-FFF2-40B4-BE49-F238E27FC236}">
                  <a16:creationId xmlns:a16="http://schemas.microsoft.com/office/drawing/2014/main" id="{E4A58A2F-78FE-D36C-6C15-D87E5B1A6E57}"/>
                </a:ext>
              </a:extLst>
            </p:cNvPr>
            <p:cNvSpPr>
              <a:spLocks/>
            </p:cNvSpPr>
            <p:nvPr/>
          </p:nvSpPr>
          <p:spPr bwMode="gray">
            <a:xfrm>
              <a:off x="7306263" y="4042795"/>
              <a:ext cx="262564" cy="427189"/>
            </a:xfrm>
            <a:custGeom>
              <a:avLst/>
              <a:gdLst/>
              <a:ahLst/>
              <a:cxnLst>
                <a:cxn ang="0">
                  <a:pos x="24" y="60"/>
                </a:cxn>
                <a:cxn ang="0">
                  <a:pos x="14" y="62"/>
                </a:cxn>
                <a:cxn ang="0">
                  <a:pos x="8" y="54"/>
                </a:cxn>
                <a:cxn ang="0">
                  <a:pos x="4" y="46"/>
                </a:cxn>
                <a:cxn ang="0">
                  <a:pos x="0" y="34"/>
                </a:cxn>
                <a:cxn ang="0">
                  <a:pos x="0" y="20"/>
                </a:cxn>
                <a:cxn ang="0">
                  <a:pos x="8" y="12"/>
                </a:cxn>
                <a:cxn ang="0">
                  <a:pos x="14" y="18"/>
                </a:cxn>
                <a:cxn ang="0">
                  <a:pos x="22" y="12"/>
                </a:cxn>
                <a:cxn ang="0">
                  <a:pos x="26" y="6"/>
                </a:cxn>
                <a:cxn ang="0">
                  <a:pos x="34" y="0"/>
                </a:cxn>
                <a:cxn ang="0">
                  <a:pos x="38" y="4"/>
                </a:cxn>
                <a:cxn ang="0">
                  <a:pos x="36" y="12"/>
                </a:cxn>
                <a:cxn ang="0">
                  <a:pos x="32" y="16"/>
                </a:cxn>
                <a:cxn ang="0">
                  <a:pos x="34" y="22"/>
                </a:cxn>
                <a:cxn ang="0">
                  <a:pos x="42" y="26"/>
                </a:cxn>
                <a:cxn ang="0">
                  <a:pos x="42" y="32"/>
                </a:cxn>
                <a:cxn ang="0">
                  <a:pos x="32" y="34"/>
                </a:cxn>
                <a:cxn ang="0">
                  <a:pos x="24" y="38"/>
                </a:cxn>
                <a:cxn ang="0">
                  <a:pos x="22" y="44"/>
                </a:cxn>
                <a:cxn ang="0">
                  <a:pos x="20" y="52"/>
                </a:cxn>
                <a:cxn ang="0">
                  <a:pos x="24" y="60"/>
                </a:cxn>
              </a:cxnLst>
              <a:rect l="0" t="0" r="r" b="b"/>
              <a:pathLst>
                <a:path w="42" h="62">
                  <a:moveTo>
                    <a:pt x="24" y="60"/>
                  </a:moveTo>
                  <a:lnTo>
                    <a:pt x="14" y="62"/>
                  </a:lnTo>
                  <a:lnTo>
                    <a:pt x="8" y="54"/>
                  </a:lnTo>
                  <a:lnTo>
                    <a:pt x="4" y="46"/>
                  </a:lnTo>
                  <a:lnTo>
                    <a:pt x="0" y="34"/>
                  </a:lnTo>
                  <a:lnTo>
                    <a:pt x="0" y="20"/>
                  </a:lnTo>
                  <a:lnTo>
                    <a:pt x="8" y="12"/>
                  </a:lnTo>
                  <a:lnTo>
                    <a:pt x="14" y="18"/>
                  </a:lnTo>
                  <a:lnTo>
                    <a:pt x="22" y="12"/>
                  </a:lnTo>
                  <a:lnTo>
                    <a:pt x="26" y="6"/>
                  </a:lnTo>
                  <a:lnTo>
                    <a:pt x="34" y="0"/>
                  </a:lnTo>
                  <a:lnTo>
                    <a:pt x="38" y="4"/>
                  </a:lnTo>
                  <a:lnTo>
                    <a:pt x="36" y="12"/>
                  </a:lnTo>
                  <a:lnTo>
                    <a:pt x="32" y="16"/>
                  </a:lnTo>
                  <a:lnTo>
                    <a:pt x="34" y="22"/>
                  </a:lnTo>
                  <a:lnTo>
                    <a:pt x="42" y="26"/>
                  </a:lnTo>
                  <a:lnTo>
                    <a:pt x="42" y="32"/>
                  </a:lnTo>
                  <a:lnTo>
                    <a:pt x="32" y="34"/>
                  </a:lnTo>
                  <a:lnTo>
                    <a:pt x="24" y="38"/>
                  </a:lnTo>
                  <a:lnTo>
                    <a:pt x="22" y="44"/>
                  </a:lnTo>
                  <a:lnTo>
                    <a:pt x="20" y="52"/>
                  </a:lnTo>
                  <a:lnTo>
                    <a:pt x="24" y="60"/>
                  </a:lnTo>
                  <a:close/>
                </a:path>
              </a:pathLst>
            </a:custGeom>
            <a:solidFill>
              <a:schemeClr val="accent2">
                <a:lumMod val="75000"/>
              </a:schemeClr>
            </a:solidFill>
            <a:ln w="3175"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noProof="1"/>
            </a:p>
          </p:txBody>
        </p:sp>
        <p:sp>
          <p:nvSpPr>
            <p:cNvPr id="15" name="Freeform 166">
              <a:extLst>
                <a:ext uri="{FF2B5EF4-FFF2-40B4-BE49-F238E27FC236}">
                  <a16:creationId xmlns:a16="http://schemas.microsoft.com/office/drawing/2014/main" id="{B82C3EA5-30D1-548E-FD5D-D2FEA92F6255}"/>
                </a:ext>
              </a:extLst>
            </p:cNvPr>
            <p:cNvSpPr>
              <a:spLocks/>
            </p:cNvSpPr>
            <p:nvPr/>
          </p:nvSpPr>
          <p:spPr bwMode="gray">
            <a:xfrm>
              <a:off x="7106215" y="4456200"/>
              <a:ext cx="893967" cy="1088644"/>
            </a:xfrm>
            <a:custGeom>
              <a:avLst/>
              <a:gdLst/>
              <a:ahLst/>
              <a:cxnLst>
                <a:cxn ang="0">
                  <a:pos x="10" y="30"/>
                </a:cxn>
                <a:cxn ang="0">
                  <a:pos x="18" y="28"/>
                </a:cxn>
                <a:cxn ang="0">
                  <a:pos x="26" y="28"/>
                </a:cxn>
                <a:cxn ang="0">
                  <a:pos x="36" y="32"/>
                </a:cxn>
                <a:cxn ang="0">
                  <a:pos x="40" y="26"/>
                </a:cxn>
                <a:cxn ang="0">
                  <a:pos x="48" y="22"/>
                </a:cxn>
                <a:cxn ang="0">
                  <a:pos x="46" y="16"/>
                </a:cxn>
                <a:cxn ang="0">
                  <a:pos x="44" y="8"/>
                </a:cxn>
                <a:cxn ang="0">
                  <a:pos x="46" y="2"/>
                </a:cxn>
                <a:cxn ang="0">
                  <a:pos x="56" y="0"/>
                </a:cxn>
                <a:cxn ang="0">
                  <a:pos x="62" y="6"/>
                </a:cxn>
                <a:cxn ang="0">
                  <a:pos x="64" y="12"/>
                </a:cxn>
                <a:cxn ang="0">
                  <a:pos x="74" y="16"/>
                </a:cxn>
                <a:cxn ang="0">
                  <a:pos x="80" y="20"/>
                </a:cxn>
                <a:cxn ang="0">
                  <a:pos x="89" y="22"/>
                </a:cxn>
                <a:cxn ang="0">
                  <a:pos x="95" y="16"/>
                </a:cxn>
                <a:cxn ang="0">
                  <a:pos x="109" y="12"/>
                </a:cxn>
                <a:cxn ang="0">
                  <a:pos x="117" y="10"/>
                </a:cxn>
                <a:cxn ang="0">
                  <a:pos x="119" y="16"/>
                </a:cxn>
                <a:cxn ang="0">
                  <a:pos x="131" y="24"/>
                </a:cxn>
                <a:cxn ang="0">
                  <a:pos x="135" y="34"/>
                </a:cxn>
                <a:cxn ang="0">
                  <a:pos x="131" y="46"/>
                </a:cxn>
                <a:cxn ang="0">
                  <a:pos x="139" y="50"/>
                </a:cxn>
                <a:cxn ang="0">
                  <a:pos x="137" y="60"/>
                </a:cxn>
                <a:cxn ang="0">
                  <a:pos x="139" y="74"/>
                </a:cxn>
                <a:cxn ang="0">
                  <a:pos x="143" y="82"/>
                </a:cxn>
                <a:cxn ang="0">
                  <a:pos x="137" y="84"/>
                </a:cxn>
                <a:cxn ang="0">
                  <a:pos x="129" y="86"/>
                </a:cxn>
                <a:cxn ang="0">
                  <a:pos x="119" y="90"/>
                </a:cxn>
                <a:cxn ang="0">
                  <a:pos x="107" y="94"/>
                </a:cxn>
                <a:cxn ang="0">
                  <a:pos x="95" y="100"/>
                </a:cxn>
                <a:cxn ang="0">
                  <a:pos x="103" y="110"/>
                </a:cxn>
                <a:cxn ang="0">
                  <a:pos x="111" y="120"/>
                </a:cxn>
                <a:cxn ang="0">
                  <a:pos x="123" y="128"/>
                </a:cxn>
                <a:cxn ang="0">
                  <a:pos x="123" y="134"/>
                </a:cxn>
                <a:cxn ang="0">
                  <a:pos x="115" y="138"/>
                </a:cxn>
                <a:cxn ang="0">
                  <a:pos x="107" y="142"/>
                </a:cxn>
                <a:cxn ang="0">
                  <a:pos x="107" y="150"/>
                </a:cxn>
                <a:cxn ang="0">
                  <a:pos x="95" y="150"/>
                </a:cxn>
                <a:cxn ang="0">
                  <a:pos x="85" y="156"/>
                </a:cxn>
                <a:cxn ang="0">
                  <a:pos x="56" y="158"/>
                </a:cxn>
                <a:cxn ang="0">
                  <a:pos x="58" y="154"/>
                </a:cxn>
                <a:cxn ang="0">
                  <a:pos x="56" y="152"/>
                </a:cxn>
                <a:cxn ang="0">
                  <a:pos x="48" y="150"/>
                </a:cxn>
                <a:cxn ang="0">
                  <a:pos x="38" y="152"/>
                </a:cxn>
                <a:cxn ang="0">
                  <a:pos x="28" y="152"/>
                </a:cxn>
                <a:cxn ang="0">
                  <a:pos x="22" y="152"/>
                </a:cxn>
                <a:cxn ang="0">
                  <a:pos x="22" y="146"/>
                </a:cxn>
                <a:cxn ang="0">
                  <a:pos x="32" y="126"/>
                </a:cxn>
                <a:cxn ang="0">
                  <a:pos x="30" y="122"/>
                </a:cxn>
                <a:cxn ang="0">
                  <a:pos x="12" y="122"/>
                </a:cxn>
                <a:cxn ang="0">
                  <a:pos x="8" y="118"/>
                </a:cxn>
                <a:cxn ang="0">
                  <a:pos x="2" y="114"/>
                </a:cxn>
                <a:cxn ang="0">
                  <a:pos x="4" y="106"/>
                </a:cxn>
                <a:cxn ang="0">
                  <a:pos x="2" y="102"/>
                </a:cxn>
                <a:cxn ang="0">
                  <a:pos x="4" y="96"/>
                </a:cxn>
                <a:cxn ang="0">
                  <a:pos x="0" y="86"/>
                </a:cxn>
                <a:cxn ang="0">
                  <a:pos x="0" y="68"/>
                </a:cxn>
                <a:cxn ang="0">
                  <a:pos x="12" y="60"/>
                </a:cxn>
                <a:cxn ang="0">
                  <a:pos x="12" y="50"/>
                </a:cxn>
                <a:cxn ang="0">
                  <a:pos x="16" y="44"/>
                </a:cxn>
                <a:cxn ang="0">
                  <a:pos x="10" y="30"/>
                </a:cxn>
              </a:cxnLst>
              <a:rect l="0" t="0" r="r" b="b"/>
              <a:pathLst>
                <a:path w="143" h="158">
                  <a:moveTo>
                    <a:pt x="10" y="30"/>
                  </a:moveTo>
                  <a:lnTo>
                    <a:pt x="18" y="28"/>
                  </a:lnTo>
                  <a:lnTo>
                    <a:pt x="26" y="28"/>
                  </a:lnTo>
                  <a:lnTo>
                    <a:pt x="36" y="32"/>
                  </a:lnTo>
                  <a:lnTo>
                    <a:pt x="40" y="26"/>
                  </a:lnTo>
                  <a:lnTo>
                    <a:pt x="48" y="22"/>
                  </a:lnTo>
                  <a:lnTo>
                    <a:pt x="46" y="16"/>
                  </a:lnTo>
                  <a:lnTo>
                    <a:pt x="44" y="8"/>
                  </a:lnTo>
                  <a:lnTo>
                    <a:pt x="46" y="2"/>
                  </a:lnTo>
                  <a:lnTo>
                    <a:pt x="56" y="0"/>
                  </a:lnTo>
                  <a:lnTo>
                    <a:pt x="62" y="6"/>
                  </a:lnTo>
                  <a:lnTo>
                    <a:pt x="64" y="12"/>
                  </a:lnTo>
                  <a:lnTo>
                    <a:pt x="74" y="16"/>
                  </a:lnTo>
                  <a:lnTo>
                    <a:pt x="80" y="20"/>
                  </a:lnTo>
                  <a:lnTo>
                    <a:pt x="89" y="22"/>
                  </a:lnTo>
                  <a:lnTo>
                    <a:pt x="95" y="16"/>
                  </a:lnTo>
                  <a:lnTo>
                    <a:pt x="109" y="12"/>
                  </a:lnTo>
                  <a:lnTo>
                    <a:pt x="117" y="10"/>
                  </a:lnTo>
                  <a:lnTo>
                    <a:pt x="119" y="16"/>
                  </a:lnTo>
                  <a:lnTo>
                    <a:pt x="131" y="24"/>
                  </a:lnTo>
                  <a:lnTo>
                    <a:pt x="135" y="34"/>
                  </a:lnTo>
                  <a:lnTo>
                    <a:pt x="131" y="46"/>
                  </a:lnTo>
                  <a:lnTo>
                    <a:pt x="139" y="50"/>
                  </a:lnTo>
                  <a:lnTo>
                    <a:pt x="137" y="60"/>
                  </a:lnTo>
                  <a:lnTo>
                    <a:pt x="139" y="74"/>
                  </a:lnTo>
                  <a:lnTo>
                    <a:pt x="143" y="82"/>
                  </a:lnTo>
                  <a:lnTo>
                    <a:pt x="137" y="84"/>
                  </a:lnTo>
                  <a:lnTo>
                    <a:pt x="129" y="86"/>
                  </a:lnTo>
                  <a:lnTo>
                    <a:pt x="119" y="90"/>
                  </a:lnTo>
                  <a:lnTo>
                    <a:pt x="107" y="94"/>
                  </a:lnTo>
                  <a:lnTo>
                    <a:pt x="95" y="100"/>
                  </a:lnTo>
                  <a:lnTo>
                    <a:pt x="103" y="110"/>
                  </a:lnTo>
                  <a:lnTo>
                    <a:pt x="111" y="120"/>
                  </a:lnTo>
                  <a:lnTo>
                    <a:pt x="123" y="128"/>
                  </a:lnTo>
                  <a:lnTo>
                    <a:pt x="123" y="134"/>
                  </a:lnTo>
                  <a:lnTo>
                    <a:pt x="115" y="138"/>
                  </a:lnTo>
                  <a:lnTo>
                    <a:pt x="107" y="142"/>
                  </a:lnTo>
                  <a:lnTo>
                    <a:pt x="107" y="150"/>
                  </a:lnTo>
                  <a:lnTo>
                    <a:pt x="95" y="150"/>
                  </a:lnTo>
                  <a:lnTo>
                    <a:pt x="85" y="156"/>
                  </a:lnTo>
                  <a:lnTo>
                    <a:pt x="56" y="158"/>
                  </a:lnTo>
                  <a:lnTo>
                    <a:pt x="58" y="154"/>
                  </a:lnTo>
                  <a:lnTo>
                    <a:pt x="56" y="152"/>
                  </a:lnTo>
                  <a:lnTo>
                    <a:pt x="48" y="150"/>
                  </a:lnTo>
                  <a:lnTo>
                    <a:pt x="38" y="152"/>
                  </a:lnTo>
                  <a:lnTo>
                    <a:pt x="28" y="152"/>
                  </a:lnTo>
                  <a:lnTo>
                    <a:pt x="22" y="152"/>
                  </a:lnTo>
                  <a:lnTo>
                    <a:pt x="22" y="146"/>
                  </a:lnTo>
                  <a:lnTo>
                    <a:pt x="32" y="126"/>
                  </a:lnTo>
                  <a:lnTo>
                    <a:pt x="30" y="122"/>
                  </a:lnTo>
                  <a:lnTo>
                    <a:pt x="12" y="122"/>
                  </a:lnTo>
                  <a:lnTo>
                    <a:pt x="8" y="118"/>
                  </a:lnTo>
                  <a:lnTo>
                    <a:pt x="2" y="114"/>
                  </a:lnTo>
                  <a:lnTo>
                    <a:pt x="4" y="106"/>
                  </a:lnTo>
                  <a:lnTo>
                    <a:pt x="2" y="102"/>
                  </a:lnTo>
                  <a:lnTo>
                    <a:pt x="4" y="96"/>
                  </a:lnTo>
                  <a:lnTo>
                    <a:pt x="0" y="86"/>
                  </a:lnTo>
                  <a:lnTo>
                    <a:pt x="0" y="68"/>
                  </a:lnTo>
                  <a:lnTo>
                    <a:pt x="12" y="60"/>
                  </a:lnTo>
                  <a:lnTo>
                    <a:pt x="12" y="50"/>
                  </a:lnTo>
                  <a:lnTo>
                    <a:pt x="16" y="44"/>
                  </a:lnTo>
                  <a:lnTo>
                    <a:pt x="10" y="30"/>
                  </a:lnTo>
                  <a:close/>
                </a:path>
              </a:pathLst>
            </a:custGeom>
            <a:solidFill>
              <a:schemeClr val="accent2">
                <a:lumMod val="75000"/>
              </a:schemeClr>
            </a:solidFill>
            <a:ln w="3175"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noProof="1"/>
            </a:p>
          </p:txBody>
        </p:sp>
        <p:sp>
          <p:nvSpPr>
            <p:cNvPr id="16" name="Freeform 167">
              <a:extLst>
                <a:ext uri="{FF2B5EF4-FFF2-40B4-BE49-F238E27FC236}">
                  <a16:creationId xmlns:a16="http://schemas.microsoft.com/office/drawing/2014/main" id="{4C72026A-6622-2CA1-DAF2-14498317084E}"/>
                </a:ext>
              </a:extLst>
            </p:cNvPr>
            <p:cNvSpPr>
              <a:spLocks/>
            </p:cNvSpPr>
            <p:nvPr/>
          </p:nvSpPr>
          <p:spPr bwMode="gray">
            <a:xfrm>
              <a:off x="7700110" y="5021194"/>
              <a:ext cx="687665" cy="344508"/>
            </a:xfrm>
            <a:custGeom>
              <a:avLst/>
              <a:gdLst/>
              <a:ahLst/>
              <a:cxnLst>
                <a:cxn ang="0">
                  <a:pos x="48" y="0"/>
                </a:cxn>
                <a:cxn ang="0">
                  <a:pos x="56" y="4"/>
                </a:cxn>
                <a:cxn ang="0">
                  <a:pos x="68" y="8"/>
                </a:cxn>
                <a:cxn ang="0">
                  <a:pos x="70" y="16"/>
                </a:cxn>
                <a:cxn ang="0">
                  <a:pos x="78" y="18"/>
                </a:cxn>
                <a:cxn ang="0">
                  <a:pos x="80" y="14"/>
                </a:cxn>
                <a:cxn ang="0">
                  <a:pos x="88" y="16"/>
                </a:cxn>
                <a:cxn ang="0">
                  <a:pos x="94" y="20"/>
                </a:cxn>
                <a:cxn ang="0">
                  <a:pos x="102" y="24"/>
                </a:cxn>
                <a:cxn ang="0">
                  <a:pos x="110" y="30"/>
                </a:cxn>
                <a:cxn ang="0">
                  <a:pos x="100" y="36"/>
                </a:cxn>
                <a:cxn ang="0">
                  <a:pos x="92" y="44"/>
                </a:cxn>
                <a:cxn ang="0">
                  <a:pos x="82" y="46"/>
                </a:cxn>
                <a:cxn ang="0">
                  <a:pos x="76" y="50"/>
                </a:cxn>
                <a:cxn ang="0">
                  <a:pos x="66" y="50"/>
                </a:cxn>
                <a:cxn ang="0">
                  <a:pos x="46" y="42"/>
                </a:cxn>
                <a:cxn ang="0">
                  <a:pos x="44" y="48"/>
                </a:cxn>
                <a:cxn ang="0">
                  <a:pos x="28" y="46"/>
                </a:cxn>
                <a:cxn ang="0">
                  <a:pos x="20" y="40"/>
                </a:cxn>
                <a:cxn ang="0">
                  <a:pos x="14" y="34"/>
                </a:cxn>
                <a:cxn ang="0">
                  <a:pos x="0" y="18"/>
                </a:cxn>
                <a:cxn ang="0">
                  <a:pos x="12" y="12"/>
                </a:cxn>
                <a:cxn ang="0">
                  <a:pos x="24" y="8"/>
                </a:cxn>
                <a:cxn ang="0">
                  <a:pos x="34" y="4"/>
                </a:cxn>
                <a:cxn ang="0">
                  <a:pos x="42" y="2"/>
                </a:cxn>
                <a:cxn ang="0">
                  <a:pos x="48" y="0"/>
                </a:cxn>
              </a:cxnLst>
              <a:rect l="0" t="0" r="r" b="b"/>
              <a:pathLst>
                <a:path w="110" h="50">
                  <a:moveTo>
                    <a:pt x="48" y="0"/>
                  </a:moveTo>
                  <a:lnTo>
                    <a:pt x="56" y="4"/>
                  </a:lnTo>
                  <a:lnTo>
                    <a:pt x="68" y="8"/>
                  </a:lnTo>
                  <a:lnTo>
                    <a:pt x="70" y="16"/>
                  </a:lnTo>
                  <a:lnTo>
                    <a:pt x="78" y="18"/>
                  </a:lnTo>
                  <a:lnTo>
                    <a:pt x="80" y="14"/>
                  </a:lnTo>
                  <a:lnTo>
                    <a:pt x="88" y="16"/>
                  </a:lnTo>
                  <a:lnTo>
                    <a:pt x="94" y="20"/>
                  </a:lnTo>
                  <a:lnTo>
                    <a:pt x="102" y="24"/>
                  </a:lnTo>
                  <a:lnTo>
                    <a:pt x="110" y="30"/>
                  </a:lnTo>
                  <a:lnTo>
                    <a:pt x="100" y="36"/>
                  </a:lnTo>
                  <a:lnTo>
                    <a:pt x="92" y="44"/>
                  </a:lnTo>
                  <a:lnTo>
                    <a:pt x="82" y="46"/>
                  </a:lnTo>
                  <a:lnTo>
                    <a:pt x="76" y="50"/>
                  </a:lnTo>
                  <a:lnTo>
                    <a:pt x="66" y="50"/>
                  </a:lnTo>
                  <a:lnTo>
                    <a:pt x="46" y="42"/>
                  </a:lnTo>
                  <a:lnTo>
                    <a:pt x="44" y="48"/>
                  </a:lnTo>
                  <a:lnTo>
                    <a:pt x="28" y="46"/>
                  </a:lnTo>
                  <a:lnTo>
                    <a:pt x="20" y="40"/>
                  </a:lnTo>
                  <a:lnTo>
                    <a:pt x="14" y="34"/>
                  </a:lnTo>
                  <a:lnTo>
                    <a:pt x="0" y="18"/>
                  </a:lnTo>
                  <a:lnTo>
                    <a:pt x="12" y="12"/>
                  </a:lnTo>
                  <a:lnTo>
                    <a:pt x="24" y="8"/>
                  </a:lnTo>
                  <a:lnTo>
                    <a:pt x="34" y="4"/>
                  </a:lnTo>
                  <a:lnTo>
                    <a:pt x="42" y="2"/>
                  </a:lnTo>
                  <a:lnTo>
                    <a:pt x="48" y="0"/>
                  </a:lnTo>
                  <a:close/>
                </a:path>
              </a:pathLst>
            </a:custGeom>
            <a:solidFill>
              <a:schemeClr val="accent2">
                <a:lumMod val="75000"/>
              </a:schemeClr>
            </a:solidFill>
            <a:ln w="3175"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noProof="1"/>
            </a:p>
          </p:txBody>
        </p:sp>
        <p:sp>
          <p:nvSpPr>
            <p:cNvPr id="17" name="Freeform 170">
              <a:extLst>
                <a:ext uri="{FF2B5EF4-FFF2-40B4-BE49-F238E27FC236}">
                  <a16:creationId xmlns:a16="http://schemas.microsoft.com/office/drawing/2014/main" id="{95BA584E-55C6-F8F5-A3C0-912EE36669BA}"/>
                </a:ext>
              </a:extLst>
            </p:cNvPr>
            <p:cNvSpPr>
              <a:spLocks/>
            </p:cNvSpPr>
            <p:nvPr/>
          </p:nvSpPr>
          <p:spPr bwMode="gray">
            <a:xfrm>
              <a:off x="7925165" y="4483762"/>
              <a:ext cx="962731" cy="826817"/>
            </a:xfrm>
            <a:custGeom>
              <a:avLst/>
              <a:gdLst/>
              <a:ahLst/>
              <a:cxnLst>
                <a:cxn ang="0">
                  <a:pos x="0" y="20"/>
                </a:cxn>
                <a:cxn ang="0">
                  <a:pos x="16" y="16"/>
                </a:cxn>
                <a:cxn ang="0">
                  <a:pos x="32" y="10"/>
                </a:cxn>
                <a:cxn ang="0">
                  <a:pos x="48" y="0"/>
                </a:cxn>
                <a:cxn ang="0">
                  <a:pos x="66" y="0"/>
                </a:cxn>
                <a:cxn ang="0">
                  <a:pos x="70" y="8"/>
                </a:cxn>
                <a:cxn ang="0">
                  <a:pos x="88" y="8"/>
                </a:cxn>
                <a:cxn ang="0">
                  <a:pos x="108" y="8"/>
                </a:cxn>
                <a:cxn ang="0">
                  <a:pos x="134" y="6"/>
                </a:cxn>
                <a:cxn ang="0">
                  <a:pos x="140" y="12"/>
                </a:cxn>
                <a:cxn ang="0">
                  <a:pos x="144" y="16"/>
                </a:cxn>
                <a:cxn ang="0">
                  <a:pos x="148" y="28"/>
                </a:cxn>
                <a:cxn ang="0">
                  <a:pos x="152" y="32"/>
                </a:cxn>
                <a:cxn ang="0">
                  <a:pos x="152" y="46"/>
                </a:cxn>
                <a:cxn ang="0">
                  <a:pos x="144" y="46"/>
                </a:cxn>
                <a:cxn ang="0">
                  <a:pos x="142" y="52"/>
                </a:cxn>
                <a:cxn ang="0">
                  <a:pos x="148" y="56"/>
                </a:cxn>
                <a:cxn ang="0">
                  <a:pos x="148" y="70"/>
                </a:cxn>
                <a:cxn ang="0">
                  <a:pos x="150" y="76"/>
                </a:cxn>
                <a:cxn ang="0">
                  <a:pos x="152" y="84"/>
                </a:cxn>
                <a:cxn ang="0">
                  <a:pos x="154" y="88"/>
                </a:cxn>
                <a:cxn ang="0">
                  <a:pos x="144" y="94"/>
                </a:cxn>
                <a:cxn ang="0">
                  <a:pos x="136" y="102"/>
                </a:cxn>
                <a:cxn ang="0">
                  <a:pos x="132" y="110"/>
                </a:cxn>
                <a:cxn ang="0">
                  <a:pos x="130" y="120"/>
                </a:cxn>
                <a:cxn ang="0">
                  <a:pos x="126" y="116"/>
                </a:cxn>
                <a:cxn ang="0">
                  <a:pos x="116" y="112"/>
                </a:cxn>
                <a:cxn ang="0">
                  <a:pos x="108" y="112"/>
                </a:cxn>
                <a:cxn ang="0">
                  <a:pos x="98" y="116"/>
                </a:cxn>
                <a:cxn ang="0">
                  <a:pos x="88" y="118"/>
                </a:cxn>
                <a:cxn ang="0">
                  <a:pos x="84" y="110"/>
                </a:cxn>
                <a:cxn ang="0">
                  <a:pos x="74" y="108"/>
                </a:cxn>
                <a:cxn ang="0">
                  <a:pos x="66" y="102"/>
                </a:cxn>
                <a:cxn ang="0">
                  <a:pos x="58" y="98"/>
                </a:cxn>
                <a:cxn ang="0">
                  <a:pos x="52" y="94"/>
                </a:cxn>
                <a:cxn ang="0">
                  <a:pos x="44" y="92"/>
                </a:cxn>
                <a:cxn ang="0">
                  <a:pos x="42" y="96"/>
                </a:cxn>
                <a:cxn ang="0">
                  <a:pos x="34" y="94"/>
                </a:cxn>
                <a:cxn ang="0">
                  <a:pos x="32" y="86"/>
                </a:cxn>
                <a:cxn ang="0">
                  <a:pos x="24" y="84"/>
                </a:cxn>
                <a:cxn ang="0">
                  <a:pos x="12" y="78"/>
                </a:cxn>
                <a:cxn ang="0">
                  <a:pos x="8" y="70"/>
                </a:cxn>
                <a:cxn ang="0">
                  <a:pos x="8" y="46"/>
                </a:cxn>
                <a:cxn ang="0">
                  <a:pos x="0" y="42"/>
                </a:cxn>
                <a:cxn ang="0">
                  <a:pos x="4" y="30"/>
                </a:cxn>
                <a:cxn ang="0">
                  <a:pos x="0" y="20"/>
                </a:cxn>
              </a:cxnLst>
              <a:rect l="0" t="0" r="r" b="b"/>
              <a:pathLst>
                <a:path w="154" h="120">
                  <a:moveTo>
                    <a:pt x="0" y="20"/>
                  </a:moveTo>
                  <a:lnTo>
                    <a:pt x="16" y="16"/>
                  </a:lnTo>
                  <a:lnTo>
                    <a:pt x="32" y="10"/>
                  </a:lnTo>
                  <a:lnTo>
                    <a:pt x="48" y="0"/>
                  </a:lnTo>
                  <a:lnTo>
                    <a:pt x="66" y="0"/>
                  </a:lnTo>
                  <a:lnTo>
                    <a:pt x="70" y="8"/>
                  </a:lnTo>
                  <a:lnTo>
                    <a:pt x="88" y="8"/>
                  </a:lnTo>
                  <a:lnTo>
                    <a:pt x="108" y="8"/>
                  </a:lnTo>
                  <a:lnTo>
                    <a:pt x="134" y="6"/>
                  </a:lnTo>
                  <a:lnTo>
                    <a:pt x="140" y="12"/>
                  </a:lnTo>
                  <a:lnTo>
                    <a:pt x="144" y="16"/>
                  </a:lnTo>
                  <a:lnTo>
                    <a:pt x="148" y="28"/>
                  </a:lnTo>
                  <a:lnTo>
                    <a:pt x="152" y="32"/>
                  </a:lnTo>
                  <a:lnTo>
                    <a:pt x="152" y="46"/>
                  </a:lnTo>
                  <a:lnTo>
                    <a:pt x="144" y="46"/>
                  </a:lnTo>
                  <a:lnTo>
                    <a:pt x="142" y="52"/>
                  </a:lnTo>
                  <a:lnTo>
                    <a:pt x="148" y="56"/>
                  </a:lnTo>
                  <a:lnTo>
                    <a:pt x="148" y="70"/>
                  </a:lnTo>
                  <a:lnTo>
                    <a:pt x="150" y="76"/>
                  </a:lnTo>
                  <a:lnTo>
                    <a:pt x="152" y="84"/>
                  </a:lnTo>
                  <a:lnTo>
                    <a:pt x="154" y="88"/>
                  </a:lnTo>
                  <a:lnTo>
                    <a:pt x="144" y="94"/>
                  </a:lnTo>
                  <a:lnTo>
                    <a:pt x="136" y="102"/>
                  </a:lnTo>
                  <a:lnTo>
                    <a:pt x="132" y="110"/>
                  </a:lnTo>
                  <a:lnTo>
                    <a:pt x="130" y="120"/>
                  </a:lnTo>
                  <a:lnTo>
                    <a:pt x="126" y="116"/>
                  </a:lnTo>
                  <a:lnTo>
                    <a:pt x="116" y="112"/>
                  </a:lnTo>
                  <a:lnTo>
                    <a:pt x="108" y="112"/>
                  </a:lnTo>
                  <a:lnTo>
                    <a:pt x="98" y="116"/>
                  </a:lnTo>
                  <a:lnTo>
                    <a:pt x="88" y="118"/>
                  </a:lnTo>
                  <a:lnTo>
                    <a:pt x="84" y="110"/>
                  </a:lnTo>
                  <a:lnTo>
                    <a:pt x="74" y="108"/>
                  </a:lnTo>
                  <a:lnTo>
                    <a:pt x="66" y="102"/>
                  </a:lnTo>
                  <a:lnTo>
                    <a:pt x="58" y="98"/>
                  </a:lnTo>
                  <a:lnTo>
                    <a:pt x="52" y="94"/>
                  </a:lnTo>
                  <a:lnTo>
                    <a:pt x="44" y="92"/>
                  </a:lnTo>
                  <a:lnTo>
                    <a:pt x="42" y="96"/>
                  </a:lnTo>
                  <a:lnTo>
                    <a:pt x="34" y="94"/>
                  </a:lnTo>
                  <a:lnTo>
                    <a:pt x="32" y="86"/>
                  </a:lnTo>
                  <a:lnTo>
                    <a:pt x="24" y="84"/>
                  </a:lnTo>
                  <a:lnTo>
                    <a:pt x="12" y="78"/>
                  </a:lnTo>
                  <a:lnTo>
                    <a:pt x="8" y="70"/>
                  </a:lnTo>
                  <a:lnTo>
                    <a:pt x="8" y="46"/>
                  </a:lnTo>
                  <a:lnTo>
                    <a:pt x="0" y="42"/>
                  </a:lnTo>
                  <a:lnTo>
                    <a:pt x="4" y="30"/>
                  </a:lnTo>
                  <a:lnTo>
                    <a:pt x="0" y="20"/>
                  </a:lnTo>
                  <a:close/>
                </a:path>
              </a:pathLst>
            </a:custGeom>
            <a:solidFill>
              <a:schemeClr val="accent2">
                <a:lumMod val="75000"/>
              </a:schemeClr>
            </a:solidFill>
            <a:ln w="3175"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noProof="1"/>
            </a:p>
          </p:txBody>
        </p:sp>
        <p:grpSp>
          <p:nvGrpSpPr>
            <p:cNvPr id="18" name="Group 16">
              <a:extLst>
                <a:ext uri="{FF2B5EF4-FFF2-40B4-BE49-F238E27FC236}">
                  <a16:creationId xmlns:a16="http://schemas.microsoft.com/office/drawing/2014/main" id="{FC242614-DFB3-D2C4-099D-AE0F91547C2F}"/>
                </a:ext>
              </a:extLst>
            </p:cNvPr>
            <p:cNvGrpSpPr/>
            <p:nvPr/>
          </p:nvGrpSpPr>
          <p:grpSpPr>
            <a:xfrm>
              <a:off x="7461618" y="3990186"/>
              <a:ext cx="938379" cy="511197"/>
              <a:chOff x="2172991" y="4345192"/>
              <a:chExt cx="703183" cy="388193"/>
            </a:xfrm>
          </p:grpSpPr>
          <p:sp>
            <p:nvSpPr>
              <p:cNvPr id="45" name="Sweden (Gotland)">
                <a:extLst>
                  <a:ext uri="{FF2B5EF4-FFF2-40B4-BE49-F238E27FC236}">
                    <a16:creationId xmlns:a16="http://schemas.microsoft.com/office/drawing/2014/main" id="{2E6E7DA0-CFDD-9CEA-BAD3-11718416A67C}"/>
                  </a:ext>
                </a:extLst>
              </p:cNvPr>
              <p:cNvSpPr>
                <a:spLocks/>
              </p:cNvSpPr>
              <p:nvPr/>
            </p:nvSpPr>
            <p:spPr bwMode="gray">
              <a:xfrm>
                <a:off x="2812674" y="4345192"/>
                <a:ext cx="63500" cy="111125"/>
              </a:xfrm>
              <a:custGeom>
                <a:avLst/>
                <a:gdLst/>
                <a:ahLst/>
                <a:cxnLst>
                  <a:cxn ang="0">
                    <a:pos x="4" y="26"/>
                  </a:cxn>
                  <a:cxn ang="0">
                    <a:pos x="24" y="0"/>
                  </a:cxn>
                  <a:cxn ang="0">
                    <a:pos x="30" y="6"/>
                  </a:cxn>
                  <a:cxn ang="0">
                    <a:pos x="40" y="4"/>
                  </a:cxn>
                  <a:cxn ang="0">
                    <a:pos x="38" y="14"/>
                  </a:cxn>
                  <a:cxn ang="0">
                    <a:pos x="32" y="26"/>
                  </a:cxn>
                  <a:cxn ang="0">
                    <a:pos x="34" y="38"/>
                  </a:cxn>
                  <a:cxn ang="0">
                    <a:pos x="26" y="52"/>
                  </a:cxn>
                  <a:cxn ang="0">
                    <a:pos x="6" y="70"/>
                  </a:cxn>
                  <a:cxn ang="0">
                    <a:pos x="6" y="48"/>
                  </a:cxn>
                  <a:cxn ang="0">
                    <a:pos x="0" y="40"/>
                  </a:cxn>
                  <a:cxn ang="0">
                    <a:pos x="0" y="30"/>
                  </a:cxn>
                  <a:cxn ang="0">
                    <a:pos x="4" y="26"/>
                  </a:cxn>
                </a:cxnLst>
                <a:rect l="0" t="0" r="r" b="b"/>
                <a:pathLst>
                  <a:path w="40" h="70">
                    <a:moveTo>
                      <a:pt x="4" y="26"/>
                    </a:moveTo>
                    <a:lnTo>
                      <a:pt x="24" y="0"/>
                    </a:lnTo>
                    <a:lnTo>
                      <a:pt x="30" y="6"/>
                    </a:lnTo>
                    <a:lnTo>
                      <a:pt x="40" y="4"/>
                    </a:lnTo>
                    <a:lnTo>
                      <a:pt x="38" y="14"/>
                    </a:lnTo>
                    <a:lnTo>
                      <a:pt x="32" y="26"/>
                    </a:lnTo>
                    <a:lnTo>
                      <a:pt x="34" y="38"/>
                    </a:lnTo>
                    <a:lnTo>
                      <a:pt x="26" y="52"/>
                    </a:lnTo>
                    <a:lnTo>
                      <a:pt x="6" y="70"/>
                    </a:lnTo>
                    <a:lnTo>
                      <a:pt x="6" y="48"/>
                    </a:lnTo>
                    <a:lnTo>
                      <a:pt x="0" y="40"/>
                    </a:lnTo>
                    <a:lnTo>
                      <a:pt x="0" y="30"/>
                    </a:lnTo>
                    <a:lnTo>
                      <a:pt x="4" y="26"/>
                    </a:lnTo>
                    <a:close/>
                  </a:path>
                </a:pathLst>
              </a:custGeom>
              <a:solidFill>
                <a:schemeClr val="accent2">
                  <a:lumMod val="75000"/>
                </a:schemeClr>
              </a:solidFill>
              <a:ln w="6350">
                <a:noFill/>
                <a:prstDash val="solid"/>
                <a:round/>
                <a:headEnd/>
                <a:tailEnd/>
              </a:ln>
            </p:spPr>
            <p:txBody>
              <a:bodyPr/>
              <a:lstStyle/>
              <a:p>
                <a:endParaRPr lang="en-GB" noProof="1"/>
              </a:p>
            </p:txBody>
          </p:sp>
          <p:sp>
            <p:nvSpPr>
              <p:cNvPr id="46" name="Denmark (Öland)">
                <a:extLst>
                  <a:ext uri="{FF2B5EF4-FFF2-40B4-BE49-F238E27FC236}">
                    <a16:creationId xmlns:a16="http://schemas.microsoft.com/office/drawing/2014/main" id="{181FB163-755A-B0E4-2199-B490C23A50E1}"/>
                  </a:ext>
                </a:extLst>
              </p:cNvPr>
              <p:cNvSpPr>
                <a:spLocks/>
              </p:cNvSpPr>
              <p:nvPr/>
            </p:nvSpPr>
            <p:spPr bwMode="gray">
              <a:xfrm>
                <a:off x="2682499" y="4411867"/>
                <a:ext cx="57150" cy="127000"/>
              </a:xfrm>
              <a:custGeom>
                <a:avLst/>
                <a:gdLst/>
                <a:ahLst/>
                <a:cxnLst>
                  <a:cxn ang="0">
                    <a:pos x="12" y="36"/>
                  </a:cxn>
                  <a:cxn ang="0">
                    <a:pos x="34" y="0"/>
                  </a:cxn>
                  <a:cxn ang="0">
                    <a:pos x="36" y="6"/>
                  </a:cxn>
                  <a:cxn ang="0">
                    <a:pos x="24" y="30"/>
                  </a:cxn>
                  <a:cxn ang="0">
                    <a:pos x="18" y="44"/>
                  </a:cxn>
                  <a:cxn ang="0">
                    <a:pos x="16" y="58"/>
                  </a:cxn>
                  <a:cxn ang="0">
                    <a:pos x="2" y="80"/>
                  </a:cxn>
                  <a:cxn ang="0">
                    <a:pos x="0" y="54"/>
                  </a:cxn>
                  <a:cxn ang="0">
                    <a:pos x="6" y="44"/>
                  </a:cxn>
                  <a:cxn ang="0">
                    <a:pos x="12" y="36"/>
                  </a:cxn>
                </a:cxnLst>
                <a:rect l="0" t="0" r="r" b="b"/>
                <a:pathLst>
                  <a:path w="36" h="80">
                    <a:moveTo>
                      <a:pt x="12" y="36"/>
                    </a:moveTo>
                    <a:lnTo>
                      <a:pt x="34" y="0"/>
                    </a:lnTo>
                    <a:lnTo>
                      <a:pt x="36" y="6"/>
                    </a:lnTo>
                    <a:lnTo>
                      <a:pt x="24" y="30"/>
                    </a:lnTo>
                    <a:lnTo>
                      <a:pt x="18" y="44"/>
                    </a:lnTo>
                    <a:lnTo>
                      <a:pt x="16" y="58"/>
                    </a:lnTo>
                    <a:lnTo>
                      <a:pt x="2" y="80"/>
                    </a:lnTo>
                    <a:lnTo>
                      <a:pt x="0" y="54"/>
                    </a:lnTo>
                    <a:lnTo>
                      <a:pt x="6" y="44"/>
                    </a:lnTo>
                    <a:lnTo>
                      <a:pt x="12" y="36"/>
                    </a:lnTo>
                    <a:close/>
                  </a:path>
                </a:pathLst>
              </a:custGeom>
              <a:solidFill>
                <a:schemeClr val="accent2">
                  <a:lumMod val="75000"/>
                </a:schemeClr>
              </a:solidFill>
              <a:ln w="6350">
                <a:noFill/>
                <a:prstDash val="solid"/>
                <a:round/>
                <a:headEnd/>
                <a:tailEnd/>
              </a:ln>
            </p:spPr>
            <p:txBody>
              <a:bodyPr/>
              <a:lstStyle/>
              <a:p>
                <a:endParaRPr lang="en-GB" noProof="1"/>
              </a:p>
            </p:txBody>
          </p:sp>
          <p:sp>
            <p:nvSpPr>
              <p:cNvPr id="47" name="Denmark (Bornholm)">
                <a:extLst>
                  <a:ext uri="{FF2B5EF4-FFF2-40B4-BE49-F238E27FC236}">
                    <a16:creationId xmlns:a16="http://schemas.microsoft.com/office/drawing/2014/main" id="{C4FB8A21-718E-7137-02F7-8CF73DE64F51}"/>
                  </a:ext>
                </a:extLst>
              </p:cNvPr>
              <p:cNvSpPr>
                <a:spLocks/>
              </p:cNvSpPr>
              <p:nvPr/>
            </p:nvSpPr>
            <p:spPr bwMode="gray">
              <a:xfrm>
                <a:off x="2534861" y="4651580"/>
                <a:ext cx="28575" cy="28575"/>
              </a:xfrm>
              <a:custGeom>
                <a:avLst/>
                <a:gdLst/>
                <a:ahLst/>
                <a:cxnLst>
                  <a:cxn ang="0">
                    <a:pos x="10" y="0"/>
                  </a:cxn>
                  <a:cxn ang="0">
                    <a:pos x="14" y="8"/>
                  </a:cxn>
                  <a:cxn ang="0">
                    <a:pos x="18" y="18"/>
                  </a:cxn>
                  <a:cxn ang="0">
                    <a:pos x="12" y="18"/>
                  </a:cxn>
                  <a:cxn ang="0">
                    <a:pos x="6" y="18"/>
                  </a:cxn>
                  <a:cxn ang="0">
                    <a:pos x="2" y="18"/>
                  </a:cxn>
                  <a:cxn ang="0">
                    <a:pos x="0" y="16"/>
                  </a:cxn>
                  <a:cxn ang="0">
                    <a:pos x="4" y="4"/>
                  </a:cxn>
                  <a:cxn ang="0">
                    <a:pos x="10" y="0"/>
                  </a:cxn>
                </a:cxnLst>
                <a:rect l="0" t="0" r="r" b="b"/>
                <a:pathLst>
                  <a:path w="18" h="18">
                    <a:moveTo>
                      <a:pt x="10" y="0"/>
                    </a:moveTo>
                    <a:lnTo>
                      <a:pt x="14" y="8"/>
                    </a:lnTo>
                    <a:lnTo>
                      <a:pt x="18" y="18"/>
                    </a:lnTo>
                    <a:lnTo>
                      <a:pt x="12" y="18"/>
                    </a:lnTo>
                    <a:lnTo>
                      <a:pt x="6" y="18"/>
                    </a:lnTo>
                    <a:lnTo>
                      <a:pt x="2" y="18"/>
                    </a:lnTo>
                    <a:lnTo>
                      <a:pt x="0" y="16"/>
                    </a:lnTo>
                    <a:lnTo>
                      <a:pt x="4" y="4"/>
                    </a:lnTo>
                    <a:lnTo>
                      <a:pt x="10" y="0"/>
                    </a:lnTo>
                    <a:close/>
                  </a:path>
                </a:pathLst>
              </a:custGeom>
              <a:solidFill>
                <a:schemeClr val="accent2">
                  <a:lumMod val="75000"/>
                </a:schemeClr>
              </a:solidFill>
              <a:ln w="6350">
                <a:noFill/>
                <a:prstDash val="solid"/>
                <a:round/>
                <a:headEnd/>
                <a:tailEnd/>
              </a:ln>
            </p:spPr>
            <p:txBody>
              <a:bodyPr/>
              <a:lstStyle/>
              <a:p>
                <a:endParaRPr lang="en-GB" noProof="1"/>
              </a:p>
            </p:txBody>
          </p:sp>
          <p:sp>
            <p:nvSpPr>
              <p:cNvPr id="48" name="Denmark (Funan)">
                <a:extLst>
                  <a:ext uri="{FF2B5EF4-FFF2-40B4-BE49-F238E27FC236}">
                    <a16:creationId xmlns:a16="http://schemas.microsoft.com/office/drawing/2014/main" id="{55A8C044-ACB4-DAC5-D4B3-7CD982DDE7A6}"/>
                  </a:ext>
                </a:extLst>
              </p:cNvPr>
              <p:cNvSpPr>
                <a:spLocks/>
              </p:cNvSpPr>
              <p:nvPr/>
            </p:nvSpPr>
            <p:spPr bwMode="gray">
              <a:xfrm>
                <a:off x="2172991" y="4576224"/>
                <a:ext cx="88450" cy="103930"/>
              </a:xfrm>
              <a:custGeom>
                <a:avLst/>
                <a:gdLst/>
                <a:ahLst/>
                <a:cxnLst>
                  <a:cxn ang="0">
                    <a:pos x="4" y="6"/>
                  </a:cxn>
                  <a:cxn ang="0">
                    <a:pos x="14" y="4"/>
                  </a:cxn>
                  <a:cxn ang="0">
                    <a:pos x="22" y="0"/>
                  </a:cxn>
                  <a:cxn ang="0">
                    <a:pos x="30" y="0"/>
                  </a:cxn>
                  <a:cxn ang="0">
                    <a:pos x="34" y="8"/>
                  </a:cxn>
                  <a:cxn ang="0">
                    <a:pos x="40" y="6"/>
                  </a:cxn>
                  <a:cxn ang="0">
                    <a:pos x="40" y="19"/>
                  </a:cxn>
                  <a:cxn ang="0">
                    <a:pos x="38" y="27"/>
                  </a:cxn>
                  <a:cxn ang="0">
                    <a:pos x="38" y="37"/>
                  </a:cxn>
                  <a:cxn ang="0">
                    <a:pos x="36" y="45"/>
                  </a:cxn>
                  <a:cxn ang="0">
                    <a:pos x="30" y="47"/>
                  </a:cxn>
                  <a:cxn ang="0">
                    <a:pos x="22" y="43"/>
                  </a:cxn>
                  <a:cxn ang="0">
                    <a:pos x="12" y="43"/>
                  </a:cxn>
                  <a:cxn ang="0">
                    <a:pos x="8" y="31"/>
                  </a:cxn>
                  <a:cxn ang="0">
                    <a:pos x="4" y="21"/>
                  </a:cxn>
                  <a:cxn ang="0">
                    <a:pos x="0" y="14"/>
                  </a:cxn>
                  <a:cxn ang="0">
                    <a:pos x="4" y="6"/>
                  </a:cxn>
                </a:cxnLst>
                <a:rect l="0" t="0" r="r" b="b"/>
                <a:pathLst>
                  <a:path w="40" h="47">
                    <a:moveTo>
                      <a:pt x="4" y="6"/>
                    </a:moveTo>
                    <a:lnTo>
                      <a:pt x="14" y="4"/>
                    </a:lnTo>
                    <a:lnTo>
                      <a:pt x="22" y="0"/>
                    </a:lnTo>
                    <a:lnTo>
                      <a:pt x="30" y="0"/>
                    </a:lnTo>
                    <a:lnTo>
                      <a:pt x="34" y="8"/>
                    </a:lnTo>
                    <a:lnTo>
                      <a:pt x="40" y="6"/>
                    </a:lnTo>
                    <a:lnTo>
                      <a:pt x="40" y="19"/>
                    </a:lnTo>
                    <a:lnTo>
                      <a:pt x="38" y="27"/>
                    </a:lnTo>
                    <a:lnTo>
                      <a:pt x="38" y="37"/>
                    </a:lnTo>
                    <a:lnTo>
                      <a:pt x="36" y="45"/>
                    </a:lnTo>
                    <a:lnTo>
                      <a:pt x="30" y="47"/>
                    </a:lnTo>
                    <a:lnTo>
                      <a:pt x="22" y="43"/>
                    </a:lnTo>
                    <a:lnTo>
                      <a:pt x="12" y="43"/>
                    </a:lnTo>
                    <a:lnTo>
                      <a:pt x="8" y="31"/>
                    </a:lnTo>
                    <a:lnTo>
                      <a:pt x="4" y="21"/>
                    </a:lnTo>
                    <a:lnTo>
                      <a:pt x="0" y="14"/>
                    </a:lnTo>
                    <a:lnTo>
                      <a:pt x="4" y="6"/>
                    </a:lnTo>
                    <a:close/>
                  </a:path>
                </a:pathLst>
              </a:custGeom>
              <a:solidFill>
                <a:schemeClr val="accent2">
                  <a:lumMod val="75000"/>
                </a:schemeClr>
              </a:solidFill>
              <a:ln w="6350">
                <a:noFill/>
                <a:prstDash val="solid"/>
                <a:round/>
                <a:headEnd/>
                <a:tailEnd/>
              </a:ln>
            </p:spPr>
            <p:txBody>
              <a:bodyPr/>
              <a:lstStyle/>
              <a:p>
                <a:endParaRPr lang="en-GB" noProof="1"/>
              </a:p>
            </p:txBody>
          </p:sp>
          <p:sp>
            <p:nvSpPr>
              <p:cNvPr id="49" name="Denmark (Sjælland)">
                <a:extLst>
                  <a:ext uri="{FF2B5EF4-FFF2-40B4-BE49-F238E27FC236}">
                    <a16:creationId xmlns:a16="http://schemas.microsoft.com/office/drawing/2014/main" id="{42DE0E5C-08C2-3296-1B11-3A6591B422D5}"/>
                  </a:ext>
                </a:extLst>
              </p:cNvPr>
              <p:cNvSpPr>
                <a:spLocks/>
              </p:cNvSpPr>
              <p:nvPr/>
            </p:nvSpPr>
            <p:spPr bwMode="gray">
              <a:xfrm>
                <a:off x="2249478" y="4550822"/>
                <a:ext cx="139700" cy="182563"/>
              </a:xfrm>
              <a:custGeom>
                <a:avLst/>
                <a:gdLst/>
                <a:ahLst/>
                <a:cxnLst>
                  <a:cxn ang="0">
                    <a:pos x="8" y="85"/>
                  </a:cxn>
                  <a:cxn ang="0">
                    <a:pos x="16" y="79"/>
                  </a:cxn>
                  <a:cxn ang="0">
                    <a:pos x="24" y="87"/>
                  </a:cxn>
                  <a:cxn ang="0">
                    <a:pos x="30" y="95"/>
                  </a:cxn>
                  <a:cxn ang="0">
                    <a:pos x="38" y="95"/>
                  </a:cxn>
                  <a:cxn ang="0">
                    <a:pos x="36" y="85"/>
                  </a:cxn>
                  <a:cxn ang="0">
                    <a:pos x="42" y="89"/>
                  </a:cxn>
                  <a:cxn ang="0">
                    <a:pos x="48" y="93"/>
                  </a:cxn>
                  <a:cxn ang="0">
                    <a:pos x="56" y="89"/>
                  </a:cxn>
                  <a:cxn ang="0">
                    <a:pos x="52" y="83"/>
                  </a:cxn>
                  <a:cxn ang="0">
                    <a:pos x="40" y="73"/>
                  </a:cxn>
                  <a:cxn ang="0">
                    <a:pos x="38" y="61"/>
                  </a:cxn>
                  <a:cxn ang="0">
                    <a:pos x="30" y="61"/>
                  </a:cxn>
                  <a:cxn ang="0">
                    <a:pos x="18" y="57"/>
                  </a:cxn>
                  <a:cxn ang="0">
                    <a:pos x="18" y="35"/>
                  </a:cxn>
                  <a:cxn ang="0">
                    <a:pos x="18" y="26"/>
                  </a:cxn>
                  <a:cxn ang="0">
                    <a:pos x="16" y="14"/>
                  </a:cxn>
                  <a:cxn ang="0">
                    <a:pos x="26" y="12"/>
                  </a:cxn>
                  <a:cxn ang="0">
                    <a:pos x="36" y="12"/>
                  </a:cxn>
                  <a:cxn ang="0">
                    <a:pos x="42" y="6"/>
                  </a:cxn>
                  <a:cxn ang="0">
                    <a:pos x="46" y="14"/>
                  </a:cxn>
                  <a:cxn ang="0">
                    <a:pos x="46" y="22"/>
                  </a:cxn>
                  <a:cxn ang="0">
                    <a:pos x="54" y="26"/>
                  </a:cxn>
                  <a:cxn ang="0">
                    <a:pos x="64" y="22"/>
                  </a:cxn>
                  <a:cxn ang="0">
                    <a:pos x="58" y="14"/>
                  </a:cxn>
                  <a:cxn ang="0">
                    <a:pos x="56" y="4"/>
                  </a:cxn>
                  <a:cxn ang="0">
                    <a:pos x="68" y="2"/>
                  </a:cxn>
                  <a:cxn ang="0">
                    <a:pos x="80" y="0"/>
                  </a:cxn>
                  <a:cxn ang="0">
                    <a:pos x="88" y="0"/>
                  </a:cxn>
                  <a:cxn ang="0">
                    <a:pos x="88" y="10"/>
                  </a:cxn>
                  <a:cxn ang="0">
                    <a:pos x="84" y="22"/>
                  </a:cxn>
                  <a:cxn ang="0">
                    <a:pos x="82" y="33"/>
                  </a:cxn>
                  <a:cxn ang="0">
                    <a:pos x="72" y="39"/>
                  </a:cxn>
                  <a:cxn ang="0">
                    <a:pos x="66" y="43"/>
                  </a:cxn>
                  <a:cxn ang="0">
                    <a:pos x="62" y="51"/>
                  </a:cxn>
                  <a:cxn ang="0">
                    <a:pos x="70" y="53"/>
                  </a:cxn>
                  <a:cxn ang="0">
                    <a:pos x="74" y="61"/>
                  </a:cxn>
                  <a:cxn ang="0">
                    <a:pos x="66" y="65"/>
                  </a:cxn>
                  <a:cxn ang="0">
                    <a:pos x="56" y="67"/>
                  </a:cxn>
                  <a:cxn ang="0">
                    <a:pos x="52" y="75"/>
                  </a:cxn>
                  <a:cxn ang="0">
                    <a:pos x="58" y="81"/>
                  </a:cxn>
                  <a:cxn ang="0">
                    <a:pos x="66" y="83"/>
                  </a:cxn>
                  <a:cxn ang="0">
                    <a:pos x="72" y="85"/>
                  </a:cxn>
                  <a:cxn ang="0">
                    <a:pos x="68" y="91"/>
                  </a:cxn>
                  <a:cxn ang="0">
                    <a:pos x="62" y="93"/>
                  </a:cxn>
                  <a:cxn ang="0">
                    <a:pos x="54" y="97"/>
                  </a:cxn>
                  <a:cxn ang="0">
                    <a:pos x="46" y="105"/>
                  </a:cxn>
                  <a:cxn ang="0">
                    <a:pos x="40" y="115"/>
                  </a:cxn>
                  <a:cxn ang="0">
                    <a:pos x="36" y="103"/>
                  </a:cxn>
                  <a:cxn ang="0">
                    <a:pos x="28" y="107"/>
                  </a:cxn>
                  <a:cxn ang="0">
                    <a:pos x="18" y="111"/>
                  </a:cxn>
                  <a:cxn ang="0">
                    <a:pos x="10" y="99"/>
                  </a:cxn>
                  <a:cxn ang="0">
                    <a:pos x="6" y="93"/>
                  </a:cxn>
                  <a:cxn ang="0">
                    <a:pos x="0" y="89"/>
                  </a:cxn>
                  <a:cxn ang="0">
                    <a:pos x="8" y="85"/>
                  </a:cxn>
                </a:cxnLst>
                <a:rect l="0" t="0" r="r" b="b"/>
                <a:pathLst>
                  <a:path w="88" h="115">
                    <a:moveTo>
                      <a:pt x="8" y="85"/>
                    </a:moveTo>
                    <a:lnTo>
                      <a:pt x="16" y="79"/>
                    </a:lnTo>
                    <a:lnTo>
                      <a:pt x="24" y="87"/>
                    </a:lnTo>
                    <a:lnTo>
                      <a:pt x="30" y="95"/>
                    </a:lnTo>
                    <a:lnTo>
                      <a:pt x="38" y="95"/>
                    </a:lnTo>
                    <a:lnTo>
                      <a:pt x="36" y="85"/>
                    </a:lnTo>
                    <a:lnTo>
                      <a:pt x="42" y="89"/>
                    </a:lnTo>
                    <a:lnTo>
                      <a:pt x="48" y="93"/>
                    </a:lnTo>
                    <a:lnTo>
                      <a:pt x="56" y="89"/>
                    </a:lnTo>
                    <a:lnTo>
                      <a:pt x="52" y="83"/>
                    </a:lnTo>
                    <a:lnTo>
                      <a:pt x="40" y="73"/>
                    </a:lnTo>
                    <a:lnTo>
                      <a:pt x="38" y="61"/>
                    </a:lnTo>
                    <a:lnTo>
                      <a:pt x="30" y="61"/>
                    </a:lnTo>
                    <a:lnTo>
                      <a:pt x="18" y="57"/>
                    </a:lnTo>
                    <a:lnTo>
                      <a:pt x="18" y="35"/>
                    </a:lnTo>
                    <a:lnTo>
                      <a:pt x="18" y="26"/>
                    </a:lnTo>
                    <a:lnTo>
                      <a:pt x="16" y="14"/>
                    </a:lnTo>
                    <a:lnTo>
                      <a:pt x="26" y="12"/>
                    </a:lnTo>
                    <a:lnTo>
                      <a:pt x="36" y="12"/>
                    </a:lnTo>
                    <a:lnTo>
                      <a:pt x="42" y="6"/>
                    </a:lnTo>
                    <a:lnTo>
                      <a:pt x="46" y="14"/>
                    </a:lnTo>
                    <a:lnTo>
                      <a:pt x="46" y="22"/>
                    </a:lnTo>
                    <a:lnTo>
                      <a:pt x="54" y="26"/>
                    </a:lnTo>
                    <a:lnTo>
                      <a:pt x="64" y="22"/>
                    </a:lnTo>
                    <a:lnTo>
                      <a:pt x="58" y="14"/>
                    </a:lnTo>
                    <a:lnTo>
                      <a:pt x="56" y="4"/>
                    </a:lnTo>
                    <a:lnTo>
                      <a:pt x="68" y="2"/>
                    </a:lnTo>
                    <a:lnTo>
                      <a:pt x="80" y="0"/>
                    </a:lnTo>
                    <a:lnTo>
                      <a:pt x="88" y="0"/>
                    </a:lnTo>
                    <a:lnTo>
                      <a:pt x="88" y="10"/>
                    </a:lnTo>
                    <a:lnTo>
                      <a:pt x="84" y="22"/>
                    </a:lnTo>
                    <a:lnTo>
                      <a:pt x="82" y="33"/>
                    </a:lnTo>
                    <a:lnTo>
                      <a:pt x="72" y="39"/>
                    </a:lnTo>
                    <a:lnTo>
                      <a:pt x="66" y="43"/>
                    </a:lnTo>
                    <a:lnTo>
                      <a:pt x="62" y="51"/>
                    </a:lnTo>
                    <a:lnTo>
                      <a:pt x="70" y="53"/>
                    </a:lnTo>
                    <a:lnTo>
                      <a:pt x="74" y="61"/>
                    </a:lnTo>
                    <a:lnTo>
                      <a:pt x="66" y="65"/>
                    </a:lnTo>
                    <a:lnTo>
                      <a:pt x="56" y="67"/>
                    </a:lnTo>
                    <a:lnTo>
                      <a:pt x="52" y="75"/>
                    </a:lnTo>
                    <a:lnTo>
                      <a:pt x="58" y="81"/>
                    </a:lnTo>
                    <a:lnTo>
                      <a:pt x="66" y="83"/>
                    </a:lnTo>
                    <a:lnTo>
                      <a:pt x="72" y="85"/>
                    </a:lnTo>
                    <a:lnTo>
                      <a:pt x="68" y="91"/>
                    </a:lnTo>
                    <a:lnTo>
                      <a:pt x="62" y="93"/>
                    </a:lnTo>
                    <a:lnTo>
                      <a:pt x="54" y="97"/>
                    </a:lnTo>
                    <a:lnTo>
                      <a:pt x="46" y="105"/>
                    </a:lnTo>
                    <a:lnTo>
                      <a:pt x="40" y="115"/>
                    </a:lnTo>
                    <a:lnTo>
                      <a:pt x="36" y="103"/>
                    </a:lnTo>
                    <a:lnTo>
                      <a:pt x="28" y="107"/>
                    </a:lnTo>
                    <a:lnTo>
                      <a:pt x="18" y="111"/>
                    </a:lnTo>
                    <a:lnTo>
                      <a:pt x="10" y="99"/>
                    </a:lnTo>
                    <a:lnTo>
                      <a:pt x="6" y="93"/>
                    </a:lnTo>
                    <a:lnTo>
                      <a:pt x="0" y="89"/>
                    </a:lnTo>
                    <a:lnTo>
                      <a:pt x="8" y="85"/>
                    </a:lnTo>
                    <a:close/>
                  </a:path>
                </a:pathLst>
              </a:custGeom>
              <a:solidFill>
                <a:schemeClr val="accent2">
                  <a:lumMod val="75000"/>
                </a:schemeClr>
              </a:solidFill>
              <a:ln w="6350">
                <a:noFill/>
                <a:prstDash val="solid"/>
                <a:round/>
                <a:headEnd/>
                <a:tailEnd/>
              </a:ln>
            </p:spPr>
            <p:txBody>
              <a:bodyPr/>
              <a:lstStyle/>
              <a:p>
                <a:endParaRPr lang="en-GB" noProof="1"/>
              </a:p>
            </p:txBody>
          </p:sp>
        </p:grpSp>
        <p:sp>
          <p:nvSpPr>
            <p:cNvPr id="19" name="Freeform: Shape 17">
              <a:extLst>
                <a:ext uri="{FF2B5EF4-FFF2-40B4-BE49-F238E27FC236}">
                  <a16:creationId xmlns:a16="http://schemas.microsoft.com/office/drawing/2014/main" id="{B210AC78-485B-4398-9687-338249932FC3}"/>
                </a:ext>
              </a:extLst>
            </p:cNvPr>
            <p:cNvSpPr/>
            <p:nvPr/>
          </p:nvSpPr>
          <p:spPr>
            <a:xfrm>
              <a:off x="7571553" y="3050240"/>
              <a:ext cx="68125" cy="667471"/>
            </a:xfrm>
            <a:custGeom>
              <a:avLst/>
              <a:gdLst>
                <a:gd name="connsiteX0" fmla="*/ 49087 w 64139"/>
                <a:gd name="connsiteY0" fmla="*/ 628415 h 628415"/>
                <a:gd name="connsiteX1" fmla="*/ 169 w 64139"/>
                <a:gd name="connsiteY1" fmla="*/ 297274 h 628415"/>
                <a:gd name="connsiteX2" fmla="*/ 64139 w 64139"/>
                <a:gd name="connsiteY2" fmla="*/ 0 h 628415"/>
              </a:gdLst>
              <a:ahLst/>
              <a:cxnLst>
                <a:cxn ang="0">
                  <a:pos x="connsiteX0" y="connsiteY0"/>
                </a:cxn>
                <a:cxn ang="0">
                  <a:pos x="connsiteX1" y="connsiteY1"/>
                </a:cxn>
                <a:cxn ang="0">
                  <a:pos x="connsiteX2" y="connsiteY2"/>
                </a:cxn>
              </a:cxnLst>
              <a:rect l="l" t="t" r="r" b="b"/>
              <a:pathLst>
                <a:path w="64139" h="628415">
                  <a:moveTo>
                    <a:pt x="49087" y="628415"/>
                  </a:moveTo>
                  <a:cubicBezTo>
                    <a:pt x="23373" y="515212"/>
                    <a:pt x="-2340" y="402010"/>
                    <a:pt x="169" y="297274"/>
                  </a:cubicBezTo>
                  <a:cubicBezTo>
                    <a:pt x="2678" y="192538"/>
                    <a:pt x="33408" y="96269"/>
                    <a:pt x="64139" y="0"/>
                  </a:cubicBezTo>
                </a:path>
              </a:pathLst>
            </a:custGeom>
            <a:noFill/>
            <a:ln w="19050">
              <a:solidFill>
                <a:srgbClr val="EB75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0" name="Freeform: Shape 18">
              <a:extLst>
                <a:ext uri="{FF2B5EF4-FFF2-40B4-BE49-F238E27FC236}">
                  <a16:creationId xmlns:a16="http://schemas.microsoft.com/office/drawing/2014/main" id="{3CD4C701-D9F7-BF7A-7070-9124EA9FF57B}"/>
                </a:ext>
              </a:extLst>
            </p:cNvPr>
            <p:cNvSpPr/>
            <p:nvPr/>
          </p:nvSpPr>
          <p:spPr>
            <a:xfrm>
              <a:off x="7640970" y="2443582"/>
              <a:ext cx="340677" cy="615611"/>
            </a:xfrm>
            <a:custGeom>
              <a:avLst/>
              <a:gdLst>
                <a:gd name="connsiteX0" fmla="*/ 0 w 320743"/>
                <a:gd name="connsiteY0" fmla="*/ 579589 h 579589"/>
                <a:gd name="connsiteX1" fmla="*/ 233523 w 320743"/>
                <a:gd name="connsiteY1" fmla="*/ 250405 h 579589"/>
                <a:gd name="connsiteX2" fmla="*/ 320743 w 320743"/>
                <a:gd name="connsiteY2" fmla="*/ 0 h 579589"/>
                <a:gd name="connsiteX3" fmla="*/ 320743 w 320743"/>
                <a:gd name="connsiteY3" fmla="*/ 0 h 579589"/>
              </a:gdLst>
              <a:ahLst/>
              <a:cxnLst>
                <a:cxn ang="0">
                  <a:pos x="connsiteX0" y="connsiteY0"/>
                </a:cxn>
                <a:cxn ang="0">
                  <a:pos x="connsiteX1" y="connsiteY1"/>
                </a:cxn>
                <a:cxn ang="0">
                  <a:pos x="connsiteX2" y="connsiteY2"/>
                </a:cxn>
                <a:cxn ang="0">
                  <a:pos x="connsiteX3" y="connsiteY3"/>
                </a:cxn>
              </a:cxnLst>
              <a:rect l="l" t="t" r="r" b="b"/>
              <a:pathLst>
                <a:path w="320743" h="579589">
                  <a:moveTo>
                    <a:pt x="0" y="579589"/>
                  </a:moveTo>
                  <a:cubicBezTo>
                    <a:pt x="90033" y="463296"/>
                    <a:pt x="180066" y="347003"/>
                    <a:pt x="233523" y="250405"/>
                  </a:cubicBezTo>
                  <a:cubicBezTo>
                    <a:pt x="286980" y="153807"/>
                    <a:pt x="320743" y="0"/>
                    <a:pt x="320743" y="0"/>
                  </a:cubicBezTo>
                  <a:lnTo>
                    <a:pt x="320743" y="0"/>
                  </a:lnTo>
                </a:path>
              </a:pathLst>
            </a:custGeom>
            <a:noFill/>
            <a:ln w="19050">
              <a:solidFill>
                <a:srgbClr val="EB75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1" name="Freeform: Shape 19">
              <a:extLst>
                <a:ext uri="{FF2B5EF4-FFF2-40B4-BE49-F238E27FC236}">
                  <a16:creationId xmlns:a16="http://schemas.microsoft.com/office/drawing/2014/main" id="{40294A04-72D7-1239-D6C5-6A1F1CF7ED46}"/>
                </a:ext>
              </a:extLst>
            </p:cNvPr>
            <p:cNvSpPr/>
            <p:nvPr/>
          </p:nvSpPr>
          <p:spPr>
            <a:xfrm>
              <a:off x="7061597" y="3530885"/>
              <a:ext cx="566828" cy="200412"/>
            </a:xfrm>
            <a:custGeom>
              <a:avLst/>
              <a:gdLst>
                <a:gd name="connsiteX0" fmla="*/ 533661 w 533661"/>
                <a:gd name="connsiteY0" fmla="*/ 188685 h 188685"/>
                <a:gd name="connsiteX1" fmla="*/ 502452 w 533661"/>
                <a:gd name="connsiteY1" fmla="*/ 60732 h 188685"/>
                <a:gd name="connsiteX2" fmla="*/ 402586 w 533661"/>
                <a:gd name="connsiteY2" fmla="*/ 7678 h 188685"/>
                <a:gd name="connsiteX3" fmla="*/ 0 w 533661"/>
                <a:gd name="connsiteY3" fmla="*/ 1436 h 188685"/>
              </a:gdLst>
              <a:ahLst/>
              <a:cxnLst>
                <a:cxn ang="0">
                  <a:pos x="connsiteX0" y="connsiteY0"/>
                </a:cxn>
                <a:cxn ang="0">
                  <a:pos x="connsiteX1" y="connsiteY1"/>
                </a:cxn>
                <a:cxn ang="0">
                  <a:pos x="connsiteX2" y="connsiteY2"/>
                </a:cxn>
                <a:cxn ang="0">
                  <a:pos x="connsiteX3" y="connsiteY3"/>
                </a:cxn>
              </a:cxnLst>
              <a:rect l="l" t="t" r="r" b="b"/>
              <a:pathLst>
                <a:path w="533661" h="188685">
                  <a:moveTo>
                    <a:pt x="533661" y="188685"/>
                  </a:moveTo>
                  <a:cubicBezTo>
                    <a:pt x="528979" y="139792"/>
                    <a:pt x="524298" y="90900"/>
                    <a:pt x="502452" y="60732"/>
                  </a:cubicBezTo>
                  <a:cubicBezTo>
                    <a:pt x="480606" y="30564"/>
                    <a:pt x="486328" y="17561"/>
                    <a:pt x="402586" y="7678"/>
                  </a:cubicBezTo>
                  <a:cubicBezTo>
                    <a:pt x="318844" y="-2205"/>
                    <a:pt x="159422" y="-385"/>
                    <a:pt x="0" y="1436"/>
                  </a:cubicBezTo>
                </a:path>
              </a:pathLst>
            </a:custGeom>
            <a:noFill/>
            <a:ln w="19050">
              <a:solidFill>
                <a:srgbClr val="EB75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2" name="Freeform: Shape 20">
              <a:extLst>
                <a:ext uri="{FF2B5EF4-FFF2-40B4-BE49-F238E27FC236}">
                  <a16:creationId xmlns:a16="http://schemas.microsoft.com/office/drawing/2014/main" id="{2D323F11-BCD4-768D-3DB6-E32FED5B3BFC}"/>
                </a:ext>
              </a:extLst>
            </p:cNvPr>
            <p:cNvSpPr/>
            <p:nvPr/>
          </p:nvSpPr>
          <p:spPr>
            <a:xfrm>
              <a:off x="7098989" y="3704306"/>
              <a:ext cx="519491" cy="242890"/>
            </a:xfrm>
            <a:custGeom>
              <a:avLst/>
              <a:gdLst>
                <a:gd name="connsiteX0" fmla="*/ 489094 w 489094"/>
                <a:gd name="connsiteY0" fmla="*/ 28532 h 228678"/>
                <a:gd name="connsiteX1" fmla="*/ 426678 w 489094"/>
                <a:gd name="connsiteY1" fmla="*/ 445 h 228678"/>
                <a:gd name="connsiteX2" fmla="*/ 401711 w 489094"/>
                <a:gd name="connsiteY2" fmla="*/ 16049 h 228678"/>
                <a:gd name="connsiteX3" fmla="*/ 379866 w 489094"/>
                <a:gd name="connsiteY3" fmla="*/ 75345 h 228678"/>
                <a:gd name="connsiteX4" fmla="*/ 358020 w 489094"/>
                <a:gd name="connsiteY4" fmla="*/ 84707 h 228678"/>
                <a:gd name="connsiteX5" fmla="*/ 308087 w 489094"/>
                <a:gd name="connsiteY5" fmla="*/ 109674 h 228678"/>
                <a:gd name="connsiteX6" fmla="*/ 280000 w 489094"/>
                <a:gd name="connsiteY6" fmla="*/ 159607 h 228678"/>
                <a:gd name="connsiteX7" fmla="*/ 230066 w 489094"/>
                <a:gd name="connsiteY7" fmla="*/ 197057 h 228678"/>
                <a:gd name="connsiteX8" fmla="*/ 155167 w 489094"/>
                <a:gd name="connsiteY8" fmla="*/ 225144 h 228678"/>
                <a:gd name="connsiteX9" fmla="*/ 70905 w 489094"/>
                <a:gd name="connsiteY9" fmla="*/ 218902 h 228678"/>
                <a:gd name="connsiteX10" fmla="*/ 5367 w 489094"/>
                <a:gd name="connsiteY10" fmla="*/ 140882 h 228678"/>
                <a:gd name="connsiteX11" fmla="*/ 8488 w 489094"/>
                <a:gd name="connsiteY11" fmla="*/ 144003 h 22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094" h="228678">
                  <a:moveTo>
                    <a:pt x="489094" y="28532"/>
                  </a:moveTo>
                  <a:cubicBezTo>
                    <a:pt x="465168" y="15528"/>
                    <a:pt x="441242" y="2525"/>
                    <a:pt x="426678" y="445"/>
                  </a:cubicBezTo>
                  <a:cubicBezTo>
                    <a:pt x="412114" y="-1635"/>
                    <a:pt x="409513" y="3566"/>
                    <a:pt x="401711" y="16049"/>
                  </a:cubicBezTo>
                  <a:cubicBezTo>
                    <a:pt x="393909" y="28532"/>
                    <a:pt x="387148" y="63902"/>
                    <a:pt x="379866" y="75345"/>
                  </a:cubicBezTo>
                  <a:cubicBezTo>
                    <a:pt x="372584" y="86788"/>
                    <a:pt x="369983" y="78986"/>
                    <a:pt x="358020" y="84707"/>
                  </a:cubicBezTo>
                  <a:cubicBezTo>
                    <a:pt x="346057" y="90428"/>
                    <a:pt x="321090" y="97191"/>
                    <a:pt x="308087" y="109674"/>
                  </a:cubicBezTo>
                  <a:cubicBezTo>
                    <a:pt x="295084" y="122157"/>
                    <a:pt x="293003" y="145043"/>
                    <a:pt x="280000" y="159607"/>
                  </a:cubicBezTo>
                  <a:cubicBezTo>
                    <a:pt x="266997" y="174171"/>
                    <a:pt x="250871" y="186134"/>
                    <a:pt x="230066" y="197057"/>
                  </a:cubicBezTo>
                  <a:cubicBezTo>
                    <a:pt x="209260" y="207980"/>
                    <a:pt x="181694" y="221503"/>
                    <a:pt x="155167" y="225144"/>
                  </a:cubicBezTo>
                  <a:cubicBezTo>
                    <a:pt x="128640" y="228785"/>
                    <a:pt x="95872" y="232946"/>
                    <a:pt x="70905" y="218902"/>
                  </a:cubicBezTo>
                  <a:cubicBezTo>
                    <a:pt x="45938" y="204858"/>
                    <a:pt x="15770" y="153365"/>
                    <a:pt x="5367" y="140882"/>
                  </a:cubicBezTo>
                  <a:cubicBezTo>
                    <a:pt x="-5036" y="128399"/>
                    <a:pt x="1726" y="136201"/>
                    <a:pt x="8488" y="144003"/>
                  </a:cubicBezTo>
                </a:path>
              </a:pathLst>
            </a:custGeom>
            <a:noFill/>
            <a:ln w="19050">
              <a:solidFill>
                <a:srgbClr val="EB75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3" name="Oval 21">
              <a:extLst>
                <a:ext uri="{FF2B5EF4-FFF2-40B4-BE49-F238E27FC236}">
                  <a16:creationId xmlns:a16="http://schemas.microsoft.com/office/drawing/2014/main" id="{567B0D0E-C155-D68F-E36F-9B4D426804AA}"/>
                </a:ext>
              </a:extLst>
            </p:cNvPr>
            <p:cNvSpPr/>
            <p:nvPr/>
          </p:nvSpPr>
          <p:spPr>
            <a:xfrm>
              <a:off x="7071801" y="3814837"/>
              <a:ext cx="68827" cy="68827"/>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4" name="Oval 22">
              <a:extLst>
                <a:ext uri="{FF2B5EF4-FFF2-40B4-BE49-F238E27FC236}">
                  <a16:creationId xmlns:a16="http://schemas.microsoft.com/office/drawing/2014/main" id="{EDEFB200-CF16-14C1-B251-4793297287F5}"/>
                </a:ext>
              </a:extLst>
            </p:cNvPr>
            <p:cNvSpPr/>
            <p:nvPr/>
          </p:nvSpPr>
          <p:spPr>
            <a:xfrm>
              <a:off x="7033351" y="3498263"/>
              <a:ext cx="68827" cy="68827"/>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5" name="Oval 23">
              <a:extLst>
                <a:ext uri="{FF2B5EF4-FFF2-40B4-BE49-F238E27FC236}">
                  <a16:creationId xmlns:a16="http://schemas.microsoft.com/office/drawing/2014/main" id="{1CC50213-7027-7162-0CE6-74708B5D3D59}"/>
                </a:ext>
              </a:extLst>
            </p:cNvPr>
            <p:cNvSpPr/>
            <p:nvPr/>
          </p:nvSpPr>
          <p:spPr>
            <a:xfrm>
              <a:off x="7601908" y="3022921"/>
              <a:ext cx="68827" cy="68827"/>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6" name="Freeform: Shape 24">
              <a:extLst>
                <a:ext uri="{FF2B5EF4-FFF2-40B4-BE49-F238E27FC236}">
                  <a16:creationId xmlns:a16="http://schemas.microsoft.com/office/drawing/2014/main" id="{FD6950A3-32AC-B28E-1A2B-8A2BA099093B}"/>
                </a:ext>
              </a:extLst>
            </p:cNvPr>
            <p:cNvSpPr/>
            <p:nvPr/>
          </p:nvSpPr>
          <p:spPr>
            <a:xfrm>
              <a:off x="7540851" y="3650733"/>
              <a:ext cx="83465" cy="83465"/>
            </a:xfrm>
            <a:custGeom>
              <a:avLst/>
              <a:gdLst>
                <a:gd name="connsiteX0" fmla="*/ 78581 w 78581"/>
                <a:gd name="connsiteY0" fmla="*/ 78581 h 78581"/>
                <a:gd name="connsiteX1" fmla="*/ 0 w 78581"/>
                <a:gd name="connsiteY1" fmla="*/ 0 h 78581"/>
                <a:gd name="connsiteX2" fmla="*/ 0 w 78581"/>
                <a:gd name="connsiteY2" fmla="*/ 0 h 78581"/>
                <a:gd name="connsiteX3" fmla="*/ 7144 w 78581"/>
                <a:gd name="connsiteY3" fmla="*/ 0 h 78581"/>
              </a:gdLst>
              <a:ahLst/>
              <a:cxnLst>
                <a:cxn ang="0">
                  <a:pos x="connsiteX0" y="connsiteY0"/>
                </a:cxn>
                <a:cxn ang="0">
                  <a:pos x="connsiteX1" y="connsiteY1"/>
                </a:cxn>
                <a:cxn ang="0">
                  <a:pos x="connsiteX2" y="connsiteY2"/>
                </a:cxn>
                <a:cxn ang="0">
                  <a:pos x="connsiteX3" y="connsiteY3"/>
                </a:cxn>
              </a:cxnLst>
              <a:rect l="l" t="t" r="r" b="b"/>
              <a:pathLst>
                <a:path w="78581" h="78581">
                  <a:moveTo>
                    <a:pt x="78581" y="78581"/>
                  </a:moveTo>
                  <a:lnTo>
                    <a:pt x="0" y="0"/>
                  </a:lnTo>
                  <a:lnTo>
                    <a:pt x="0" y="0"/>
                  </a:lnTo>
                  <a:lnTo>
                    <a:pt x="7144" y="0"/>
                  </a:lnTo>
                </a:path>
              </a:pathLst>
            </a:custGeom>
            <a:noFill/>
            <a:ln w="19050">
              <a:solidFill>
                <a:srgbClr val="EB75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7" name="Freeform: Shape 25">
              <a:extLst>
                <a:ext uri="{FF2B5EF4-FFF2-40B4-BE49-F238E27FC236}">
                  <a16:creationId xmlns:a16="http://schemas.microsoft.com/office/drawing/2014/main" id="{08EBF963-084D-8E10-CA53-DC116DA477BF}"/>
                </a:ext>
              </a:extLst>
            </p:cNvPr>
            <p:cNvSpPr/>
            <p:nvPr/>
          </p:nvSpPr>
          <p:spPr>
            <a:xfrm>
              <a:off x="7378979" y="3182822"/>
              <a:ext cx="166930" cy="472968"/>
            </a:xfrm>
            <a:custGeom>
              <a:avLst/>
              <a:gdLst>
                <a:gd name="connsiteX0" fmla="*/ 157162 w 157162"/>
                <a:gd name="connsiteY0" fmla="*/ 445293 h 445293"/>
                <a:gd name="connsiteX1" fmla="*/ 95250 w 157162"/>
                <a:gd name="connsiteY1" fmla="*/ 195262 h 445293"/>
                <a:gd name="connsiteX2" fmla="*/ 59531 w 157162"/>
                <a:gd name="connsiteY2" fmla="*/ 38100 h 445293"/>
                <a:gd name="connsiteX3" fmla="*/ 0 w 157162"/>
                <a:gd name="connsiteY3" fmla="*/ 0 h 445293"/>
                <a:gd name="connsiteX4" fmla="*/ 0 w 157162"/>
                <a:gd name="connsiteY4" fmla="*/ 0 h 44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162" h="445293">
                  <a:moveTo>
                    <a:pt x="157162" y="445293"/>
                  </a:moveTo>
                  <a:cubicBezTo>
                    <a:pt x="134342" y="354210"/>
                    <a:pt x="111522" y="263127"/>
                    <a:pt x="95250" y="195262"/>
                  </a:cubicBezTo>
                  <a:cubicBezTo>
                    <a:pt x="78978" y="127397"/>
                    <a:pt x="75406" y="70644"/>
                    <a:pt x="59531" y="38100"/>
                  </a:cubicBezTo>
                  <a:cubicBezTo>
                    <a:pt x="43656" y="5556"/>
                    <a:pt x="0" y="0"/>
                    <a:pt x="0" y="0"/>
                  </a:cubicBezTo>
                  <a:lnTo>
                    <a:pt x="0" y="0"/>
                  </a:lnTo>
                </a:path>
              </a:pathLst>
            </a:custGeom>
            <a:noFill/>
            <a:ln w="19050">
              <a:solidFill>
                <a:srgbClr val="EB75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8" name="Oval 26">
              <a:extLst>
                <a:ext uri="{FF2B5EF4-FFF2-40B4-BE49-F238E27FC236}">
                  <a16:creationId xmlns:a16="http://schemas.microsoft.com/office/drawing/2014/main" id="{47B9A65A-763D-21AA-0DDE-6EB92D5D43B7}"/>
                </a:ext>
              </a:extLst>
            </p:cNvPr>
            <p:cNvSpPr/>
            <p:nvPr/>
          </p:nvSpPr>
          <p:spPr>
            <a:xfrm>
              <a:off x="7345734" y="3149814"/>
              <a:ext cx="68827" cy="68827"/>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9" name="Oval 27">
              <a:extLst>
                <a:ext uri="{FF2B5EF4-FFF2-40B4-BE49-F238E27FC236}">
                  <a16:creationId xmlns:a16="http://schemas.microsoft.com/office/drawing/2014/main" id="{B0D89FB6-2F8E-157F-3DE0-4A05636D5CF4}"/>
                </a:ext>
              </a:extLst>
            </p:cNvPr>
            <p:cNvSpPr/>
            <p:nvPr/>
          </p:nvSpPr>
          <p:spPr>
            <a:xfrm>
              <a:off x="7945245" y="2414188"/>
              <a:ext cx="68827" cy="68827"/>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30" name="Freeform: Shape 28">
              <a:extLst>
                <a:ext uri="{FF2B5EF4-FFF2-40B4-BE49-F238E27FC236}">
                  <a16:creationId xmlns:a16="http://schemas.microsoft.com/office/drawing/2014/main" id="{1EDD240C-D6EE-2415-4F38-D7D806B49BAB}"/>
                </a:ext>
              </a:extLst>
            </p:cNvPr>
            <p:cNvSpPr/>
            <p:nvPr/>
          </p:nvSpPr>
          <p:spPr>
            <a:xfrm>
              <a:off x="7632340" y="3746755"/>
              <a:ext cx="318162" cy="142336"/>
            </a:xfrm>
            <a:custGeom>
              <a:avLst/>
              <a:gdLst>
                <a:gd name="connsiteX0" fmla="*/ 299545 w 299545"/>
                <a:gd name="connsiteY0" fmla="*/ 134007 h 134007"/>
                <a:gd name="connsiteX1" fmla="*/ 197069 w 299545"/>
                <a:gd name="connsiteY1" fmla="*/ 59121 h 134007"/>
                <a:gd name="connsiteX2" fmla="*/ 122182 w 299545"/>
                <a:gd name="connsiteY2" fmla="*/ 31531 h 134007"/>
                <a:gd name="connsiteX3" fmla="*/ 0 w 299545"/>
                <a:gd name="connsiteY3" fmla="*/ 0 h 134007"/>
              </a:gdLst>
              <a:ahLst/>
              <a:cxnLst>
                <a:cxn ang="0">
                  <a:pos x="connsiteX0" y="connsiteY0"/>
                </a:cxn>
                <a:cxn ang="0">
                  <a:pos x="connsiteX1" y="connsiteY1"/>
                </a:cxn>
                <a:cxn ang="0">
                  <a:pos x="connsiteX2" y="connsiteY2"/>
                </a:cxn>
                <a:cxn ang="0">
                  <a:pos x="connsiteX3" y="connsiteY3"/>
                </a:cxn>
              </a:cxnLst>
              <a:rect l="l" t="t" r="r" b="b"/>
              <a:pathLst>
                <a:path w="299545" h="134007">
                  <a:moveTo>
                    <a:pt x="299545" y="134007"/>
                  </a:moveTo>
                  <a:cubicBezTo>
                    <a:pt x="263087" y="105103"/>
                    <a:pt x="226629" y="76200"/>
                    <a:pt x="197069" y="59121"/>
                  </a:cubicBezTo>
                  <a:cubicBezTo>
                    <a:pt x="167509" y="42042"/>
                    <a:pt x="155027" y="41384"/>
                    <a:pt x="122182" y="31531"/>
                  </a:cubicBezTo>
                  <a:cubicBezTo>
                    <a:pt x="89337" y="21677"/>
                    <a:pt x="44668" y="10838"/>
                    <a:pt x="0" y="0"/>
                  </a:cubicBezTo>
                </a:path>
              </a:pathLst>
            </a:cu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31" name="Freeform: Shape 29">
              <a:extLst>
                <a:ext uri="{FF2B5EF4-FFF2-40B4-BE49-F238E27FC236}">
                  <a16:creationId xmlns:a16="http://schemas.microsoft.com/office/drawing/2014/main" id="{F9AC63D3-97A8-FEAD-D267-3B3D105F42BC}"/>
                </a:ext>
              </a:extLst>
            </p:cNvPr>
            <p:cNvSpPr/>
            <p:nvPr/>
          </p:nvSpPr>
          <p:spPr>
            <a:xfrm>
              <a:off x="7414650" y="4270049"/>
              <a:ext cx="427006" cy="795404"/>
            </a:xfrm>
            <a:custGeom>
              <a:avLst/>
              <a:gdLst>
                <a:gd name="connsiteX0" fmla="*/ 0 w 402020"/>
                <a:gd name="connsiteY0" fmla="*/ 748862 h 748862"/>
                <a:gd name="connsiteX1" fmla="*/ 78827 w 402020"/>
                <a:gd name="connsiteY1" fmla="*/ 673975 h 748862"/>
                <a:gd name="connsiteX2" fmla="*/ 102475 w 402020"/>
                <a:gd name="connsiteY2" fmla="*/ 595148 h 748862"/>
                <a:gd name="connsiteX3" fmla="*/ 134006 w 402020"/>
                <a:gd name="connsiteY3" fmla="*/ 476906 h 748862"/>
                <a:gd name="connsiteX4" fmla="*/ 141889 w 402020"/>
                <a:gd name="connsiteY4" fmla="*/ 366548 h 748862"/>
                <a:gd name="connsiteX5" fmla="*/ 114300 w 402020"/>
                <a:gd name="connsiteY5" fmla="*/ 295603 h 748862"/>
                <a:gd name="connsiteX6" fmla="*/ 74886 w 402020"/>
                <a:gd name="connsiteY6" fmla="*/ 248306 h 748862"/>
                <a:gd name="connsiteX7" fmla="*/ 27589 w 402020"/>
                <a:gd name="connsiteY7" fmla="*/ 208893 h 748862"/>
                <a:gd name="connsiteX8" fmla="*/ 11824 w 402020"/>
                <a:gd name="connsiteY8" fmla="*/ 157655 h 748862"/>
                <a:gd name="connsiteX9" fmla="*/ 35472 w 402020"/>
                <a:gd name="connsiteY9" fmla="*/ 90651 h 748862"/>
                <a:gd name="connsiteX10" fmla="*/ 106417 w 402020"/>
                <a:gd name="connsiteY10" fmla="*/ 67003 h 748862"/>
                <a:gd name="connsiteX11" fmla="*/ 224658 w 402020"/>
                <a:gd name="connsiteY11" fmla="*/ 43355 h 748862"/>
                <a:gd name="connsiteX12" fmla="*/ 283779 w 402020"/>
                <a:gd name="connsiteY12" fmla="*/ 31531 h 748862"/>
                <a:gd name="connsiteX13" fmla="*/ 402020 w 402020"/>
                <a:gd name="connsiteY13" fmla="*/ 0 h 74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2020" h="748862">
                  <a:moveTo>
                    <a:pt x="0" y="748862"/>
                  </a:moveTo>
                  <a:cubicBezTo>
                    <a:pt x="30874" y="724228"/>
                    <a:pt x="61748" y="699594"/>
                    <a:pt x="78827" y="673975"/>
                  </a:cubicBezTo>
                  <a:cubicBezTo>
                    <a:pt x="95906" y="648356"/>
                    <a:pt x="93279" y="627993"/>
                    <a:pt x="102475" y="595148"/>
                  </a:cubicBezTo>
                  <a:cubicBezTo>
                    <a:pt x="111671" y="562303"/>
                    <a:pt x="127437" y="515006"/>
                    <a:pt x="134006" y="476906"/>
                  </a:cubicBezTo>
                  <a:cubicBezTo>
                    <a:pt x="140575" y="438806"/>
                    <a:pt x="145173" y="396765"/>
                    <a:pt x="141889" y="366548"/>
                  </a:cubicBezTo>
                  <a:cubicBezTo>
                    <a:pt x="138605" y="336331"/>
                    <a:pt x="125467" y="315310"/>
                    <a:pt x="114300" y="295603"/>
                  </a:cubicBezTo>
                  <a:cubicBezTo>
                    <a:pt x="103133" y="275896"/>
                    <a:pt x="89338" y="262758"/>
                    <a:pt x="74886" y="248306"/>
                  </a:cubicBezTo>
                  <a:cubicBezTo>
                    <a:pt x="60434" y="233854"/>
                    <a:pt x="38099" y="224001"/>
                    <a:pt x="27589" y="208893"/>
                  </a:cubicBezTo>
                  <a:cubicBezTo>
                    <a:pt x="17079" y="193785"/>
                    <a:pt x="10510" y="177362"/>
                    <a:pt x="11824" y="157655"/>
                  </a:cubicBezTo>
                  <a:cubicBezTo>
                    <a:pt x="13138" y="137948"/>
                    <a:pt x="19707" y="105760"/>
                    <a:pt x="35472" y="90651"/>
                  </a:cubicBezTo>
                  <a:cubicBezTo>
                    <a:pt x="51237" y="75542"/>
                    <a:pt x="74886" y="74886"/>
                    <a:pt x="106417" y="67003"/>
                  </a:cubicBezTo>
                  <a:cubicBezTo>
                    <a:pt x="137948" y="59120"/>
                    <a:pt x="224658" y="43355"/>
                    <a:pt x="224658" y="43355"/>
                  </a:cubicBezTo>
                  <a:cubicBezTo>
                    <a:pt x="254218" y="37443"/>
                    <a:pt x="254219" y="38757"/>
                    <a:pt x="283779" y="31531"/>
                  </a:cubicBezTo>
                  <a:cubicBezTo>
                    <a:pt x="313339" y="24305"/>
                    <a:pt x="357679" y="12152"/>
                    <a:pt x="402020" y="0"/>
                  </a:cubicBezTo>
                </a:path>
              </a:pathLst>
            </a:cu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32" name="Freeform: Shape 30">
              <a:extLst>
                <a:ext uri="{FF2B5EF4-FFF2-40B4-BE49-F238E27FC236}">
                  <a16:creationId xmlns:a16="http://schemas.microsoft.com/office/drawing/2014/main" id="{9611689B-FCDE-2BDC-6645-955C2B16CC6E}"/>
                </a:ext>
              </a:extLst>
            </p:cNvPr>
            <p:cNvSpPr/>
            <p:nvPr/>
          </p:nvSpPr>
          <p:spPr>
            <a:xfrm>
              <a:off x="7837470" y="3717452"/>
              <a:ext cx="485615" cy="599008"/>
            </a:xfrm>
            <a:custGeom>
              <a:avLst/>
              <a:gdLst>
                <a:gd name="connsiteX0" fmla="*/ 457200 w 457200"/>
                <a:gd name="connsiteY0" fmla="*/ 0 h 563958"/>
                <a:gd name="connsiteX1" fmla="*/ 394138 w 457200"/>
                <a:gd name="connsiteY1" fmla="*/ 59121 h 563958"/>
                <a:gd name="connsiteX2" fmla="*/ 346841 w 457200"/>
                <a:gd name="connsiteY2" fmla="*/ 82769 h 563958"/>
                <a:gd name="connsiteX3" fmla="*/ 319252 w 457200"/>
                <a:gd name="connsiteY3" fmla="*/ 94594 h 563958"/>
                <a:gd name="connsiteX4" fmla="*/ 287721 w 457200"/>
                <a:gd name="connsiteY4" fmla="*/ 122183 h 563958"/>
                <a:gd name="connsiteX5" fmla="*/ 279838 w 457200"/>
                <a:gd name="connsiteY5" fmla="*/ 185245 h 563958"/>
                <a:gd name="connsiteX6" fmla="*/ 264072 w 457200"/>
                <a:gd name="connsiteY6" fmla="*/ 252249 h 563958"/>
                <a:gd name="connsiteX7" fmla="*/ 252248 w 457200"/>
                <a:gd name="connsiteY7" fmla="*/ 338959 h 563958"/>
                <a:gd name="connsiteX8" fmla="*/ 248307 w 457200"/>
                <a:gd name="connsiteY8" fmla="*/ 386256 h 563958"/>
                <a:gd name="connsiteX9" fmla="*/ 212834 w 457200"/>
                <a:gd name="connsiteY9" fmla="*/ 429611 h 563958"/>
                <a:gd name="connsiteX10" fmla="*/ 169479 w 457200"/>
                <a:gd name="connsiteY10" fmla="*/ 480849 h 563958"/>
                <a:gd name="connsiteX11" fmla="*/ 137948 w 457200"/>
                <a:gd name="connsiteY11" fmla="*/ 484790 h 563958"/>
                <a:gd name="connsiteX12" fmla="*/ 102476 w 457200"/>
                <a:gd name="connsiteY12" fmla="*/ 508438 h 563958"/>
                <a:gd name="connsiteX13" fmla="*/ 67003 w 457200"/>
                <a:gd name="connsiteY13" fmla="*/ 543911 h 563958"/>
                <a:gd name="connsiteX14" fmla="*/ 31531 w 457200"/>
                <a:gd name="connsiteY14" fmla="*/ 563618 h 563958"/>
                <a:gd name="connsiteX15" fmla="*/ 0 w 457200"/>
                <a:gd name="connsiteY15" fmla="*/ 528145 h 563958"/>
                <a:gd name="connsiteX16" fmla="*/ 0 w 457200"/>
                <a:gd name="connsiteY16" fmla="*/ 528145 h 563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 h="563958">
                  <a:moveTo>
                    <a:pt x="457200" y="0"/>
                  </a:moveTo>
                  <a:cubicBezTo>
                    <a:pt x="434865" y="22663"/>
                    <a:pt x="412531" y="45326"/>
                    <a:pt x="394138" y="59121"/>
                  </a:cubicBezTo>
                  <a:cubicBezTo>
                    <a:pt x="375745" y="72916"/>
                    <a:pt x="359322" y="76857"/>
                    <a:pt x="346841" y="82769"/>
                  </a:cubicBezTo>
                  <a:cubicBezTo>
                    <a:pt x="334360" y="88681"/>
                    <a:pt x="329105" y="88025"/>
                    <a:pt x="319252" y="94594"/>
                  </a:cubicBezTo>
                  <a:cubicBezTo>
                    <a:pt x="309399" y="101163"/>
                    <a:pt x="294290" y="107075"/>
                    <a:pt x="287721" y="122183"/>
                  </a:cubicBezTo>
                  <a:cubicBezTo>
                    <a:pt x="281152" y="137291"/>
                    <a:pt x="283779" y="163567"/>
                    <a:pt x="279838" y="185245"/>
                  </a:cubicBezTo>
                  <a:cubicBezTo>
                    <a:pt x="275897" y="206923"/>
                    <a:pt x="268670" y="226630"/>
                    <a:pt x="264072" y="252249"/>
                  </a:cubicBezTo>
                  <a:cubicBezTo>
                    <a:pt x="259474" y="277868"/>
                    <a:pt x="254875" y="316625"/>
                    <a:pt x="252248" y="338959"/>
                  </a:cubicBezTo>
                  <a:cubicBezTo>
                    <a:pt x="249621" y="361293"/>
                    <a:pt x="254876" y="371147"/>
                    <a:pt x="248307" y="386256"/>
                  </a:cubicBezTo>
                  <a:cubicBezTo>
                    <a:pt x="241738" y="401365"/>
                    <a:pt x="225972" y="413846"/>
                    <a:pt x="212834" y="429611"/>
                  </a:cubicBezTo>
                  <a:cubicBezTo>
                    <a:pt x="199696" y="445376"/>
                    <a:pt x="181960" y="471653"/>
                    <a:pt x="169479" y="480849"/>
                  </a:cubicBezTo>
                  <a:cubicBezTo>
                    <a:pt x="156998" y="490045"/>
                    <a:pt x="149115" y="480192"/>
                    <a:pt x="137948" y="484790"/>
                  </a:cubicBezTo>
                  <a:cubicBezTo>
                    <a:pt x="126781" y="489388"/>
                    <a:pt x="114300" y="498585"/>
                    <a:pt x="102476" y="508438"/>
                  </a:cubicBezTo>
                  <a:cubicBezTo>
                    <a:pt x="90652" y="518292"/>
                    <a:pt x="78827" y="534714"/>
                    <a:pt x="67003" y="543911"/>
                  </a:cubicBezTo>
                  <a:cubicBezTo>
                    <a:pt x="55179" y="553108"/>
                    <a:pt x="42698" y="566246"/>
                    <a:pt x="31531" y="563618"/>
                  </a:cubicBezTo>
                  <a:cubicBezTo>
                    <a:pt x="20364" y="560990"/>
                    <a:pt x="0" y="528145"/>
                    <a:pt x="0" y="528145"/>
                  </a:cubicBezTo>
                  <a:lnTo>
                    <a:pt x="0" y="528145"/>
                  </a:lnTo>
                </a:path>
              </a:pathLst>
            </a:cu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33" name="Freeform: Shape 31">
              <a:extLst>
                <a:ext uri="{FF2B5EF4-FFF2-40B4-BE49-F238E27FC236}">
                  <a16:creationId xmlns:a16="http://schemas.microsoft.com/office/drawing/2014/main" id="{08BA70B0-48F4-E24D-B0E5-96C2D02FB9DD}"/>
                </a:ext>
              </a:extLst>
            </p:cNvPr>
            <p:cNvSpPr/>
            <p:nvPr/>
          </p:nvSpPr>
          <p:spPr>
            <a:xfrm>
              <a:off x="7619780" y="3742570"/>
              <a:ext cx="217690" cy="519106"/>
            </a:xfrm>
            <a:custGeom>
              <a:avLst/>
              <a:gdLst>
                <a:gd name="connsiteX0" fmla="*/ 204952 w 204952"/>
                <a:gd name="connsiteY0" fmla="*/ 488731 h 488731"/>
                <a:gd name="connsiteX1" fmla="*/ 181304 w 204952"/>
                <a:gd name="connsiteY1" fmla="*/ 433551 h 488731"/>
                <a:gd name="connsiteX2" fmla="*/ 177362 w 204952"/>
                <a:gd name="connsiteY2" fmla="*/ 382314 h 488731"/>
                <a:gd name="connsiteX3" fmla="*/ 137948 w 204952"/>
                <a:gd name="connsiteY3" fmla="*/ 331076 h 488731"/>
                <a:gd name="connsiteX4" fmla="*/ 102476 w 204952"/>
                <a:gd name="connsiteY4" fmla="*/ 268014 h 488731"/>
                <a:gd name="connsiteX5" fmla="*/ 78828 w 204952"/>
                <a:gd name="connsiteY5" fmla="*/ 181303 h 488731"/>
                <a:gd name="connsiteX6" fmla="*/ 51238 w 204952"/>
                <a:gd name="connsiteY6" fmla="*/ 122183 h 488731"/>
                <a:gd name="connsiteX7" fmla="*/ 35473 w 204952"/>
                <a:gd name="connsiteY7" fmla="*/ 78827 h 488731"/>
                <a:gd name="connsiteX8" fmla="*/ 0 w 204952"/>
                <a:gd name="connsiteY8" fmla="*/ 0 h 488731"/>
                <a:gd name="connsiteX9" fmla="*/ 0 w 204952"/>
                <a:gd name="connsiteY9" fmla="*/ 0 h 488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952" h="488731">
                  <a:moveTo>
                    <a:pt x="204952" y="488731"/>
                  </a:moveTo>
                  <a:cubicBezTo>
                    <a:pt x="195427" y="470009"/>
                    <a:pt x="185902" y="451287"/>
                    <a:pt x="181304" y="433551"/>
                  </a:cubicBezTo>
                  <a:cubicBezTo>
                    <a:pt x="176706" y="415815"/>
                    <a:pt x="184588" y="399393"/>
                    <a:pt x="177362" y="382314"/>
                  </a:cubicBezTo>
                  <a:cubicBezTo>
                    <a:pt x="170136" y="365235"/>
                    <a:pt x="150429" y="350126"/>
                    <a:pt x="137948" y="331076"/>
                  </a:cubicBezTo>
                  <a:cubicBezTo>
                    <a:pt x="125467" y="312026"/>
                    <a:pt x="112329" y="292976"/>
                    <a:pt x="102476" y="268014"/>
                  </a:cubicBezTo>
                  <a:cubicBezTo>
                    <a:pt x="92623" y="243052"/>
                    <a:pt x="87368" y="205608"/>
                    <a:pt x="78828" y="181303"/>
                  </a:cubicBezTo>
                  <a:cubicBezTo>
                    <a:pt x="70288" y="156998"/>
                    <a:pt x="58464" y="139262"/>
                    <a:pt x="51238" y="122183"/>
                  </a:cubicBezTo>
                  <a:cubicBezTo>
                    <a:pt x="44012" y="105104"/>
                    <a:pt x="44013" y="99191"/>
                    <a:pt x="35473" y="78827"/>
                  </a:cubicBezTo>
                  <a:cubicBezTo>
                    <a:pt x="26933" y="58463"/>
                    <a:pt x="0" y="0"/>
                    <a:pt x="0" y="0"/>
                  </a:cubicBezTo>
                  <a:lnTo>
                    <a:pt x="0" y="0"/>
                  </a:lnTo>
                </a:path>
              </a:pathLst>
            </a:cu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34" name="Oval 32">
              <a:extLst>
                <a:ext uri="{FF2B5EF4-FFF2-40B4-BE49-F238E27FC236}">
                  <a16:creationId xmlns:a16="http://schemas.microsoft.com/office/drawing/2014/main" id="{445E5F36-6808-BFF6-DA94-23867BC7127A}"/>
                </a:ext>
              </a:extLst>
            </p:cNvPr>
            <p:cNvSpPr/>
            <p:nvPr/>
          </p:nvSpPr>
          <p:spPr>
            <a:xfrm>
              <a:off x="7735475" y="4055686"/>
              <a:ext cx="68827" cy="68827"/>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35" name="Oval 33">
              <a:extLst>
                <a:ext uri="{FF2B5EF4-FFF2-40B4-BE49-F238E27FC236}">
                  <a16:creationId xmlns:a16="http://schemas.microsoft.com/office/drawing/2014/main" id="{3FCE60C8-BD77-2190-61E2-F167544F2C43}"/>
                </a:ext>
              </a:extLst>
            </p:cNvPr>
            <p:cNvSpPr/>
            <p:nvPr/>
          </p:nvSpPr>
          <p:spPr>
            <a:xfrm>
              <a:off x="8288799" y="3689459"/>
              <a:ext cx="68827" cy="68827"/>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36" name="Oval 34">
              <a:extLst>
                <a:ext uri="{FF2B5EF4-FFF2-40B4-BE49-F238E27FC236}">
                  <a16:creationId xmlns:a16="http://schemas.microsoft.com/office/drawing/2014/main" id="{39094CC4-6006-BA4A-574D-EFC11E240F88}"/>
                </a:ext>
              </a:extLst>
            </p:cNvPr>
            <p:cNvSpPr/>
            <p:nvPr/>
          </p:nvSpPr>
          <p:spPr>
            <a:xfrm>
              <a:off x="7906932" y="3849251"/>
              <a:ext cx="68827" cy="68827"/>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37" name="Oval 35">
              <a:extLst>
                <a:ext uri="{FF2B5EF4-FFF2-40B4-BE49-F238E27FC236}">
                  <a16:creationId xmlns:a16="http://schemas.microsoft.com/office/drawing/2014/main" id="{4882331E-B482-5A2D-59E1-50CE948D701E}"/>
                </a:ext>
              </a:extLst>
            </p:cNvPr>
            <p:cNvSpPr/>
            <p:nvPr/>
          </p:nvSpPr>
          <p:spPr>
            <a:xfrm>
              <a:off x="7372887" y="5041940"/>
              <a:ext cx="68827" cy="68827"/>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38" name="Oval 36">
              <a:extLst>
                <a:ext uri="{FF2B5EF4-FFF2-40B4-BE49-F238E27FC236}">
                  <a16:creationId xmlns:a16="http://schemas.microsoft.com/office/drawing/2014/main" id="{8ADBE6CC-CDF8-15C1-2969-258D41A5C893}"/>
                </a:ext>
              </a:extLst>
            </p:cNvPr>
            <p:cNvSpPr/>
            <p:nvPr/>
          </p:nvSpPr>
          <p:spPr>
            <a:xfrm>
              <a:off x="7588031" y="3700986"/>
              <a:ext cx="90365" cy="90365"/>
            </a:xfrm>
            <a:prstGeom prst="ellipse">
              <a:avLst/>
            </a:prstGeom>
            <a:solidFill>
              <a:srgbClr val="EB757D"/>
            </a:solidFill>
            <a:ln>
              <a:solidFill>
                <a:srgbClr val="EB75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39" name="Freeform: Shape 37">
              <a:extLst>
                <a:ext uri="{FF2B5EF4-FFF2-40B4-BE49-F238E27FC236}">
                  <a16:creationId xmlns:a16="http://schemas.microsoft.com/office/drawing/2014/main" id="{B102E1A6-27CC-7E17-3802-2FC1702C03A1}"/>
                </a:ext>
              </a:extLst>
            </p:cNvPr>
            <p:cNvSpPr/>
            <p:nvPr/>
          </p:nvSpPr>
          <p:spPr>
            <a:xfrm>
              <a:off x="7790617" y="4265862"/>
              <a:ext cx="226866" cy="380957"/>
            </a:xfrm>
            <a:custGeom>
              <a:avLst/>
              <a:gdLst>
                <a:gd name="connsiteX0" fmla="*/ 213591 w 213591"/>
                <a:gd name="connsiteY0" fmla="*/ 358666 h 358666"/>
                <a:gd name="connsiteX1" fmla="*/ 178119 w 213591"/>
                <a:gd name="connsiteY1" fmla="*/ 275897 h 358666"/>
                <a:gd name="connsiteX2" fmla="*/ 130822 w 213591"/>
                <a:gd name="connsiteY2" fmla="*/ 244366 h 358666"/>
                <a:gd name="connsiteX3" fmla="*/ 83526 w 213591"/>
                <a:gd name="connsiteY3" fmla="*/ 193128 h 358666"/>
                <a:gd name="connsiteX4" fmla="*/ 36229 w 213591"/>
                <a:gd name="connsiteY4" fmla="*/ 141890 h 358666"/>
                <a:gd name="connsiteX5" fmla="*/ 8639 w 213591"/>
                <a:gd name="connsiteY5" fmla="*/ 98535 h 358666"/>
                <a:gd name="connsiteX6" fmla="*/ 757 w 213591"/>
                <a:gd name="connsiteY6" fmla="*/ 63062 h 358666"/>
                <a:gd name="connsiteX7" fmla="*/ 24405 w 213591"/>
                <a:gd name="connsiteY7" fmla="*/ 0 h 358666"/>
                <a:gd name="connsiteX8" fmla="*/ 24405 w 213591"/>
                <a:gd name="connsiteY8" fmla="*/ 0 h 35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591" h="358666">
                  <a:moveTo>
                    <a:pt x="213591" y="358666"/>
                  </a:moveTo>
                  <a:cubicBezTo>
                    <a:pt x="202752" y="326806"/>
                    <a:pt x="191914" y="294947"/>
                    <a:pt x="178119" y="275897"/>
                  </a:cubicBezTo>
                  <a:cubicBezTo>
                    <a:pt x="164324" y="256847"/>
                    <a:pt x="146587" y="258161"/>
                    <a:pt x="130822" y="244366"/>
                  </a:cubicBezTo>
                  <a:cubicBezTo>
                    <a:pt x="115057" y="230571"/>
                    <a:pt x="83526" y="193128"/>
                    <a:pt x="83526" y="193128"/>
                  </a:cubicBezTo>
                  <a:cubicBezTo>
                    <a:pt x="67761" y="176049"/>
                    <a:pt x="48710" y="157655"/>
                    <a:pt x="36229" y="141890"/>
                  </a:cubicBezTo>
                  <a:cubicBezTo>
                    <a:pt x="23748" y="126125"/>
                    <a:pt x="14551" y="111673"/>
                    <a:pt x="8639" y="98535"/>
                  </a:cubicBezTo>
                  <a:cubicBezTo>
                    <a:pt x="2727" y="85397"/>
                    <a:pt x="-1871" y="79484"/>
                    <a:pt x="757" y="63062"/>
                  </a:cubicBezTo>
                  <a:cubicBezTo>
                    <a:pt x="3385" y="46640"/>
                    <a:pt x="24405" y="0"/>
                    <a:pt x="24405" y="0"/>
                  </a:cubicBezTo>
                  <a:lnTo>
                    <a:pt x="24405" y="0"/>
                  </a:lnTo>
                </a:path>
              </a:pathLst>
            </a:custGeom>
            <a:noFill/>
            <a:ln w="19050">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40" name="Oval 38">
              <a:extLst>
                <a:ext uri="{FF2B5EF4-FFF2-40B4-BE49-F238E27FC236}">
                  <a16:creationId xmlns:a16="http://schemas.microsoft.com/office/drawing/2014/main" id="{8525461A-4F32-4FF7-1AB3-EF795E80254C}"/>
                </a:ext>
              </a:extLst>
            </p:cNvPr>
            <p:cNvSpPr/>
            <p:nvPr/>
          </p:nvSpPr>
          <p:spPr>
            <a:xfrm>
              <a:off x="7975759" y="4616089"/>
              <a:ext cx="68827" cy="68827"/>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41" name="Oval 39">
              <a:extLst>
                <a:ext uri="{FF2B5EF4-FFF2-40B4-BE49-F238E27FC236}">
                  <a16:creationId xmlns:a16="http://schemas.microsoft.com/office/drawing/2014/main" id="{DEEAE971-E15B-5B7F-52FA-132F2D42637A}"/>
                </a:ext>
              </a:extLst>
            </p:cNvPr>
            <p:cNvSpPr/>
            <p:nvPr/>
          </p:nvSpPr>
          <p:spPr>
            <a:xfrm>
              <a:off x="7792673" y="4233602"/>
              <a:ext cx="68827" cy="68827"/>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42" name="Freeform: Shape 40">
              <a:extLst>
                <a:ext uri="{FF2B5EF4-FFF2-40B4-BE49-F238E27FC236}">
                  <a16:creationId xmlns:a16="http://schemas.microsoft.com/office/drawing/2014/main" id="{1A45C95E-558D-7274-EAFB-B4652254A13A}"/>
                </a:ext>
              </a:extLst>
            </p:cNvPr>
            <p:cNvSpPr/>
            <p:nvPr/>
          </p:nvSpPr>
          <p:spPr>
            <a:xfrm>
              <a:off x="7553474" y="2175142"/>
              <a:ext cx="701781" cy="1479731"/>
            </a:xfrm>
            <a:custGeom>
              <a:avLst/>
              <a:gdLst>
                <a:gd name="connsiteX0" fmla="*/ 0 w 701781"/>
                <a:gd name="connsiteY0" fmla="*/ 1479731 h 1479731"/>
                <a:gd name="connsiteX1" fmla="*/ 33866 w 701781"/>
                <a:gd name="connsiteY1" fmla="*/ 1423286 h 1479731"/>
                <a:gd name="connsiteX2" fmla="*/ 150518 w 701781"/>
                <a:gd name="connsiteY2" fmla="*/ 1332975 h 1479731"/>
                <a:gd name="connsiteX3" fmla="*/ 289748 w 701781"/>
                <a:gd name="connsiteY3" fmla="*/ 1257716 h 1479731"/>
                <a:gd name="connsiteX4" fmla="*/ 421452 w 701781"/>
                <a:gd name="connsiteY4" fmla="*/ 1088382 h 1479731"/>
                <a:gd name="connsiteX5" fmla="*/ 545629 w 701781"/>
                <a:gd name="connsiteY5" fmla="*/ 817449 h 1479731"/>
                <a:gd name="connsiteX6" fmla="*/ 695744 w 701781"/>
                <a:gd name="connsiteY6" fmla="*/ 487428 h 1479731"/>
                <a:gd name="connsiteX7" fmla="*/ 657959 w 701781"/>
                <a:gd name="connsiteY7" fmla="*/ 0 h 147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1781" h="1479731">
                  <a:moveTo>
                    <a:pt x="0" y="1479731"/>
                  </a:moveTo>
                  <a:cubicBezTo>
                    <a:pt x="4390" y="1463738"/>
                    <a:pt x="8780" y="1447745"/>
                    <a:pt x="33866" y="1423286"/>
                  </a:cubicBezTo>
                  <a:cubicBezTo>
                    <a:pt x="58952" y="1398827"/>
                    <a:pt x="107871" y="1360570"/>
                    <a:pt x="150518" y="1332975"/>
                  </a:cubicBezTo>
                  <a:cubicBezTo>
                    <a:pt x="193165" y="1305380"/>
                    <a:pt x="244592" y="1298481"/>
                    <a:pt x="289748" y="1257716"/>
                  </a:cubicBezTo>
                  <a:cubicBezTo>
                    <a:pt x="334904" y="1216950"/>
                    <a:pt x="378805" y="1161760"/>
                    <a:pt x="421452" y="1088382"/>
                  </a:cubicBezTo>
                  <a:cubicBezTo>
                    <a:pt x="464099" y="1015004"/>
                    <a:pt x="545629" y="817449"/>
                    <a:pt x="545629" y="817449"/>
                  </a:cubicBezTo>
                  <a:cubicBezTo>
                    <a:pt x="591344" y="717290"/>
                    <a:pt x="677022" y="623670"/>
                    <a:pt x="695744" y="487428"/>
                  </a:cubicBezTo>
                  <a:cubicBezTo>
                    <a:pt x="714466" y="351186"/>
                    <a:pt x="686212" y="175593"/>
                    <a:pt x="657959" y="0"/>
                  </a:cubicBezTo>
                </a:path>
              </a:pathLst>
            </a:custGeom>
            <a:noFill/>
            <a:ln w="19050">
              <a:solidFill>
                <a:srgbClr val="EB75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43" name="Oval 41">
              <a:extLst>
                <a:ext uri="{FF2B5EF4-FFF2-40B4-BE49-F238E27FC236}">
                  <a16:creationId xmlns:a16="http://schemas.microsoft.com/office/drawing/2014/main" id="{4028C7CE-87B1-90E4-47B5-E847EB1D7474}"/>
                </a:ext>
              </a:extLst>
            </p:cNvPr>
            <p:cNvSpPr/>
            <p:nvPr/>
          </p:nvSpPr>
          <p:spPr>
            <a:xfrm>
              <a:off x="7519203" y="3625665"/>
              <a:ext cx="68827" cy="68827"/>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44" name="Oval 42">
              <a:extLst>
                <a:ext uri="{FF2B5EF4-FFF2-40B4-BE49-F238E27FC236}">
                  <a16:creationId xmlns:a16="http://schemas.microsoft.com/office/drawing/2014/main" id="{A2FE5873-AABF-395D-BD38-AC487FA08143}"/>
                </a:ext>
              </a:extLst>
            </p:cNvPr>
            <p:cNvSpPr/>
            <p:nvPr/>
          </p:nvSpPr>
          <p:spPr>
            <a:xfrm>
              <a:off x="8176388" y="2144198"/>
              <a:ext cx="68827" cy="68827"/>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sp>
        <p:nvSpPr>
          <p:cNvPr id="50" name="TextBox 48">
            <a:extLst>
              <a:ext uri="{FF2B5EF4-FFF2-40B4-BE49-F238E27FC236}">
                <a16:creationId xmlns:a16="http://schemas.microsoft.com/office/drawing/2014/main" id="{E4919246-2924-A435-B428-98500D121CAD}"/>
              </a:ext>
            </a:extLst>
          </p:cNvPr>
          <p:cNvSpPr txBox="1"/>
          <p:nvPr/>
        </p:nvSpPr>
        <p:spPr>
          <a:xfrm>
            <a:off x="8857244" y="3373311"/>
            <a:ext cx="2983548" cy="1169551"/>
          </a:xfrm>
          <a:prstGeom prst="rect">
            <a:avLst/>
          </a:prstGeom>
          <a:noFill/>
        </p:spPr>
        <p:txBody>
          <a:bodyPr wrap="square">
            <a:spAutoFit/>
          </a:bodyPr>
          <a:lstStyle/>
          <a:p>
            <a:pPr algn="ctr"/>
            <a:r>
              <a:rPr lang="nb-NO" sz="1400" dirty="0">
                <a:solidFill>
                  <a:schemeClr val="bg2">
                    <a:lumMod val="25000"/>
                  </a:schemeClr>
                </a:solidFill>
                <a:latin typeface="Arial" panose="020B0604020202020204" pitchFamily="34" charset="0"/>
                <a:cs typeface="Arial" panose="020B0604020202020204" pitchFamily="34" charset="0"/>
              </a:rPr>
              <a:t>Frigjør kapasitet på Alnabru, reduserer klimagassutslipp og imøtekommer økt etterspørsel for effektiv og miljøvennlig godstransport med jernbane.</a:t>
            </a:r>
            <a:endParaRPr lang="nb-NO" sz="1400" dirty="0">
              <a:solidFill>
                <a:schemeClr val="bg2">
                  <a:lumMod val="25000"/>
                </a:schemeClr>
              </a:solidFill>
            </a:endParaRPr>
          </a:p>
        </p:txBody>
      </p:sp>
    </p:spTree>
    <p:extLst>
      <p:ext uri="{BB962C8B-B14F-4D97-AF65-F5344CB8AC3E}">
        <p14:creationId xmlns:p14="http://schemas.microsoft.com/office/powerpoint/2010/main" val="21165713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462D5CE-EF0F-43BD-91F5-1C0DF5B1E6EB}"/>
              </a:ext>
            </a:extLst>
          </p:cNvPr>
          <p:cNvGraphicFramePr>
            <a:graphicFrameLocks noChangeAspect="1"/>
          </p:cNvGraphicFramePr>
          <p:nvPr>
            <p:custDataLst>
              <p:tags r:id="rId1"/>
            </p:custDataLst>
          </p:nvPr>
        </p:nvGraphicFramePr>
        <p:xfrm>
          <a:off x="1588" y="1686"/>
          <a:ext cx="1588" cy="1588"/>
        </p:xfrm>
        <a:graphic>
          <a:graphicData uri="http://schemas.openxmlformats.org/presentationml/2006/ole">
            <mc:AlternateContent xmlns:mc="http://schemas.openxmlformats.org/markup-compatibility/2006">
              <mc:Choice xmlns:v="urn:schemas-microsoft-com:vml" Requires="v">
                <p:oleObj name="think-cell Slide" r:id="rId14" imgW="592" imgH="595" progId="TCLayout.ActiveDocument.1">
                  <p:embed/>
                </p:oleObj>
              </mc:Choice>
              <mc:Fallback>
                <p:oleObj name="think-cell Slide" r:id="rId14" imgW="592" imgH="595" progId="TCLayout.ActiveDocument.1">
                  <p:embed/>
                  <p:pic>
                    <p:nvPicPr>
                      <p:cNvPr id="5" name="Object 4" hidden="1">
                        <a:extLst>
                          <a:ext uri="{FF2B5EF4-FFF2-40B4-BE49-F238E27FC236}">
                            <a16:creationId xmlns:a16="http://schemas.microsoft.com/office/drawing/2014/main" id="{D462D5CE-EF0F-43BD-91F5-1C0DF5B1E6EB}"/>
                          </a:ext>
                        </a:extLst>
                      </p:cNvPr>
                      <p:cNvPicPr/>
                      <p:nvPr/>
                    </p:nvPicPr>
                    <p:blipFill>
                      <a:blip r:embed="rId15"/>
                      <a:stretch>
                        <a:fillRect/>
                      </a:stretch>
                    </p:blipFill>
                    <p:spPr>
                      <a:xfrm>
                        <a:off x="1588" y="1686"/>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AB003D3-2A66-4493-8B04-4A614A1F1A5D}"/>
              </a:ext>
            </a:extLst>
          </p:cNvPr>
          <p:cNvSpPr>
            <a:spLocks noGrp="1"/>
          </p:cNvSpPr>
          <p:nvPr>
            <p:ph type="title"/>
          </p:nvPr>
        </p:nvSpPr>
        <p:spPr>
          <a:xfrm>
            <a:off x="184662" y="2347974"/>
            <a:ext cx="3779311" cy="2173226"/>
          </a:xfrm>
        </p:spPr>
        <p:txBody>
          <a:bodyPr vert="horz"/>
          <a:lstStyle/>
          <a:p>
            <a:pPr algn="ctr"/>
            <a:r>
              <a:rPr lang="nb-NO" sz="2800" b="1" dirty="0">
                <a:solidFill>
                  <a:schemeClr val="bg1"/>
                </a:solidFill>
                <a:latin typeface="Arial" panose="020B0604020202020204" pitchFamily="34" charset="0"/>
                <a:cs typeface="Arial" panose="020B0604020202020204" pitchFamily="34" charset="0"/>
              </a:rPr>
              <a:t>«Bidrar til å frigjøre opp mot 19% av dagens godsvolum på Alnabru som allerede har nådd sitt kapasitetstak»</a:t>
            </a:r>
            <a:br>
              <a:rPr lang="nb-NO" sz="2800" b="1" dirty="0">
                <a:solidFill>
                  <a:schemeClr val="bg1"/>
                </a:solidFill>
                <a:latin typeface="Arial" panose="020B0604020202020204" pitchFamily="34" charset="0"/>
                <a:cs typeface="Arial" panose="020B0604020202020204" pitchFamily="34" charset="0"/>
              </a:rPr>
            </a:br>
            <a:endParaRPr lang="nb-NO" sz="2800" dirty="0">
              <a:solidFill>
                <a:schemeClr val="bg1"/>
              </a:solidFill>
            </a:endParaRPr>
          </a:p>
        </p:txBody>
      </p:sp>
      <p:sp>
        <p:nvSpPr>
          <p:cNvPr id="4" name="Slide Number Placeholder 3">
            <a:extLst>
              <a:ext uri="{FF2B5EF4-FFF2-40B4-BE49-F238E27FC236}">
                <a16:creationId xmlns:a16="http://schemas.microsoft.com/office/drawing/2014/main" id="{082FDD20-7CFD-45D8-8859-65BBDDA0C200}"/>
              </a:ext>
            </a:extLst>
          </p:cNvPr>
          <p:cNvSpPr>
            <a:spLocks noGrp="1"/>
          </p:cNvSpPr>
          <p:nvPr>
            <p:ph type="sldNum" sz="quarter" idx="12"/>
          </p:nvPr>
        </p:nvSpPr>
        <p:spPr>
          <a:xfrm>
            <a:off x="9745200" y="6301722"/>
            <a:ext cx="644400" cy="365125"/>
          </a:xfrm>
          <a:prstGeom prst="rect">
            <a:avLst/>
          </a:prstGeom>
        </p:spPr>
        <p:txBody>
          <a:bodyPr vert="horz" lIns="91440" tIns="45720" rIns="91440" bIns="45720" rtlCol="0" anchor="ctr"/>
          <a:lstStyle>
            <a:defPPr>
              <a:defRPr lang="nb-NO"/>
            </a:defPPr>
            <a:lvl1pPr marL="0" algn="r" defTabSz="914400" rtl="0" eaLnBrk="1" latinLnBrk="0" hangingPunct="1">
              <a:defRPr sz="800" kern="1200">
                <a:solidFill>
                  <a:srgbClr val="6E6E6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751DFAA-887F-4071-8EAD-E8CA316FCF06}" type="slidenum">
              <a:rPr lang="nb-NO" smtClean="0"/>
              <a:pPr/>
              <a:t>10</a:t>
            </a:fld>
            <a:endParaRPr lang="nb-NO" dirty="0"/>
          </a:p>
        </p:txBody>
      </p:sp>
      <p:sp>
        <p:nvSpPr>
          <p:cNvPr id="24" name="TextBox 23">
            <a:extLst>
              <a:ext uri="{FF2B5EF4-FFF2-40B4-BE49-F238E27FC236}">
                <a16:creationId xmlns:a16="http://schemas.microsoft.com/office/drawing/2014/main" id="{90D3E1B9-4033-4EC4-8882-966BA2D6C4ED}"/>
              </a:ext>
            </a:extLst>
          </p:cNvPr>
          <p:cNvSpPr txBox="1"/>
          <p:nvPr/>
        </p:nvSpPr>
        <p:spPr>
          <a:xfrm>
            <a:off x="4670425" y="1155700"/>
            <a:ext cx="6672263" cy="461963"/>
          </a:xfrm>
          <a:prstGeom prst="rect">
            <a:avLst/>
          </a:prstGeom>
          <a:noFill/>
        </p:spPr>
        <p:txBody>
          <a:bodyPr wrap="square" rtlCol="0">
            <a:spAutoFit/>
          </a:bodyPr>
          <a:lstStyle/>
          <a:p>
            <a:r>
              <a:rPr lang="nb-NO" sz="1200" b="1" dirty="0">
                <a:latin typeface="Arial" panose="020B0604020202020204" pitchFamily="34" charset="0"/>
                <a:cs typeface="Arial" panose="020B0604020202020204" pitchFamily="34" charset="0"/>
              </a:rPr>
              <a:t>Frigitt kapasitet på Alnabru ved etablering av terminal i Vestby</a:t>
            </a:r>
            <a:br>
              <a:rPr lang="nb-NO" sz="1200" b="1" dirty="0">
                <a:latin typeface="Arial" panose="020B0604020202020204" pitchFamily="34" charset="0"/>
                <a:cs typeface="Arial" panose="020B0604020202020204" pitchFamily="34" charset="0"/>
              </a:rPr>
            </a:br>
            <a:r>
              <a:rPr lang="nb-NO" sz="1200" dirty="0">
                <a:solidFill>
                  <a:schemeClr val="bg1">
                    <a:lumMod val="50000"/>
                  </a:schemeClr>
                </a:solidFill>
                <a:latin typeface="Arial" panose="020B0604020202020204" pitchFamily="34" charset="0"/>
                <a:cs typeface="Arial" panose="020B0604020202020204" pitchFamily="34" charset="0"/>
              </a:rPr>
              <a:t>i % av antall TEU</a:t>
            </a:r>
          </a:p>
        </p:txBody>
      </p:sp>
      <p:cxnSp>
        <p:nvCxnSpPr>
          <p:cNvPr id="56" name="Straight Connector 55">
            <a:extLst>
              <a:ext uri="{FF2B5EF4-FFF2-40B4-BE49-F238E27FC236}">
                <a16:creationId xmlns:a16="http://schemas.microsoft.com/office/drawing/2014/main" id="{2FFD4F21-D8D1-4676-9C92-F4FA1703D8A8}"/>
              </a:ext>
            </a:extLst>
          </p:cNvPr>
          <p:cNvCxnSpPr>
            <a:cxnSpLocks/>
          </p:cNvCxnSpPr>
          <p:nvPr/>
        </p:nvCxnSpPr>
        <p:spPr>
          <a:xfrm>
            <a:off x="4689474" y="1652588"/>
            <a:ext cx="6768000" cy="0"/>
          </a:xfrm>
          <a:prstGeom prst="line">
            <a:avLst/>
          </a:prstGeom>
          <a:ln w="952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pic>
        <p:nvPicPr>
          <p:cNvPr id="36" name="Graphic 35" descr="Train Tracks with solid fill">
            <a:extLst>
              <a:ext uri="{FF2B5EF4-FFF2-40B4-BE49-F238E27FC236}">
                <a16:creationId xmlns:a16="http://schemas.microsoft.com/office/drawing/2014/main" id="{8F89A978-D714-42F6-B5B2-D17FC251E79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75877" y="158688"/>
            <a:ext cx="914400" cy="914400"/>
          </a:xfrm>
          <a:prstGeom prst="rect">
            <a:avLst/>
          </a:prstGeom>
        </p:spPr>
      </p:pic>
      <p:graphicFrame>
        <p:nvGraphicFramePr>
          <p:cNvPr id="26" name="Chart 25">
            <a:extLst>
              <a:ext uri="{FF2B5EF4-FFF2-40B4-BE49-F238E27FC236}">
                <a16:creationId xmlns:a16="http://schemas.microsoft.com/office/drawing/2014/main" id="{09CE215B-3318-4A2A-9F60-70969E4C3307}"/>
              </a:ext>
            </a:extLst>
          </p:cNvPr>
          <p:cNvGraphicFramePr/>
          <p:nvPr>
            <p:custDataLst>
              <p:tags r:id="rId2"/>
            </p:custDataLst>
            <p:extLst>
              <p:ext uri="{D42A27DB-BD31-4B8C-83A1-F6EECF244321}">
                <p14:modId xmlns:p14="http://schemas.microsoft.com/office/powerpoint/2010/main" val="1202625245"/>
              </p:ext>
            </p:extLst>
          </p:nvPr>
        </p:nvGraphicFramePr>
        <p:xfrm>
          <a:off x="4881563" y="2265363"/>
          <a:ext cx="4630737" cy="2517775"/>
        </p:xfrm>
        <a:graphic>
          <a:graphicData uri="http://schemas.openxmlformats.org/drawingml/2006/chart">
            <c:chart xmlns:c="http://schemas.openxmlformats.org/drawingml/2006/chart" xmlns:r="http://schemas.openxmlformats.org/officeDocument/2006/relationships" r:id="rId18"/>
          </a:graphicData>
        </a:graphic>
      </p:graphicFrame>
      <p:sp>
        <p:nvSpPr>
          <p:cNvPr id="44" name="Text Placeholder 2">
            <a:extLst>
              <a:ext uri="{FF2B5EF4-FFF2-40B4-BE49-F238E27FC236}">
                <a16:creationId xmlns:a16="http://schemas.microsoft.com/office/drawing/2014/main" id="{41D7D4AB-A23C-48B3-B7A2-042DBC405257}"/>
              </a:ext>
            </a:extLst>
          </p:cNvPr>
          <p:cNvSpPr>
            <a:spLocks noGrp="1"/>
          </p:cNvSpPr>
          <p:nvPr>
            <p:custDataLst>
              <p:tags r:id="rId3"/>
            </p:custDataLst>
          </p:nvPr>
        </p:nvSpPr>
        <p:spPr bwMode="gray">
          <a:xfrm>
            <a:off x="8170863" y="2490788"/>
            <a:ext cx="287338" cy="152400"/>
          </a:xfrm>
          <a:prstGeom prst="rect">
            <a:avLst/>
          </a:prstGeom>
          <a:noFill/>
          <a:ln>
            <a:noFill/>
          </a:ln>
          <a:effectLst/>
          <a:extLst>
            <a:ext uri="{909E8E84-426E-40DD-AFC4-6F175D3DCCD1}">
              <a14:hiddenFill xmlns:a14="http://schemas.microsoft.com/office/drawing/2010/main">
                <a:solidFill>
                  <a:srgbClr val="A7C747"/>
                </a:solidFill>
              </a14:hiddenFill>
            </a:ext>
          </a:extLst>
        </p:spPr>
        <p:txBody>
          <a:bodyPr vert="horz" wrap="none" lIns="17463" tIns="0" rIns="17463" bIns="0" numCol="1" spcCol="0" rtlCol="0" anchor="ctr" anchorCtr="0">
            <a:noAutofit/>
          </a:bodyPr>
          <a:lstStyle>
            <a:lvl1pPr marL="228515" indent="-228515" algn="l" defTabSz="914063" rtl="0" eaLnBrk="1" latinLnBrk="0" hangingPunct="1">
              <a:lnSpc>
                <a:spcPct val="100000"/>
              </a:lnSpc>
              <a:spcBef>
                <a:spcPts val="800"/>
              </a:spcBef>
              <a:buClr>
                <a:schemeClr val="tx2"/>
              </a:buClr>
              <a:buFont typeface="Calibri" panose="020F050202020403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441707" indent="-191852"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691562"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945880" indent="-254317"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1195735"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3673"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70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73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767"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spcBef>
                <a:spcPct val="0"/>
              </a:spcBef>
              <a:spcAft>
                <a:spcPct val="0"/>
              </a:spcAft>
              <a:buNone/>
            </a:pPr>
            <a:fld id="{958416B3-7C31-4FB5-9BD1-8EFAB73B8DBE}" type="datetime'''''''''''''''''''''''''''''1''9''%'''''''''''''''''''''''">
              <a:rPr lang="nb-NO" altLang="en-US" sz="1000" smtClean="0">
                <a:cs typeface="+mn-cs"/>
              </a:rPr>
              <a:pPr/>
              <a:t>19%</a:t>
            </a:fld>
            <a:endParaRPr lang="nb-NO" sz="1000" dirty="0">
              <a:cs typeface="+mn-cs"/>
            </a:endParaRPr>
          </a:p>
        </p:txBody>
      </p:sp>
      <p:sp>
        <p:nvSpPr>
          <p:cNvPr id="42" name="Text Placeholder 2">
            <a:extLst>
              <a:ext uri="{FF2B5EF4-FFF2-40B4-BE49-F238E27FC236}">
                <a16:creationId xmlns:a16="http://schemas.microsoft.com/office/drawing/2014/main" id="{5F1CE12E-A0C5-4C16-A95D-BF2B11481B40}"/>
              </a:ext>
            </a:extLst>
          </p:cNvPr>
          <p:cNvSpPr>
            <a:spLocks noGrp="1"/>
          </p:cNvSpPr>
          <p:nvPr>
            <p:custDataLst>
              <p:tags r:id="rId4"/>
            </p:custDataLst>
          </p:nvPr>
        </p:nvSpPr>
        <p:spPr bwMode="auto">
          <a:xfrm>
            <a:off x="5789613" y="4743450"/>
            <a:ext cx="582613" cy="3048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228515" indent="-228515" algn="l" defTabSz="914063" rtl="0" eaLnBrk="1" latinLnBrk="0" hangingPunct="1">
              <a:lnSpc>
                <a:spcPct val="100000"/>
              </a:lnSpc>
              <a:spcBef>
                <a:spcPts val="800"/>
              </a:spcBef>
              <a:buClr>
                <a:schemeClr val="tx2"/>
              </a:buClr>
              <a:buFont typeface="Calibri" panose="020F050202020403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441707" indent="-191852"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691562"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945880" indent="-254317"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1195735"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3673"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70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73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767"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spcBef>
                <a:spcPct val="0"/>
              </a:spcBef>
              <a:spcAft>
                <a:spcPct val="0"/>
              </a:spcAft>
              <a:buNone/>
            </a:pPr>
            <a:r>
              <a:rPr lang="nb-NO" altLang="en-US" sz="1000" b="1" dirty="0">
                <a:cs typeface="+mn-cs"/>
              </a:rPr>
              <a:t>Kapasitet</a:t>
            </a:r>
            <a:br>
              <a:rPr lang="nb-NO" altLang="en-US" sz="1000" b="1" dirty="0">
                <a:cs typeface="+mn-cs"/>
              </a:rPr>
            </a:br>
            <a:r>
              <a:rPr lang="nb-NO" altLang="en-US" sz="1000" b="1" dirty="0">
                <a:cs typeface="+mn-cs"/>
              </a:rPr>
              <a:t>Alnabru</a:t>
            </a:r>
            <a:endParaRPr lang="nb-NO" sz="1000" b="1" dirty="0">
              <a:cs typeface="+mn-cs"/>
            </a:endParaRPr>
          </a:p>
        </p:txBody>
      </p:sp>
      <p:sp>
        <p:nvSpPr>
          <p:cNvPr id="45" name="Text Placeholder 2">
            <a:extLst>
              <a:ext uri="{FF2B5EF4-FFF2-40B4-BE49-F238E27FC236}">
                <a16:creationId xmlns:a16="http://schemas.microsoft.com/office/drawing/2014/main" id="{A07B2906-8E8E-4267-8F27-72361D91AAE8}"/>
              </a:ext>
            </a:extLst>
          </p:cNvPr>
          <p:cNvSpPr>
            <a:spLocks noGrp="1"/>
          </p:cNvSpPr>
          <p:nvPr>
            <p:custDataLst>
              <p:tags r:id="rId5"/>
            </p:custDataLst>
          </p:nvPr>
        </p:nvSpPr>
        <p:spPr bwMode="gray">
          <a:xfrm>
            <a:off x="8085138" y="2170113"/>
            <a:ext cx="45878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228515" indent="-228515" algn="l" defTabSz="914063" rtl="0" eaLnBrk="1" latinLnBrk="0" hangingPunct="1">
              <a:lnSpc>
                <a:spcPct val="100000"/>
              </a:lnSpc>
              <a:spcBef>
                <a:spcPts val="800"/>
              </a:spcBef>
              <a:buClr>
                <a:schemeClr val="tx2"/>
              </a:buClr>
              <a:buFont typeface="Calibri" panose="020F050202020403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441707" indent="-191852"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691562"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945880" indent="-254317"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1195735"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3673"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70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73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767"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spcBef>
                <a:spcPct val="0"/>
              </a:spcBef>
              <a:spcAft>
                <a:spcPct val="0"/>
              </a:spcAft>
              <a:buNone/>
            </a:pPr>
            <a:fld id="{1FD65F40-60CC-4FF2-AE04-52CEB84C3FDC}" type="datetime'4''''''''''''''''50''''.0''''0''''''''''''''''''0'''">
              <a:rPr lang="nb-NO" altLang="en-US" sz="1000" b="1" smtClean="0">
                <a:latin typeface="+mn-lt"/>
                <a:cs typeface="+mn-cs"/>
              </a:rPr>
              <a:pPr/>
              <a:t>450.000</a:t>
            </a:fld>
            <a:endParaRPr lang="nb-NO" sz="1000" b="1" dirty="0">
              <a:latin typeface="+mn-lt"/>
              <a:cs typeface="+mn-cs"/>
            </a:endParaRPr>
          </a:p>
        </p:txBody>
      </p:sp>
      <p:sp>
        <p:nvSpPr>
          <p:cNvPr id="46" name="Text Placeholder 2">
            <a:extLst>
              <a:ext uri="{FF2B5EF4-FFF2-40B4-BE49-F238E27FC236}">
                <a16:creationId xmlns:a16="http://schemas.microsoft.com/office/drawing/2014/main" id="{D5AC72C5-0EE5-4EBB-902B-2CC8BB5CA214}"/>
              </a:ext>
            </a:extLst>
          </p:cNvPr>
          <p:cNvSpPr>
            <a:spLocks noGrp="1"/>
          </p:cNvSpPr>
          <p:nvPr>
            <p:custDataLst>
              <p:tags r:id="rId6"/>
            </p:custDataLst>
          </p:nvPr>
        </p:nvSpPr>
        <p:spPr bwMode="auto">
          <a:xfrm>
            <a:off x="7773988" y="4743450"/>
            <a:ext cx="1081088" cy="3048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228515" indent="-228515" algn="l" defTabSz="914063" rtl="0" eaLnBrk="1" latinLnBrk="0" hangingPunct="1">
              <a:lnSpc>
                <a:spcPct val="100000"/>
              </a:lnSpc>
              <a:spcBef>
                <a:spcPts val="800"/>
              </a:spcBef>
              <a:buClr>
                <a:schemeClr val="tx2"/>
              </a:buClr>
              <a:buFont typeface="Calibri" panose="020F050202020403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441707" indent="-191852"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691562"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945880" indent="-254317"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1195735"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3673"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70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73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767"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spcBef>
                <a:spcPct val="0"/>
              </a:spcBef>
              <a:spcAft>
                <a:spcPct val="0"/>
              </a:spcAft>
              <a:buNone/>
            </a:pPr>
            <a:r>
              <a:rPr lang="nb-NO" sz="1000" b="1" dirty="0">
                <a:cs typeface="+mn-cs"/>
              </a:rPr>
              <a:t>Markedspotensial</a:t>
            </a:r>
            <a:br>
              <a:rPr lang="nb-NO" sz="1000" b="1" dirty="0">
                <a:cs typeface="+mn-cs"/>
              </a:rPr>
            </a:br>
            <a:r>
              <a:rPr lang="nb-NO" sz="1000" b="1" dirty="0">
                <a:cs typeface="+mn-cs"/>
              </a:rPr>
              <a:t>i Vestby</a:t>
            </a:r>
          </a:p>
        </p:txBody>
      </p:sp>
      <p:sp>
        <p:nvSpPr>
          <p:cNvPr id="40" name="Text Placeholder 2">
            <a:extLst>
              <a:ext uri="{FF2B5EF4-FFF2-40B4-BE49-F238E27FC236}">
                <a16:creationId xmlns:a16="http://schemas.microsoft.com/office/drawing/2014/main" id="{2DA2DAA4-68F6-459C-8565-BAC859FCFA63}"/>
              </a:ext>
            </a:extLst>
          </p:cNvPr>
          <p:cNvSpPr>
            <a:spLocks noGrp="1"/>
          </p:cNvSpPr>
          <p:nvPr>
            <p:custDataLst>
              <p:tags r:id="rId7"/>
            </p:custDataLst>
          </p:nvPr>
        </p:nvSpPr>
        <p:spPr bwMode="gray">
          <a:xfrm>
            <a:off x="5851525" y="2170113"/>
            <a:ext cx="45878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228515" indent="-228515" algn="l" defTabSz="914063" rtl="0" eaLnBrk="1" latinLnBrk="0" hangingPunct="1">
              <a:lnSpc>
                <a:spcPct val="100000"/>
              </a:lnSpc>
              <a:spcBef>
                <a:spcPts val="800"/>
              </a:spcBef>
              <a:buClr>
                <a:schemeClr val="tx2"/>
              </a:buClr>
              <a:buFont typeface="Calibri" panose="020F050202020403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441707" indent="-191852"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691562"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945880" indent="-254317"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1195735"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3673"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70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73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767"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spcBef>
                <a:spcPct val="0"/>
              </a:spcBef>
              <a:spcAft>
                <a:spcPct val="0"/>
              </a:spcAft>
              <a:buNone/>
            </a:pPr>
            <a:fld id="{A8771F16-F9BA-4DA2-9B43-C8014FA3DF5E}" type="datetime'''''''''''''''''4''''''''''''''''''5''''0''.''''''''''000'''''">
              <a:rPr lang="nb-NO" altLang="en-US" sz="1000" b="1" smtClean="0">
                <a:latin typeface="+mn-lt"/>
                <a:cs typeface="+mn-cs"/>
              </a:rPr>
              <a:pPr/>
              <a:t>450.000</a:t>
            </a:fld>
            <a:endParaRPr lang="nb-NO" sz="1000" b="1" dirty="0">
              <a:latin typeface="+mn-lt"/>
              <a:cs typeface="+mn-cs"/>
            </a:endParaRPr>
          </a:p>
        </p:txBody>
      </p:sp>
      <p:sp>
        <p:nvSpPr>
          <p:cNvPr id="72" name="Rectangle 71">
            <a:extLst>
              <a:ext uri="{FF2B5EF4-FFF2-40B4-BE49-F238E27FC236}">
                <a16:creationId xmlns:a16="http://schemas.microsoft.com/office/drawing/2014/main" id="{3AE51F82-0467-41CE-AFD7-0D450DD5C5A2}"/>
              </a:ext>
            </a:extLst>
          </p:cNvPr>
          <p:cNvSpPr/>
          <p:nvPr>
            <p:custDataLst>
              <p:tags r:id="rId8"/>
            </p:custDataLst>
          </p:nvPr>
        </p:nvSpPr>
        <p:spPr bwMode="auto">
          <a:xfrm>
            <a:off x="9925050" y="4521200"/>
            <a:ext cx="160338" cy="120650"/>
          </a:xfrm>
          <a:prstGeom prst="rect">
            <a:avLst/>
          </a:prstGeom>
          <a:solidFill>
            <a:srgbClr val="DEEABA"/>
          </a:solidFill>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dirty="0"/>
          </a:p>
        </p:txBody>
      </p:sp>
      <p:sp>
        <p:nvSpPr>
          <p:cNvPr id="63" name="Rectangle 62">
            <a:extLst>
              <a:ext uri="{FF2B5EF4-FFF2-40B4-BE49-F238E27FC236}">
                <a16:creationId xmlns:a16="http://schemas.microsoft.com/office/drawing/2014/main" id="{48EE78C6-7CC0-49AD-8F75-4D8B9C291690}"/>
              </a:ext>
            </a:extLst>
          </p:cNvPr>
          <p:cNvSpPr/>
          <p:nvPr>
            <p:custDataLst>
              <p:tags r:id="rId9"/>
            </p:custDataLst>
          </p:nvPr>
        </p:nvSpPr>
        <p:spPr bwMode="auto">
          <a:xfrm>
            <a:off x="9925050" y="4333875"/>
            <a:ext cx="160338" cy="120650"/>
          </a:xfrm>
          <a:prstGeom prst="rect">
            <a:avLst/>
          </a:prstGeom>
          <a:solidFill>
            <a:srgbClr val="A7C747"/>
          </a:solidFill>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dirty="0"/>
          </a:p>
        </p:txBody>
      </p:sp>
      <p:sp>
        <p:nvSpPr>
          <p:cNvPr id="75" name="Text Placeholder 2">
            <a:extLst>
              <a:ext uri="{FF2B5EF4-FFF2-40B4-BE49-F238E27FC236}">
                <a16:creationId xmlns:a16="http://schemas.microsoft.com/office/drawing/2014/main" id="{C41156A2-A696-4227-88BF-54C722CA7E9A}"/>
              </a:ext>
            </a:extLst>
          </p:cNvPr>
          <p:cNvSpPr>
            <a:spLocks noGrp="1"/>
          </p:cNvSpPr>
          <p:nvPr>
            <p:custDataLst>
              <p:tags r:id="rId10"/>
            </p:custDataLst>
          </p:nvPr>
        </p:nvSpPr>
        <p:spPr bwMode="auto">
          <a:xfrm>
            <a:off x="10136188" y="4330700"/>
            <a:ext cx="774700" cy="1365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28515" indent="-228515" algn="l" defTabSz="914063" rtl="0" eaLnBrk="1" latinLnBrk="0" hangingPunct="1">
              <a:lnSpc>
                <a:spcPct val="100000"/>
              </a:lnSpc>
              <a:spcBef>
                <a:spcPts val="800"/>
              </a:spcBef>
              <a:buClr>
                <a:schemeClr val="tx2"/>
              </a:buClr>
              <a:buFont typeface="Calibri" panose="020F050202020403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441707" indent="-191852"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691562"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945880" indent="-254317"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1195735"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3673"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70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73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767"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spcBef>
                <a:spcPct val="0"/>
              </a:spcBef>
              <a:spcAft>
                <a:spcPct val="0"/>
              </a:spcAft>
              <a:buNone/>
            </a:pPr>
            <a:fld id="{C89CE522-7FFC-46E9-A33D-BE367C33C6B0}" type="datetime'''F''''r''''''''igi''t''''''t'''' ka''''pa''''s''''it''e''t'">
              <a:rPr lang="nb-NO" altLang="en-US" sz="900" smtClean="0">
                <a:cs typeface="+mn-cs"/>
              </a:rPr>
              <a:pPr/>
              <a:t>Frigitt kapasitet</a:t>
            </a:fld>
            <a:endParaRPr lang="nb-NO" sz="900" dirty="0">
              <a:cs typeface="+mn-cs"/>
            </a:endParaRPr>
          </a:p>
        </p:txBody>
      </p:sp>
      <p:sp>
        <p:nvSpPr>
          <p:cNvPr id="74" name="Text Placeholder 2">
            <a:extLst>
              <a:ext uri="{FF2B5EF4-FFF2-40B4-BE49-F238E27FC236}">
                <a16:creationId xmlns:a16="http://schemas.microsoft.com/office/drawing/2014/main" id="{866CDCC4-9363-4998-8212-E750F3D61DB8}"/>
              </a:ext>
            </a:extLst>
          </p:cNvPr>
          <p:cNvSpPr>
            <a:spLocks noGrp="1"/>
          </p:cNvSpPr>
          <p:nvPr>
            <p:custDataLst>
              <p:tags r:id="rId11"/>
            </p:custDataLst>
          </p:nvPr>
        </p:nvSpPr>
        <p:spPr bwMode="auto">
          <a:xfrm>
            <a:off x="10136188" y="4518025"/>
            <a:ext cx="393700" cy="1365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28515" indent="-228515" algn="l" defTabSz="914063" rtl="0" eaLnBrk="1" latinLnBrk="0" hangingPunct="1">
              <a:lnSpc>
                <a:spcPct val="100000"/>
              </a:lnSpc>
              <a:spcBef>
                <a:spcPts val="800"/>
              </a:spcBef>
              <a:buClr>
                <a:schemeClr val="tx2"/>
              </a:buClr>
              <a:buFont typeface="Calibri" panose="020F050202020403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441707" indent="-191852"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691562"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945880" indent="-254317"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1195735"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3673"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70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73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767"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spcBef>
                <a:spcPct val="0"/>
              </a:spcBef>
              <a:spcAft>
                <a:spcPct val="0"/>
              </a:spcAft>
              <a:buNone/>
            </a:pPr>
            <a:fld id="{A2A22A48-DBA0-436C-9842-FF41E9B7BBFF}" type="datetime'A''l''n''''a''''''''b''''''r''''''u'''''''''''''''''''''">
              <a:rPr lang="nb-NO" altLang="en-US" sz="900" smtClean="0">
                <a:cs typeface="+mn-cs"/>
              </a:rPr>
              <a:pPr/>
              <a:t>Alnabru</a:t>
            </a:fld>
            <a:endParaRPr lang="nb-NO" sz="900" dirty="0">
              <a:cs typeface="+mn-cs"/>
            </a:endParaRPr>
          </a:p>
        </p:txBody>
      </p:sp>
      <p:sp>
        <p:nvSpPr>
          <p:cNvPr id="80" name="Footer Placeholder 4">
            <a:extLst>
              <a:ext uri="{FF2B5EF4-FFF2-40B4-BE49-F238E27FC236}">
                <a16:creationId xmlns:a16="http://schemas.microsoft.com/office/drawing/2014/main" id="{699E60C2-9245-4D12-BC38-4EFB7949E636}"/>
              </a:ext>
            </a:extLst>
          </p:cNvPr>
          <p:cNvSpPr>
            <a:spLocks noGrp="1"/>
          </p:cNvSpPr>
          <p:nvPr>
            <p:ph type="ftr" sz="quarter" idx="11"/>
          </p:nvPr>
        </p:nvSpPr>
        <p:spPr>
          <a:xfrm>
            <a:off x="6188400" y="6321601"/>
            <a:ext cx="2978368" cy="365126"/>
          </a:xfrm>
          <a:prstGeom prst="rect">
            <a:avLst/>
          </a:prstGeom>
        </p:spPr>
        <p:txBody>
          <a:bodyPr vert="horz" lIns="0" tIns="45720" rIns="0" bIns="45720" rtlCol="0" anchor="ctr"/>
          <a:lstStyle>
            <a:defPPr>
              <a:defRPr lang="nb-NO"/>
            </a:defPPr>
            <a:lvl1pPr marL="0" algn="ctr" defTabSz="914400" rtl="0" eaLnBrk="1" latinLnBrk="0" hangingPunct="1">
              <a:defRPr sz="800" kern="1200">
                <a:solidFill>
                  <a:srgbClr val="6E6E6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indent="-228600" algn="l">
              <a:buAutoNum type="arabicParenR"/>
            </a:pPr>
            <a:endParaRPr lang="nb-NO" sz="500" i="1" dirty="0">
              <a:latin typeface="Arial" panose="020B0604020202020204" pitchFamily="34" charset="0"/>
              <a:cs typeface="Arial" panose="020B0604020202020204" pitchFamily="34" charset="0"/>
            </a:endParaRPr>
          </a:p>
        </p:txBody>
      </p:sp>
      <p:sp>
        <p:nvSpPr>
          <p:cNvPr id="99" name="Rectangle 98">
            <a:extLst>
              <a:ext uri="{FF2B5EF4-FFF2-40B4-BE49-F238E27FC236}">
                <a16:creationId xmlns:a16="http://schemas.microsoft.com/office/drawing/2014/main" id="{50C43BEC-F2C0-42BC-B94A-D3BB15C9D1C3}"/>
              </a:ext>
            </a:extLst>
          </p:cNvPr>
          <p:cNvSpPr/>
          <p:nvPr/>
        </p:nvSpPr>
        <p:spPr>
          <a:xfrm>
            <a:off x="4881563" y="5355892"/>
            <a:ext cx="4548187" cy="3253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buClr>
                <a:schemeClr val="accent2">
                  <a:lumMod val="75000"/>
                </a:schemeClr>
              </a:buClr>
              <a:buSzPct val="100000"/>
            </a:pPr>
            <a:r>
              <a:rPr lang="nb-NO" sz="1000" i="1" dirty="0">
                <a:solidFill>
                  <a:schemeClr val="bg1">
                    <a:lumMod val="50000"/>
                  </a:schemeClr>
                </a:solidFill>
                <a:latin typeface="Arial" panose="020B0604020202020204" pitchFamily="34" charset="0"/>
                <a:cs typeface="Arial" panose="020B0604020202020204" pitchFamily="34" charset="0"/>
              </a:rPr>
              <a:t>De allerede bekreftede volumene er basert på innsamlede data / estimater fra aktørene i prosjektet. </a:t>
            </a:r>
            <a:endParaRPr lang="nb-NO" sz="1000" b="1" i="1" dirty="0">
              <a:solidFill>
                <a:schemeClr val="bg1">
                  <a:lumMod val="50000"/>
                </a:schemeClr>
              </a:solidFill>
              <a:latin typeface="Arial" panose="020B0604020202020204" pitchFamily="34" charset="0"/>
              <a:cs typeface="Arial" panose="020B0604020202020204" pitchFamily="34" charset="0"/>
            </a:endParaRPr>
          </a:p>
          <a:p>
            <a:pPr>
              <a:buClr>
                <a:schemeClr val="accent2">
                  <a:lumMod val="75000"/>
                </a:schemeClr>
              </a:buClr>
              <a:buSzPct val="100000"/>
            </a:pPr>
            <a:endParaRPr lang="nb-NO" sz="1000" i="1"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46423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462D5CE-EF0F-43BD-91F5-1C0DF5B1E6EB}"/>
              </a:ext>
            </a:extLst>
          </p:cNvPr>
          <p:cNvGraphicFramePr>
            <a:graphicFrameLocks noChangeAspect="1"/>
          </p:cNvGraphicFramePr>
          <p:nvPr>
            <p:custDataLst>
              <p:tags r:id="rId1"/>
            </p:custDataLst>
          </p:nvPr>
        </p:nvGraphicFramePr>
        <p:xfrm>
          <a:off x="1588" y="1686"/>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5" progId="TCLayout.ActiveDocument.1">
                  <p:embed/>
                </p:oleObj>
              </mc:Choice>
              <mc:Fallback>
                <p:oleObj name="think-cell Slide" r:id="rId4" imgW="592" imgH="595" progId="TCLayout.ActiveDocument.1">
                  <p:embed/>
                  <p:pic>
                    <p:nvPicPr>
                      <p:cNvPr id="5" name="Object 4" hidden="1">
                        <a:extLst>
                          <a:ext uri="{FF2B5EF4-FFF2-40B4-BE49-F238E27FC236}">
                            <a16:creationId xmlns:a16="http://schemas.microsoft.com/office/drawing/2014/main" id="{D462D5CE-EF0F-43BD-91F5-1C0DF5B1E6EB}"/>
                          </a:ext>
                        </a:extLst>
                      </p:cNvPr>
                      <p:cNvPicPr/>
                      <p:nvPr/>
                    </p:nvPicPr>
                    <p:blipFill>
                      <a:blip r:embed="rId5"/>
                      <a:stretch>
                        <a:fillRect/>
                      </a:stretch>
                    </p:blipFill>
                    <p:spPr>
                      <a:xfrm>
                        <a:off x="1588" y="1686"/>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AB003D3-2A66-4493-8B04-4A614A1F1A5D}"/>
              </a:ext>
            </a:extLst>
          </p:cNvPr>
          <p:cNvSpPr>
            <a:spLocks noGrp="1"/>
          </p:cNvSpPr>
          <p:nvPr>
            <p:ph type="title"/>
          </p:nvPr>
        </p:nvSpPr>
        <p:spPr>
          <a:xfrm>
            <a:off x="184662" y="2347974"/>
            <a:ext cx="3779311" cy="2173226"/>
          </a:xfrm>
        </p:spPr>
        <p:txBody>
          <a:bodyPr vert="horz"/>
          <a:lstStyle/>
          <a:p>
            <a:pPr algn="ctr"/>
            <a:r>
              <a:rPr lang="nb-NO" sz="2800" b="1" dirty="0">
                <a:solidFill>
                  <a:schemeClr val="bg1"/>
                </a:solidFill>
                <a:latin typeface="Arial" panose="020B0604020202020204" pitchFamily="34" charset="0"/>
                <a:cs typeface="Arial" panose="020B0604020202020204" pitchFamily="34" charset="0"/>
              </a:rPr>
              <a:t>«</a:t>
            </a:r>
            <a:r>
              <a:rPr lang="nb-NO" sz="2800" dirty="0">
                <a:solidFill>
                  <a:schemeClr val="bg1"/>
                </a:solidFill>
              </a:rPr>
              <a:t>Bidrar til en betydelig reduksjon i lange kjøretøy lokalt rundt Alnabru og på E6 mellom Vestby og Oslo</a:t>
            </a:r>
            <a:r>
              <a:rPr lang="nb-NO" sz="2800" b="1" dirty="0">
                <a:solidFill>
                  <a:schemeClr val="bg1"/>
                </a:solidFill>
                <a:latin typeface="Arial" panose="020B0604020202020204" pitchFamily="34" charset="0"/>
                <a:cs typeface="Arial" panose="020B0604020202020204" pitchFamily="34" charset="0"/>
              </a:rPr>
              <a:t>»</a:t>
            </a:r>
            <a:br>
              <a:rPr lang="nb-NO" sz="2800" b="1" dirty="0">
                <a:solidFill>
                  <a:schemeClr val="bg1"/>
                </a:solidFill>
                <a:latin typeface="Arial" panose="020B0604020202020204" pitchFamily="34" charset="0"/>
                <a:cs typeface="Arial" panose="020B0604020202020204" pitchFamily="34" charset="0"/>
              </a:rPr>
            </a:br>
            <a:endParaRPr lang="nb-NO" sz="2800" dirty="0">
              <a:solidFill>
                <a:schemeClr val="bg1"/>
              </a:solidFill>
            </a:endParaRPr>
          </a:p>
        </p:txBody>
      </p:sp>
      <p:sp>
        <p:nvSpPr>
          <p:cNvPr id="4" name="Slide Number Placeholder 3">
            <a:extLst>
              <a:ext uri="{FF2B5EF4-FFF2-40B4-BE49-F238E27FC236}">
                <a16:creationId xmlns:a16="http://schemas.microsoft.com/office/drawing/2014/main" id="{082FDD20-7CFD-45D8-8859-65BBDDA0C200}"/>
              </a:ext>
            </a:extLst>
          </p:cNvPr>
          <p:cNvSpPr>
            <a:spLocks noGrp="1"/>
          </p:cNvSpPr>
          <p:nvPr>
            <p:ph type="sldNum" sz="quarter" idx="12"/>
          </p:nvPr>
        </p:nvSpPr>
        <p:spPr>
          <a:xfrm>
            <a:off x="9745200" y="6301722"/>
            <a:ext cx="644400" cy="365125"/>
          </a:xfrm>
          <a:prstGeom prst="rect">
            <a:avLst/>
          </a:prstGeom>
        </p:spPr>
        <p:txBody>
          <a:bodyPr vert="horz" lIns="91440" tIns="45720" rIns="91440" bIns="45720" rtlCol="0" anchor="ctr"/>
          <a:lstStyle>
            <a:defPPr>
              <a:defRPr lang="nb-NO"/>
            </a:defPPr>
            <a:lvl1pPr marL="0" algn="r" defTabSz="914400" rtl="0" eaLnBrk="1" latinLnBrk="0" hangingPunct="1">
              <a:defRPr sz="800" kern="1200">
                <a:solidFill>
                  <a:srgbClr val="6E6E6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751DFAA-887F-4071-8EAD-E8CA316FCF06}" type="slidenum">
              <a:rPr lang="nb-NO" smtClean="0"/>
              <a:pPr/>
              <a:t>11</a:t>
            </a:fld>
            <a:endParaRPr lang="nb-NO" dirty="0"/>
          </a:p>
        </p:txBody>
      </p:sp>
      <p:sp>
        <p:nvSpPr>
          <p:cNvPr id="24" name="TextBox 23">
            <a:extLst>
              <a:ext uri="{FF2B5EF4-FFF2-40B4-BE49-F238E27FC236}">
                <a16:creationId xmlns:a16="http://schemas.microsoft.com/office/drawing/2014/main" id="{90D3E1B9-4033-4EC4-8882-966BA2D6C4ED}"/>
              </a:ext>
            </a:extLst>
          </p:cNvPr>
          <p:cNvSpPr txBox="1"/>
          <p:nvPr/>
        </p:nvSpPr>
        <p:spPr>
          <a:xfrm>
            <a:off x="3161014" y="1072908"/>
            <a:ext cx="6771005" cy="461665"/>
          </a:xfrm>
          <a:prstGeom prst="rect">
            <a:avLst/>
          </a:prstGeom>
          <a:noFill/>
        </p:spPr>
        <p:txBody>
          <a:bodyPr wrap="square" rtlCol="0">
            <a:spAutoFit/>
          </a:bodyPr>
          <a:lstStyle/>
          <a:p>
            <a:r>
              <a:rPr lang="nb-NO" sz="1200" b="1" dirty="0">
                <a:latin typeface="Arial" panose="020B0604020202020204" pitchFamily="34" charset="0"/>
                <a:cs typeface="Arial" panose="020B0604020202020204" pitchFamily="34" charset="0"/>
              </a:rPr>
              <a:t>Reduksjon i lange kjøretøy på veiene rundt Alna og på strekningen mellom Vestby og Oslo</a:t>
            </a:r>
            <a:br>
              <a:rPr lang="nb-NO" sz="1200" b="1" dirty="0">
                <a:latin typeface="Arial" panose="020B0604020202020204" pitchFamily="34" charset="0"/>
                <a:cs typeface="Arial" panose="020B0604020202020204" pitchFamily="34" charset="0"/>
              </a:rPr>
            </a:br>
            <a:r>
              <a:rPr lang="nb-NO" sz="1200" dirty="0">
                <a:solidFill>
                  <a:schemeClr val="bg1">
                    <a:lumMod val="50000"/>
                  </a:schemeClr>
                </a:solidFill>
                <a:latin typeface="Arial" panose="020B0604020202020204" pitchFamily="34" charset="0"/>
                <a:cs typeface="Arial" panose="020B0604020202020204" pitchFamily="34" charset="0"/>
              </a:rPr>
              <a:t>% reduksjon</a:t>
            </a:r>
          </a:p>
        </p:txBody>
      </p:sp>
      <p:cxnSp>
        <p:nvCxnSpPr>
          <p:cNvPr id="56" name="Straight Connector 55">
            <a:extLst>
              <a:ext uri="{FF2B5EF4-FFF2-40B4-BE49-F238E27FC236}">
                <a16:creationId xmlns:a16="http://schemas.microsoft.com/office/drawing/2014/main" id="{2FFD4F21-D8D1-4676-9C92-F4FA1703D8A8}"/>
              </a:ext>
            </a:extLst>
          </p:cNvPr>
          <p:cNvCxnSpPr>
            <a:cxnSpLocks/>
          </p:cNvCxnSpPr>
          <p:nvPr/>
        </p:nvCxnSpPr>
        <p:spPr>
          <a:xfrm>
            <a:off x="4689474" y="1652588"/>
            <a:ext cx="6768000" cy="0"/>
          </a:xfrm>
          <a:prstGeom prst="line">
            <a:avLst/>
          </a:prstGeom>
          <a:ln w="952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80" name="Footer Placeholder 4">
            <a:extLst>
              <a:ext uri="{FF2B5EF4-FFF2-40B4-BE49-F238E27FC236}">
                <a16:creationId xmlns:a16="http://schemas.microsoft.com/office/drawing/2014/main" id="{699E60C2-9245-4D12-BC38-4EFB7949E636}"/>
              </a:ext>
            </a:extLst>
          </p:cNvPr>
          <p:cNvSpPr>
            <a:spLocks noGrp="1"/>
          </p:cNvSpPr>
          <p:nvPr>
            <p:ph type="ftr" sz="quarter" idx="11"/>
          </p:nvPr>
        </p:nvSpPr>
        <p:spPr>
          <a:xfrm>
            <a:off x="6188400" y="6321601"/>
            <a:ext cx="2978368" cy="365126"/>
          </a:xfrm>
          <a:prstGeom prst="rect">
            <a:avLst/>
          </a:prstGeom>
        </p:spPr>
        <p:txBody>
          <a:bodyPr vert="horz" lIns="0" tIns="45720" rIns="0" bIns="45720" rtlCol="0" anchor="ctr"/>
          <a:lstStyle>
            <a:defPPr>
              <a:defRPr lang="nb-NO"/>
            </a:defPPr>
            <a:lvl1pPr marL="0" algn="ctr" defTabSz="914400" rtl="0" eaLnBrk="1" latinLnBrk="0" hangingPunct="1">
              <a:defRPr sz="800" kern="1200">
                <a:solidFill>
                  <a:srgbClr val="6E6E6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nb-NO" sz="500" i="1" dirty="0">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CF00BE68-F0AB-49B4-8AA0-C81868CE49DC}"/>
              </a:ext>
            </a:extLst>
          </p:cNvPr>
          <p:cNvGrpSpPr/>
          <p:nvPr/>
        </p:nvGrpSpPr>
        <p:grpSpPr>
          <a:xfrm>
            <a:off x="3338237" y="2347974"/>
            <a:ext cx="6043189" cy="3636977"/>
            <a:chOff x="5362886" y="2347381"/>
            <a:chExt cx="6043189" cy="3636977"/>
          </a:xfrm>
        </p:grpSpPr>
        <p:sp>
          <p:nvSpPr>
            <p:cNvPr id="26" name="Rectangle 25">
              <a:extLst>
                <a:ext uri="{FF2B5EF4-FFF2-40B4-BE49-F238E27FC236}">
                  <a16:creationId xmlns:a16="http://schemas.microsoft.com/office/drawing/2014/main" id="{22AE4579-1FEE-4094-8386-C51234071DC4}"/>
                </a:ext>
              </a:extLst>
            </p:cNvPr>
            <p:cNvSpPr/>
            <p:nvPr/>
          </p:nvSpPr>
          <p:spPr>
            <a:xfrm>
              <a:off x="5363787" y="2347381"/>
              <a:ext cx="1129457" cy="1808392"/>
            </a:xfrm>
            <a:prstGeom prst="rect">
              <a:avLst/>
            </a:prstGeom>
            <a:solidFill>
              <a:schemeClr val="bg1"/>
            </a:solidFill>
            <a:ln>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nb-NO" sz="1200" b="1" dirty="0">
                  <a:solidFill>
                    <a:schemeClr val="tx1">
                      <a:lumMod val="50000"/>
                      <a:lumOff val="50000"/>
                    </a:schemeClr>
                  </a:solidFill>
                  <a:latin typeface="Arial" panose="020B0604020202020204" pitchFamily="34" charset="0"/>
                  <a:cs typeface="Arial" panose="020B0604020202020204" pitchFamily="34" charset="0"/>
                </a:rPr>
                <a:t>Alnabru</a:t>
              </a:r>
              <a:r>
                <a:rPr lang="nb-NO" sz="1200" dirty="0">
                  <a:solidFill>
                    <a:schemeClr val="tx1">
                      <a:lumMod val="50000"/>
                      <a:lumOff val="50000"/>
                    </a:schemeClr>
                  </a:solidFill>
                  <a:latin typeface="Arial" panose="020B0604020202020204" pitchFamily="34" charset="0"/>
                  <a:cs typeface="Arial" panose="020B0604020202020204" pitchFamily="34" charset="0"/>
                </a:rPr>
                <a:t> </a:t>
              </a:r>
            </a:p>
            <a:p>
              <a:pPr algn="ctr"/>
              <a:r>
                <a:rPr lang="nb-NO" sz="800" dirty="0">
                  <a:solidFill>
                    <a:schemeClr val="tx1">
                      <a:lumMod val="50000"/>
                      <a:lumOff val="50000"/>
                    </a:schemeClr>
                  </a:solidFill>
                  <a:latin typeface="Arial" panose="020B0604020202020204" pitchFamily="34" charset="0"/>
                  <a:cs typeface="Arial" panose="020B0604020202020204" pitchFamily="34" charset="0"/>
                </a:rPr>
                <a:t>Alfasetveien fra rundkjøringen</a:t>
              </a:r>
            </a:p>
            <a:p>
              <a:pPr algn="ctr"/>
              <a:endParaRPr lang="nb-NO" sz="800" dirty="0">
                <a:solidFill>
                  <a:schemeClr val="tx1">
                    <a:lumMod val="50000"/>
                    <a:lumOff val="50000"/>
                  </a:schemeClr>
                </a:solidFill>
                <a:latin typeface="Arial" panose="020B0604020202020204" pitchFamily="34" charset="0"/>
                <a:cs typeface="Arial" panose="020B0604020202020204" pitchFamily="34" charset="0"/>
              </a:endParaRPr>
            </a:p>
            <a:p>
              <a:pPr algn="ctr"/>
              <a:endParaRPr lang="nb-NO" sz="800" dirty="0">
                <a:solidFill>
                  <a:schemeClr val="tx1">
                    <a:lumMod val="50000"/>
                    <a:lumOff val="50000"/>
                  </a:schemeClr>
                </a:solidFill>
                <a:latin typeface="Arial" panose="020B0604020202020204" pitchFamily="34" charset="0"/>
                <a:cs typeface="Arial" panose="020B0604020202020204" pitchFamily="34" charset="0"/>
              </a:endParaRPr>
            </a:p>
            <a:p>
              <a:pPr algn="ctr"/>
              <a:endParaRPr lang="nb-NO" sz="800" dirty="0">
                <a:solidFill>
                  <a:schemeClr val="tx1">
                    <a:lumMod val="50000"/>
                    <a:lumOff val="50000"/>
                  </a:schemeClr>
                </a:solidFill>
                <a:latin typeface="Arial" panose="020B0604020202020204" pitchFamily="34" charset="0"/>
                <a:cs typeface="Arial" panose="020B0604020202020204" pitchFamily="34" charset="0"/>
              </a:endParaRPr>
            </a:p>
            <a:p>
              <a:pPr algn="ctr"/>
              <a:endParaRPr lang="nb-NO" sz="800" dirty="0">
                <a:solidFill>
                  <a:schemeClr val="tx1">
                    <a:lumMod val="50000"/>
                    <a:lumOff val="50000"/>
                  </a:schemeClr>
                </a:solidFill>
                <a:latin typeface="Arial" panose="020B0604020202020204" pitchFamily="34" charset="0"/>
                <a:cs typeface="Arial" panose="020B0604020202020204" pitchFamily="34" charset="0"/>
              </a:endParaRPr>
            </a:p>
            <a:p>
              <a:pPr algn="ctr"/>
              <a:r>
                <a:rPr lang="nb-NO" sz="800" dirty="0">
                  <a:solidFill>
                    <a:schemeClr val="tx1">
                      <a:lumMod val="50000"/>
                      <a:lumOff val="50000"/>
                    </a:schemeClr>
                  </a:solidFill>
                  <a:latin typeface="Arial" panose="020B0604020202020204" pitchFamily="34" charset="0"/>
                  <a:cs typeface="Arial" panose="020B0604020202020204" pitchFamily="34" charset="0"/>
                </a:rPr>
                <a:t>Nedre Kalbakkveien, fra rundkjøring</a:t>
              </a:r>
            </a:p>
            <a:p>
              <a:pPr algn="ctr"/>
              <a:endParaRPr lang="nb-NO" sz="8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27" name="Arrow: Down 26">
              <a:extLst>
                <a:ext uri="{FF2B5EF4-FFF2-40B4-BE49-F238E27FC236}">
                  <a16:creationId xmlns:a16="http://schemas.microsoft.com/office/drawing/2014/main" id="{4B1DBE2B-7DEE-48D8-B7E5-033E49DA51A8}"/>
                </a:ext>
              </a:extLst>
            </p:cNvPr>
            <p:cNvSpPr/>
            <p:nvPr/>
          </p:nvSpPr>
          <p:spPr>
            <a:xfrm>
              <a:off x="5517610" y="2878684"/>
              <a:ext cx="185700" cy="401139"/>
            </a:xfrm>
            <a:prstGeom prst="downArrow">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dirty="0">
                <a:latin typeface="Arial" panose="020B0604020202020204" pitchFamily="34" charset="0"/>
                <a:cs typeface="Arial" panose="020B0604020202020204" pitchFamily="34" charset="0"/>
              </a:endParaRPr>
            </a:p>
          </p:txBody>
        </p:sp>
        <p:grpSp>
          <p:nvGrpSpPr>
            <p:cNvPr id="28" name="Group 27">
              <a:extLst>
                <a:ext uri="{FF2B5EF4-FFF2-40B4-BE49-F238E27FC236}">
                  <a16:creationId xmlns:a16="http://schemas.microsoft.com/office/drawing/2014/main" id="{60BDD403-6284-41D0-91D6-4ED7C03F0283}"/>
                </a:ext>
              </a:extLst>
            </p:cNvPr>
            <p:cNvGrpSpPr/>
            <p:nvPr/>
          </p:nvGrpSpPr>
          <p:grpSpPr>
            <a:xfrm>
              <a:off x="6499144" y="2347381"/>
              <a:ext cx="2801942" cy="3636977"/>
              <a:chOff x="2961253" y="2469209"/>
              <a:chExt cx="3811569" cy="3824645"/>
            </a:xfrm>
          </p:grpSpPr>
          <p:grpSp>
            <p:nvGrpSpPr>
              <p:cNvPr id="49" name="Group 48">
                <a:extLst>
                  <a:ext uri="{FF2B5EF4-FFF2-40B4-BE49-F238E27FC236}">
                    <a16:creationId xmlns:a16="http://schemas.microsoft.com/office/drawing/2014/main" id="{E233A172-5160-4337-B3A8-5D4F55B9E9C8}"/>
                  </a:ext>
                </a:extLst>
              </p:cNvPr>
              <p:cNvGrpSpPr/>
              <p:nvPr/>
            </p:nvGrpSpPr>
            <p:grpSpPr>
              <a:xfrm>
                <a:off x="3202534" y="2483403"/>
                <a:ext cx="3117647" cy="3546306"/>
                <a:chOff x="4228721" y="3001917"/>
                <a:chExt cx="2406194" cy="2737032"/>
              </a:xfrm>
            </p:grpSpPr>
            <p:pic>
              <p:nvPicPr>
                <p:cNvPr id="64" name="Picture 63">
                  <a:extLst>
                    <a:ext uri="{FF2B5EF4-FFF2-40B4-BE49-F238E27FC236}">
                      <a16:creationId xmlns:a16="http://schemas.microsoft.com/office/drawing/2014/main" id="{F708F113-CE9F-4670-819B-AC70312C6934}"/>
                    </a:ext>
                  </a:extLst>
                </p:cNvPr>
                <p:cNvPicPr>
                  <a:picLocks noChangeAspect="1"/>
                </p:cNvPicPr>
                <p:nvPr/>
              </p:nvPicPr>
              <p:blipFill rotWithShape="1">
                <a:blip r:embed="rId6"/>
                <a:srcRect l="39039" t="23765" b="2083"/>
                <a:stretch/>
              </p:blipFill>
              <p:spPr>
                <a:xfrm>
                  <a:off x="4228721" y="3001917"/>
                  <a:ext cx="2406194" cy="2662170"/>
                </a:xfrm>
                <a:prstGeom prst="rect">
                  <a:avLst/>
                </a:prstGeom>
              </p:spPr>
            </p:pic>
            <p:sp>
              <p:nvSpPr>
                <p:cNvPr id="65" name="TextBox 64">
                  <a:extLst>
                    <a:ext uri="{FF2B5EF4-FFF2-40B4-BE49-F238E27FC236}">
                      <a16:creationId xmlns:a16="http://schemas.microsoft.com/office/drawing/2014/main" id="{F8FC63CE-635D-4AB0-8352-6647E6DFD7EC}"/>
                    </a:ext>
                  </a:extLst>
                </p:cNvPr>
                <p:cNvSpPr txBox="1"/>
                <p:nvPr/>
              </p:nvSpPr>
              <p:spPr>
                <a:xfrm>
                  <a:off x="5730901" y="4291932"/>
                  <a:ext cx="583188" cy="219430"/>
                </a:xfrm>
                <a:prstGeom prst="rect">
                  <a:avLst/>
                </a:prstGeom>
                <a:noFill/>
              </p:spPr>
              <p:txBody>
                <a:bodyPr wrap="none" rtlCol="0">
                  <a:spAutoFit/>
                </a:bodyPr>
                <a:lstStyle/>
                <a:p>
                  <a:r>
                    <a:rPr lang="nb-NO" sz="800" b="1" dirty="0">
                      <a:solidFill>
                        <a:schemeClr val="bg1"/>
                      </a:solidFill>
                      <a:latin typeface="Arial" panose="020B0604020202020204" pitchFamily="34" charset="0"/>
                      <a:cs typeface="Arial" panose="020B0604020202020204" pitchFamily="34" charset="0"/>
                    </a:rPr>
                    <a:t>Alnabru</a:t>
                  </a:r>
                </a:p>
              </p:txBody>
            </p:sp>
            <p:sp>
              <p:nvSpPr>
                <p:cNvPr id="66" name="TextBox 65">
                  <a:extLst>
                    <a:ext uri="{FF2B5EF4-FFF2-40B4-BE49-F238E27FC236}">
                      <a16:creationId xmlns:a16="http://schemas.microsoft.com/office/drawing/2014/main" id="{7D2E9662-4291-467D-9E45-D77FF20075B2}"/>
                    </a:ext>
                  </a:extLst>
                </p:cNvPr>
                <p:cNvSpPr txBox="1"/>
                <p:nvPr/>
              </p:nvSpPr>
              <p:spPr>
                <a:xfrm>
                  <a:off x="5814943" y="4555547"/>
                  <a:ext cx="541896" cy="219430"/>
                </a:xfrm>
                <a:prstGeom prst="rect">
                  <a:avLst/>
                </a:prstGeom>
                <a:noFill/>
              </p:spPr>
              <p:txBody>
                <a:bodyPr wrap="square" rtlCol="0">
                  <a:spAutoFit/>
                </a:bodyPr>
                <a:lstStyle/>
                <a:p>
                  <a:r>
                    <a:rPr lang="nb-NO" sz="800" b="1" dirty="0">
                      <a:solidFill>
                        <a:schemeClr val="bg1"/>
                      </a:solidFill>
                      <a:latin typeface="Arial" panose="020B0604020202020204" pitchFamily="34" charset="0"/>
                      <a:cs typeface="Arial" panose="020B0604020202020204" pitchFamily="34" charset="0"/>
                    </a:rPr>
                    <a:t>Vestby</a:t>
                  </a:r>
                </a:p>
              </p:txBody>
            </p:sp>
            <p:sp>
              <p:nvSpPr>
                <p:cNvPr id="67" name="TextBox 66">
                  <a:extLst>
                    <a:ext uri="{FF2B5EF4-FFF2-40B4-BE49-F238E27FC236}">
                      <a16:creationId xmlns:a16="http://schemas.microsoft.com/office/drawing/2014/main" id="{B8DDB0E2-2757-4887-845B-928FB7BA921A}"/>
                    </a:ext>
                  </a:extLst>
                </p:cNvPr>
                <p:cNvSpPr txBox="1"/>
                <p:nvPr/>
              </p:nvSpPr>
              <p:spPr>
                <a:xfrm>
                  <a:off x="5474035" y="3130243"/>
                  <a:ext cx="728494" cy="219430"/>
                </a:xfrm>
                <a:prstGeom prst="rect">
                  <a:avLst/>
                </a:prstGeom>
                <a:noFill/>
              </p:spPr>
              <p:txBody>
                <a:bodyPr wrap="none" rtlCol="0">
                  <a:spAutoFit/>
                </a:bodyPr>
                <a:lstStyle/>
                <a:p>
                  <a:r>
                    <a:rPr lang="nb-NO" sz="800" b="1" dirty="0">
                      <a:solidFill>
                        <a:schemeClr val="bg1"/>
                      </a:solidFill>
                      <a:latin typeface="Arial" panose="020B0604020202020204" pitchFamily="34" charset="0"/>
                      <a:cs typeface="Arial" panose="020B0604020202020204" pitchFamily="34" charset="0"/>
                    </a:rPr>
                    <a:t>Trondheim</a:t>
                  </a:r>
                </a:p>
              </p:txBody>
            </p:sp>
            <p:cxnSp>
              <p:nvCxnSpPr>
                <p:cNvPr id="68" name="Straight Arrow Connector 67">
                  <a:extLst>
                    <a:ext uri="{FF2B5EF4-FFF2-40B4-BE49-F238E27FC236}">
                      <a16:creationId xmlns:a16="http://schemas.microsoft.com/office/drawing/2014/main" id="{6004A414-28A4-4946-B1E2-1B1F0175C9C7}"/>
                    </a:ext>
                  </a:extLst>
                </p:cNvPr>
                <p:cNvCxnSpPr/>
                <p:nvPr/>
              </p:nvCxnSpPr>
              <p:spPr>
                <a:xfrm flipV="1">
                  <a:off x="5487247" y="3100303"/>
                  <a:ext cx="0" cy="21491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609EE735-B8E3-4E74-AEFB-C16BF5C3E851}"/>
                    </a:ext>
                  </a:extLst>
                </p:cNvPr>
                <p:cNvCxnSpPr>
                  <a:cxnSpLocks/>
                </p:cNvCxnSpPr>
                <p:nvPr/>
              </p:nvCxnSpPr>
              <p:spPr>
                <a:xfrm flipH="1" flipV="1">
                  <a:off x="4490977" y="4077140"/>
                  <a:ext cx="219997"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0D952DBC-DDCE-448F-8068-0789C06B6325}"/>
                    </a:ext>
                  </a:extLst>
                </p:cNvPr>
                <p:cNvSpPr txBox="1"/>
                <p:nvPr/>
              </p:nvSpPr>
              <p:spPr>
                <a:xfrm>
                  <a:off x="4391041" y="3839417"/>
                  <a:ext cx="548902" cy="219430"/>
                </a:xfrm>
                <a:prstGeom prst="rect">
                  <a:avLst/>
                </a:prstGeom>
                <a:noFill/>
              </p:spPr>
              <p:txBody>
                <a:bodyPr wrap="none" rtlCol="0">
                  <a:spAutoFit/>
                </a:bodyPr>
                <a:lstStyle/>
                <a:p>
                  <a:r>
                    <a:rPr lang="nb-NO" sz="800" b="1" dirty="0">
                      <a:solidFill>
                        <a:schemeClr val="bg1"/>
                      </a:solidFill>
                      <a:latin typeface="Arial" panose="020B0604020202020204" pitchFamily="34" charset="0"/>
                      <a:cs typeface="Arial" panose="020B0604020202020204" pitchFamily="34" charset="0"/>
                    </a:rPr>
                    <a:t>Bergen</a:t>
                  </a:r>
                </a:p>
              </p:txBody>
            </p:sp>
            <p:cxnSp>
              <p:nvCxnSpPr>
                <p:cNvPr id="71" name="Straight Arrow Connector 70">
                  <a:extLst>
                    <a:ext uri="{FF2B5EF4-FFF2-40B4-BE49-F238E27FC236}">
                      <a16:creationId xmlns:a16="http://schemas.microsoft.com/office/drawing/2014/main" id="{DF180C8B-C76A-4EC8-8E97-51ED80ADA08E}"/>
                    </a:ext>
                  </a:extLst>
                </p:cNvPr>
                <p:cNvCxnSpPr>
                  <a:cxnSpLocks/>
                </p:cNvCxnSpPr>
                <p:nvPr/>
              </p:nvCxnSpPr>
              <p:spPr>
                <a:xfrm flipH="1">
                  <a:off x="4682425" y="5176745"/>
                  <a:ext cx="210722" cy="130758"/>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79A0BC08-8DE4-46FE-8E35-D61D611A69FB}"/>
                    </a:ext>
                  </a:extLst>
                </p:cNvPr>
                <p:cNvSpPr txBox="1"/>
                <p:nvPr/>
              </p:nvSpPr>
              <p:spPr>
                <a:xfrm>
                  <a:off x="4228721" y="4993184"/>
                  <a:ext cx="695841" cy="219430"/>
                </a:xfrm>
                <a:prstGeom prst="rect">
                  <a:avLst/>
                </a:prstGeom>
                <a:noFill/>
              </p:spPr>
              <p:txBody>
                <a:bodyPr wrap="none" rtlCol="0">
                  <a:spAutoFit/>
                </a:bodyPr>
                <a:lstStyle/>
                <a:p>
                  <a:r>
                    <a:rPr lang="nb-NO" sz="800" b="1" dirty="0">
                      <a:solidFill>
                        <a:schemeClr val="bg1"/>
                      </a:solidFill>
                      <a:latin typeface="Arial" panose="020B0604020202020204" pitchFamily="34" charset="0"/>
                      <a:cs typeface="Arial" panose="020B0604020202020204" pitchFamily="34" charset="0"/>
                    </a:rPr>
                    <a:t>Stavanger</a:t>
                  </a:r>
                </a:p>
              </p:txBody>
            </p:sp>
            <p:sp>
              <p:nvSpPr>
                <p:cNvPr id="76" name="TextBox 75">
                  <a:extLst>
                    <a:ext uri="{FF2B5EF4-FFF2-40B4-BE49-F238E27FC236}">
                      <a16:creationId xmlns:a16="http://schemas.microsoft.com/office/drawing/2014/main" id="{F79DBEEF-3439-4208-9ABD-AA09CACA52C4}"/>
                    </a:ext>
                  </a:extLst>
                </p:cNvPr>
                <p:cNvSpPr txBox="1"/>
                <p:nvPr/>
              </p:nvSpPr>
              <p:spPr>
                <a:xfrm>
                  <a:off x="5829137" y="4722181"/>
                  <a:ext cx="541896" cy="219430"/>
                </a:xfrm>
                <a:prstGeom prst="rect">
                  <a:avLst/>
                </a:prstGeom>
                <a:noFill/>
              </p:spPr>
              <p:txBody>
                <a:bodyPr wrap="square" rtlCol="0">
                  <a:spAutoFit/>
                </a:bodyPr>
                <a:lstStyle/>
                <a:p>
                  <a:r>
                    <a:rPr lang="nb-NO" sz="800" b="1" dirty="0">
                      <a:solidFill>
                        <a:schemeClr val="bg1"/>
                      </a:solidFill>
                      <a:latin typeface="Arial" panose="020B0604020202020204" pitchFamily="34" charset="0"/>
                      <a:cs typeface="Arial" panose="020B0604020202020204" pitchFamily="34" charset="0"/>
                    </a:rPr>
                    <a:t>Moss</a:t>
                  </a:r>
                </a:p>
              </p:txBody>
            </p:sp>
            <p:sp>
              <p:nvSpPr>
                <p:cNvPr id="77" name="Freeform: Shape 76">
                  <a:extLst>
                    <a:ext uri="{FF2B5EF4-FFF2-40B4-BE49-F238E27FC236}">
                      <a16:creationId xmlns:a16="http://schemas.microsoft.com/office/drawing/2014/main" id="{29DCA278-15C3-45BA-827B-709BA399B959}"/>
                    </a:ext>
                  </a:extLst>
                </p:cNvPr>
                <p:cNvSpPr/>
                <p:nvPr/>
              </p:nvSpPr>
              <p:spPr>
                <a:xfrm>
                  <a:off x="5797973" y="4832773"/>
                  <a:ext cx="470747" cy="904240"/>
                </a:xfrm>
                <a:custGeom>
                  <a:avLst/>
                  <a:gdLst>
                    <a:gd name="connsiteX0" fmla="*/ 470747 w 470747"/>
                    <a:gd name="connsiteY0" fmla="*/ 904240 h 904240"/>
                    <a:gd name="connsiteX1" fmla="*/ 416560 w 470747"/>
                    <a:gd name="connsiteY1" fmla="*/ 748454 h 904240"/>
                    <a:gd name="connsiteX2" fmla="*/ 260774 w 470747"/>
                    <a:gd name="connsiteY2" fmla="*/ 443654 h 904240"/>
                    <a:gd name="connsiteX3" fmla="*/ 98214 w 470747"/>
                    <a:gd name="connsiteY3" fmla="*/ 155787 h 904240"/>
                    <a:gd name="connsiteX4" fmla="*/ 0 w 470747"/>
                    <a:gd name="connsiteY4" fmla="*/ 0 h 904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747" h="904240">
                      <a:moveTo>
                        <a:pt x="470747" y="904240"/>
                      </a:moveTo>
                      <a:cubicBezTo>
                        <a:pt x="461151" y="864729"/>
                        <a:pt x="451555" y="825218"/>
                        <a:pt x="416560" y="748454"/>
                      </a:cubicBezTo>
                      <a:cubicBezTo>
                        <a:pt x="381565" y="671690"/>
                        <a:pt x="313832" y="542432"/>
                        <a:pt x="260774" y="443654"/>
                      </a:cubicBezTo>
                      <a:cubicBezTo>
                        <a:pt x="207716" y="344876"/>
                        <a:pt x="141676" y="229729"/>
                        <a:pt x="98214" y="155787"/>
                      </a:cubicBezTo>
                      <a:cubicBezTo>
                        <a:pt x="54752" y="81845"/>
                        <a:pt x="27376" y="40922"/>
                        <a:pt x="0" y="0"/>
                      </a:cubicBezTo>
                    </a:path>
                  </a:pathLst>
                </a:custGeom>
                <a:noFill/>
                <a:ln w="28575">
                  <a:solidFill>
                    <a:srgbClr val="EB75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79" name="Freeform: Shape 78">
                  <a:extLst>
                    <a:ext uri="{FF2B5EF4-FFF2-40B4-BE49-F238E27FC236}">
                      <a16:creationId xmlns:a16="http://schemas.microsoft.com/office/drawing/2014/main" id="{94F2F468-7565-47B1-85A6-CF308AA8B1A0}"/>
                    </a:ext>
                  </a:extLst>
                </p:cNvPr>
                <p:cNvSpPr/>
                <p:nvPr/>
              </p:nvSpPr>
              <p:spPr>
                <a:xfrm>
                  <a:off x="5801360" y="4721013"/>
                  <a:ext cx="508000" cy="1009227"/>
                </a:xfrm>
                <a:custGeom>
                  <a:avLst/>
                  <a:gdLst>
                    <a:gd name="connsiteX0" fmla="*/ 508000 w 508000"/>
                    <a:gd name="connsiteY0" fmla="*/ 1009227 h 1009227"/>
                    <a:gd name="connsiteX1" fmla="*/ 440267 w 508000"/>
                    <a:gd name="connsiteY1" fmla="*/ 812800 h 1009227"/>
                    <a:gd name="connsiteX2" fmla="*/ 267547 w 508000"/>
                    <a:gd name="connsiteY2" fmla="*/ 504614 h 1009227"/>
                    <a:gd name="connsiteX3" fmla="*/ 132080 w 508000"/>
                    <a:gd name="connsiteY3" fmla="*/ 260774 h 1009227"/>
                    <a:gd name="connsiteX4" fmla="*/ 67733 w 508000"/>
                    <a:gd name="connsiteY4" fmla="*/ 132080 h 1009227"/>
                    <a:gd name="connsiteX5" fmla="*/ 0 w 508000"/>
                    <a:gd name="connsiteY5" fmla="*/ 0 h 100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000" h="1009227">
                      <a:moveTo>
                        <a:pt x="508000" y="1009227"/>
                      </a:moveTo>
                      <a:cubicBezTo>
                        <a:pt x="494171" y="953064"/>
                        <a:pt x="480342" y="896902"/>
                        <a:pt x="440267" y="812800"/>
                      </a:cubicBezTo>
                      <a:cubicBezTo>
                        <a:pt x="400192" y="728698"/>
                        <a:pt x="267547" y="504614"/>
                        <a:pt x="267547" y="504614"/>
                      </a:cubicBezTo>
                      <a:cubicBezTo>
                        <a:pt x="216182" y="412610"/>
                        <a:pt x="165382" y="322863"/>
                        <a:pt x="132080" y="260774"/>
                      </a:cubicBezTo>
                      <a:cubicBezTo>
                        <a:pt x="98778" y="198685"/>
                        <a:pt x="89746" y="175542"/>
                        <a:pt x="67733" y="132080"/>
                      </a:cubicBezTo>
                      <a:cubicBezTo>
                        <a:pt x="45720" y="88618"/>
                        <a:pt x="22860" y="44309"/>
                        <a:pt x="0" y="0"/>
                      </a:cubicBezTo>
                    </a:path>
                  </a:pathLst>
                </a:custGeom>
                <a:noFill/>
                <a:ln w="28575">
                  <a:solidFill>
                    <a:srgbClr val="EB757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cxnSp>
              <p:nvCxnSpPr>
                <p:cNvPr id="81" name="Straight Connector 80">
                  <a:extLst>
                    <a:ext uri="{FF2B5EF4-FFF2-40B4-BE49-F238E27FC236}">
                      <a16:creationId xmlns:a16="http://schemas.microsoft.com/office/drawing/2014/main" id="{04BC4131-C8F0-4D85-8102-AEEF0860C9F2}"/>
                    </a:ext>
                  </a:extLst>
                </p:cNvPr>
                <p:cNvCxnSpPr>
                  <a:cxnSpLocks/>
                  <a:stCxn id="89" idx="4"/>
                  <a:endCxn id="79" idx="5"/>
                </p:cNvCxnSpPr>
                <p:nvPr/>
              </p:nvCxnSpPr>
              <p:spPr>
                <a:xfrm flipV="1">
                  <a:off x="5745954" y="4721013"/>
                  <a:ext cx="55406" cy="145383"/>
                </a:xfrm>
                <a:prstGeom prst="line">
                  <a:avLst/>
                </a:prstGeom>
                <a:noFill/>
                <a:ln w="28575">
                  <a:solidFill>
                    <a:srgbClr val="EB757D"/>
                  </a:solidFill>
                </a:ln>
              </p:spPr>
              <p:style>
                <a:lnRef idx="2">
                  <a:schemeClr val="accent1">
                    <a:shade val="50000"/>
                  </a:schemeClr>
                </a:lnRef>
                <a:fillRef idx="1">
                  <a:schemeClr val="accent1"/>
                </a:fillRef>
                <a:effectRef idx="0">
                  <a:schemeClr val="accent1"/>
                </a:effectRef>
                <a:fontRef idx="minor">
                  <a:schemeClr val="lt1"/>
                </a:fontRef>
              </p:style>
            </p:cxnSp>
            <p:sp>
              <p:nvSpPr>
                <p:cNvPr id="82" name="Freeform: Shape 81">
                  <a:extLst>
                    <a:ext uri="{FF2B5EF4-FFF2-40B4-BE49-F238E27FC236}">
                      <a16:creationId xmlns:a16="http://schemas.microsoft.com/office/drawing/2014/main" id="{D4C85984-88B7-42CA-8DE3-CAAE9FE2C644}"/>
                    </a:ext>
                  </a:extLst>
                </p:cNvPr>
                <p:cNvSpPr/>
                <p:nvPr/>
              </p:nvSpPr>
              <p:spPr>
                <a:xfrm>
                  <a:off x="4937760" y="4489269"/>
                  <a:ext cx="709749" cy="714102"/>
                </a:xfrm>
                <a:custGeom>
                  <a:avLst/>
                  <a:gdLst>
                    <a:gd name="connsiteX0" fmla="*/ 709749 w 709749"/>
                    <a:gd name="connsiteY0" fmla="*/ 0 h 714102"/>
                    <a:gd name="connsiteX1" fmla="*/ 640080 w 709749"/>
                    <a:gd name="connsiteY1" fmla="*/ 47897 h 714102"/>
                    <a:gd name="connsiteX2" fmla="*/ 513806 w 709749"/>
                    <a:gd name="connsiteY2" fmla="*/ 239485 h 714102"/>
                    <a:gd name="connsiteX3" fmla="*/ 470263 w 709749"/>
                    <a:gd name="connsiteY3" fmla="*/ 352697 h 714102"/>
                    <a:gd name="connsiteX4" fmla="*/ 287383 w 709749"/>
                    <a:gd name="connsiteY4" fmla="*/ 444137 h 714102"/>
                    <a:gd name="connsiteX5" fmla="*/ 143691 w 709749"/>
                    <a:gd name="connsiteY5" fmla="*/ 587828 h 714102"/>
                    <a:gd name="connsiteX6" fmla="*/ 0 w 709749"/>
                    <a:gd name="connsiteY6" fmla="*/ 714102 h 714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9749" h="714102">
                      <a:moveTo>
                        <a:pt x="709749" y="0"/>
                      </a:moveTo>
                      <a:cubicBezTo>
                        <a:pt x="691243" y="3991"/>
                        <a:pt x="672737" y="7983"/>
                        <a:pt x="640080" y="47897"/>
                      </a:cubicBezTo>
                      <a:cubicBezTo>
                        <a:pt x="607423" y="87811"/>
                        <a:pt x="542109" y="188685"/>
                        <a:pt x="513806" y="239485"/>
                      </a:cubicBezTo>
                      <a:cubicBezTo>
                        <a:pt x="485503" y="290285"/>
                        <a:pt x="508000" y="318588"/>
                        <a:pt x="470263" y="352697"/>
                      </a:cubicBezTo>
                      <a:cubicBezTo>
                        <a:pt x="432526" y="386806"/>
                        <a:pt x="341812" y="404949"/>
                        <a:pt x="287383" y="444137"/>
                      </a:cubicBezTo>
                      <a:cubicBezTo>
                        <a:pt x="232954" y="483325"/>
                        <a:pt x="191588" y="542834"/>
                        <a:pt x="143691" y="587828"/>
                      </a:cubicBezTo>
                      <a:cubicBezTo>
                        <a:pt x="95794" y="632822"/>
                        <a:pt x="47897" y="673462"/>
                        <a:pt x="0" y="714102"/>
                      </a:cubicBezTo>
                    </a:path>
                  </a:pathLst>
                </a:custGeom>
                <a:noFill/>
                <a:ln w="28575">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83" name="Freeform: Shape 82">
                  <a:extLst>
                    <a:ext uri="{FF2B5EF4-FFF2-40B4-BE49-F238E27FC236}">
                      <a16:creationId xmlns:a16="http://schemas.microsoft.com/office/drawing/2014/main" id="{D78351A9-A3E7-4D42-9103-8CFA812838CB}"/>
                    </a:ext>
                  </a:extLst>
                </p:cNvPr>
                <p:cNvSpPr/>
                <p:nvPr/>
              </p:nvSpPr>
              <p:spPr>
                <a:xfrm>
                  <a:off x="4737463" y="4119154"/>
                  <a:ext cx="919809" cy="348343"/>
                </a:xfrm>
                <a:custGeom>
                  <a:avLst/>
                  <a:gdLst>
                    <a:gd name="connsiteX0" fmla="*/ 918754 w 919809"/>
                    <a:gd name="connsiteY0" fmla="*/ 348343 h 348343"/>
                    <a:gd name="connsiteX1" fmla="*/ 888274 w 919809"/>
                    <a:gd name="connsiteY1" fmla="*/ 213360 h 348343"/>
                    <a:gd name="connsiteX2" fmla="*/ 709748 w 919809"/>
                    <a:gd name="connsiteY2" fmla="*/ 91440 h 348343"/>
                    <a:gd name="connsiteX3" fmla="*/ 326571 w 919809"/>
                    <a:gd name="connsiteY3" fmla="*/ 17417 h 348343"/>
                    <a:gd name="connsiteX4" fmla="*/ 0 w 919809"/>
                    <a:gd name="connsiteY4" fmla="*/ 0 h 348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809" h="348343">
                      <a:moveTo>
                        <a:pt x="918754" y="348343"/>
                      </a:moveTo>
                      <a:cubicBezTo>
                        <a:pt x="920931" y="302260"/>
                        <a:pt x="923108" y="256177"/>
                        <a:pt x="888274" y="213360"/>
                      </a:cubicBezTo>
                      <a:cubicBezTo>
                        <a:pt x="853440" y="170543"/>
                        <a:pt x="803365" y="124097"/>
                        <a:pt x="709748" y="91440"/>
                      </a:cubicBezTo>
                      <a:cubicBezTo>
                        <a:pt x="616131" y="58783"/>
                        <a:pt x="444862" y="32657"/>
                        <a:pt x="326571" y="17417"/>
                      </a:cubicBezTo>
                      <a:cubicBezTo>
                        <a:pt x="208280" y="2177"/>
                        <a:pt x="104140" y="1088"/>
                        <a:pt x="0" y="0"/>
                      </a:cubicBezTo>
                    </a:path>
                  </a:pathLst>
                </a:custGeom>
                <a:noFill/>
                <a:ln w="28575">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84" name="Freeform: Shape 83">
                  <a:extLst>
                    <a:ext uri="{FF2B5EF4-FFF2-40B4-BE49-F238E27FC236}">
                      <a16:creationId xmlns:a16="http://schemas.microsoft.com/office/drawing/2014/main" id="{60BDEF9B-4E23-4E40-A4ED-4BFE5792A873}"/>
                    </a:ext>
                  </a:extLst>
                </p:cNvPr>
                <p:cNvSpPr/>
                <p:nvPr/>
              </p:nvSpPr>
              <p:spPr>
                <a:xfrm>
                  <a:off x="5460274" y="3370217"/>
                  <a:ext cx="209006" cy="1092926"/>
                </a:xfrm>
                <a:custGeom>
                  <a:avLst/>
                  <a:gdLst>
                    <a:gd name="connsiteX0" fmla="*/ 209006 w 209006"/>
                    <a:gd name="connsiteY0" fmla="*/ 1092926 h 1092926"/>
                    <a:gd name="connsiteX1" fmla="*/ 169817 w 209006"/>
                    <a:gd name="connsiteY1" fmla="*/ 727166 h 1092926"/>
                    <a:gd name="connsiteX2" fmla="*/ 91440 w 209006"/>
                    <a:gd name="connsiteY2" fmla="*/ 370114 h 1092926"/>
                    <a:gd name="connsiteX3" fmla="*/ 0 w 209006"/>
                    <a:gd name="connsiteY3" fmla="*/ 0 h 1092926"/>
                  </a:gdLst>
                  <a:ahLst/>
                  <a:cxnLst>
                    <a:cxn ang="0">
                      <a:pos x="connsiteX0" y="connsiteY0"/>
                    </a:cxn>
                    <a:cxn ang="0">
                      <a:pos x="connsiteX1" y="connsiteY1"/>
                    </a:cxn>
                    <a:cxn ang="0">
                      <a:pos x="connsiteX2" y="connsiteY2"/>
                    </a:cxn>
                    <a:cxn ang="0">
                      <a:pos x="connsiteX3" y="connsiteY3"/>
                    </a:cxn>
                  </a:cxnLst>
                  <a:rect l="l" t="t" r="r" b="b"/>
                  <a:pathLst>
                    <a:path w="209006" h="1092926">
                      <a:moveTo>
                        <a:pt x="209006" y="1092926"/>
                      </a:moveTo>
                      <a:cubicBezTo>
                        <a:pt x="199208" y="970280"/>
                        <a:pt x="189411" y="847635"/>
                        <a:pt x="169817" y="727166"/>
                      </a:cubicBezTo>
                      <a:cubicBezTo>
                        <a:pt x="150223" y="606697"/>
                        <a:pt x="119743" y="491308"/>
                        <a:pt x="91440" y="370114"/>
                      </a:cubicBezTo>
                      <a:cubicBezTo>
                        <a:pt x="63137" y="248920"/>
                        <a:pt x="31568" y="124460"/>
                        <a:pt x="0" y="0"/>
                      </a:cubicBezTo>
                    </a:path>
                  </a:pathLst>
                </a:custGeom>
                <a:noFill/>
                <a:ln w="28575">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85" name="Freeform: Shape 84">
                  <a:extLst>
                    <a:ext uri="{FF2B5EF4-FFF2-40B4-BE49-F238E27FC236}">
                      <a16:creationId xmlns:a16="http://schemas.microsoft.com/office/drawing/2014/main" id="{2A91CDAE-59B5-4C4C-A359-D7A045E81F7A}"/>
                    </a:ext>
                  </a:extLst>
                </p:cNvPr>
                <p:cNvSpPr/>
                <p:nvPr/>
              </p:nvSpPr>
              <p:spPr>
                <a:xfrm>
                  <a:off x="5773783" y="4859383"/>
                  <a:ext cx="444137" cy="879566"/>
                </a:xfrm>
                <a:custGeom>
                  <a:avLst/>
                  <a:gdLst>
                    <a:gd name="connsiteX0" fmla="*/ 444137 w 444137"/>
                    <a:gd name="connsiteY0" fmla="*/ 879566 h 879566"/>
                    <a:gd name="connsiteX1" fmla="*/ 370114 w 444137"/>
                    <a:gd name="connsiteY1" fmla="*/ 666206 h 879566"/>
                    <a:gd name="connsiteX2" fmla="*/ 265611 w 444137"/>
                    <a:gd name="connsiteY2" fmla="*/ 483326 h 879566"/>
                    <a:gd name="connsiteX3" fmla="*/ 139337 w 444137"/>
                    <a:gd name="connsiteY3" fmla="*/ 243840 h 879566"/>
                    <a:gd name="connsiteX4" fmla="*/ 0 w 444137"/>
                    <a:gd name="connsiteY4" fmla="*/ 0 h 879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137" h="879566">
                      <a:moveTo>
                        <a:pt x="444137" y="879566"/>
                      </a:moveTo>
                      <a:cubicBezTo>
                        <a:pt x="422002" y="805906"/>
                        <a:pt x="399868" y="732246"/>
                        <a:pt x="370114" y="666206"/>
                      </a:cubicBezTo>
                      <a:cubicBezTo>
                        <a:pt x="340360" y="600166"/>
                        <a:pt x="304074" y="553720"/>
                        <a:pt x="265611" y="483326"/>
                      </a:cubicBezTo>
                      <a:cubicBezTo>
                        <a:pt x="227148" y="412932"/>
                        <a:pt x="183605" y="324394"/>
                        <a:pt x="139337" y="243840"/>
                      </a:cubicBezTo>
                      <a:cubicBezTo>
                        <a:pt x="95068" y="163286"/>
                        <a:pt x="47534" y="81643"/>
                        <a:pt x="0" y="0"/>
                      </a:cubicBezTo>
                    </a:path>
                  </a:pathLst>
                </a:cu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86" name="Freeform: Shape 85">
                  <a:extLst>
                    <a:ext uri="{FF2B5EF4-FFF2-40B4-BE49-F238E27FC236}">
                      <a16:creationId xmlns:a16="http://schemas.microsoft.com/office/drawing/2014/main" id="{2F67B0E4-66B1-4887-9A90-F4D6438C6C93}"/>
                    </a:ext>
                  </a:extLst>
                </p:cNvPr>
                <p:cNvSpPr/>
                <p:nvPr/>
              </p:nvSpPr>
              <p:spPr>
                <a:xfrm>
                  <a:off x="5647509" y="4484914"/>
                  <a:ext cx="82731" cy="352697"/>
                </a:xfrm>
                <a:custGeom>
                  <a:avLst/>
                  <a:gdLst>
                    <a:gd name="connsiteX0" fmla="*/ 82731 w 82731"/>
                    <a:gd name="connsiteY0" fmla="*/ 352697 h 352697"/>
                    <a:gd name="connsiteX1" fmla="*/ 26125 w 82731"/>
                    <a:gd name="connsiteY1" fmla="*/ 182880 h 352697"/>
                    <a:gd name="connsiteX2" fmla="*/ 0 w 82731"/>
                    <a:gd name="connsiteY2" fmla="*/ 0 h 352697"/>
                  </a:gdLst>
                  <a:ahLst/>
                  <a:cxnLst>
                    <a:cxn ang="0">
                      <a:pos x="connsiteX0" y="connsiteY0"/>
                    </a:cxn>
                    <a:cxn ang="0">
                      <a:pos x="connsiteX1" y="connsiteY1"/>
                    </a:cxn>
                    <a:cxn ang="0">
                      <a:pos x="connsiteX2" y="connsiteY2"/>
                    </a:cxn>
                  </a:cxnLst>
                  <a:rect l="l" t="t" r="r" b="b"/>
                  <a:pathLst>
                    <a:path w="82731" h="352697">
                      <a:moveTo>
                        <a:pt x="82731" y="352697"/>
                      </a:moveTo>
                      <a:cubicBezTo>
                        <a:pt x="61322" y="297180"/>
                        <a:pt x="39913" y="241663"/>
                        <a:pt x="26125" y="182880"/>
                      </a:cubicBezTo>
                      <a:cubicBezTo>
                        <a:pt x="12337" y="124097"/>
                        <a:pt x="6168" y="62048"/>
                        <a:pt x="0" y="0"/>
                      </a:cubicBezTo>
                    </a:path>
                  </a:pathLst>
                </a:cu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87" name="Freeform: Shape 86">
                  <a:extLst>
                    <a:ext uri="{FF2B5EF4-FFF2-40B4-BE49-F238E27FC236}">
                      <a16:creationId xmlns:a16="http://schemas.microsoft.com/office/drawing/2014/main" id="{D36385BA-D72C-409C-ABE9-8FF1D95071F7}"/>
                    </a:ext>
                  </a:extLst>
                </p:cNvPr>
                <p:cNvSpPr/>
                <p:nvPr/>
              </p:nvSpPr>
              <p:spPr>
                <a:xfrm>
                  <a:off x="5681287" y="4480279"/>
                  <a:ext cx="82731" cy="352697"/>
                </a:xfrm>
                <a:custGeom>
                  <a:avLst/>
                  <a:gdLst>
                    <a:gd name="connsiteX0" fmla="*/ 82731 w 82731"/>
                    <a:gd name="connsiteY0" fmla="*/ 352697 h 352697"/>
                    <a:gd name="connsiteX1" fmla="*/ 26125 w 82731"/>
                    <a:gd name="connsiteY1" fmla="*/ 182880 h 352697"/>
                    <a:gd name="connsiteX2" fmla="*/ 0 w 82731"/>
                    <a:gd name="connsiteY2" fmla="*/ 0 h 352697"/>
                  </a:gdLst>
                  <a:ahLst/>
                  <a:cxnLst>
                    <a:cxn ang="0">
                      <a:pos x="connsiteX0" y="connsiteY0"/>
                    </a:cxn>
                    <a:cxn ang="0">
                      <a:pos x="connsiteX1" y="connsiteY1"/>
                    </a:cxn>
                    <a:cxn ang="0">
                      <a:pos x="connsiteX2" y="connsiteY2"/>
                    </a:cxn>
                  </a:cxnLst>
                  <a:rect l="l" t="t" r="r" b="b"/>
                  <a:pathLst>
                    <a:path w="82731" h="352697">
                      <a:moveTo>
                        <a:pt x="82731" y="352697"/>
                      </a:moveTo>
                      <a:cubicBezTo>
                        <a:pt x="61322" y="297180"/>
                        <a:pt x="39913" y="241663"/>
                        <a:pt x="26125" y="182880"/>
                      </a:cubicBezTo>
                      <a:cubicBezTo>
                        <a:pt x="12337" y="124097"/>
                        <a:pt x="6168" y="62048"/>
                        <a:pt x="0" y="0"/>
                      </a:cubicBezTo>
                    </a:path>
                  </a:pathLst>
                </a:custGeom>
                <a:noFill/>
                <a:ln w="28575">
                  <a:solidFill>
                    <a:srgbClr val="EB75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88" name="Oval 87">
                  <a:extLst>
                    <a:ext uri="{FF2B5EF4-FFF2-40B4-BE49-F238E27FC236}">
                      <a16:creationId xmlns:a16="http://schemas.microsoft.com/office/drawing/2014/main" id="{D8C65CD6-AC18-4DC2-8F21-27D6EA1F72DB}"/>
                    </a:ext>
                  </a:extLst>
                </p:cNvPr>
                <p:cNvSpPr/>
                <p:nvPr/>
              </p:nvSpPr>
              <p:spPr>
                <a:xfrm>
                  <a:off x="5613652" y="4424210"/>
                  <a:ext cx="109998" cy="109998"/>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89" name="Oval 88">
                  <a:extLst>
                    <a:ext uri="{FF2B5EF4-FFF2-40B4-BE49-F238E27FC236}">
                      <a16:creationId xmlns:a16="http://schemas.microsoft.com/office/drawing/2014/main" id="{3B7BEF77-9428-4D64-AEE2-8445A74F51FC}"/>
                    </a:ext>
                  </a:extLst>
                </p:cNvPr>
                <p:cNvSpPr/>
                <p:nvPr/>
              </p:nvSpPr>
              <p:spPr>
                <a:xfrm>
                  <a:off x="5690955" y="4756398"/>
                  <a:ext cx="109998" cy="109998"/>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90" name="Freeform: Shape 89">
                  <a:extLst>
                    <a:ext uri="{FF2B5EF4-FFF2-40B4-BE49-F238E27FC236}">
                      <a16:creationId xmlns:a16="http://schemas.microsoft.com/office/drawing/2014/main" id="{4B2A2D40-548F-48A0-8E89-1B9178E2122D}"/>
                    </a:ext>
                  </a:extLst>
                </p:cNvPr>
                <p:cNvSpPr/>
                <p:nvPr/>
              </p:nvSpPr>
              <p:spPr>
                <a:xfrm>
                  <a:off x="5534297" y="3387634"/>
                  <a:ext cx="261257" cy="1319349"/>
                </a:xfrm>
                <a:custGeom>
                  <a:avLst/>
                  <a:gdLst>
                    <a:gd name="connsiteX0" fmla="*/ 261257 w 261257"/>
                    <a:gd name="connsiteY0" fmla="*/ 1319349 h 1319349"/>
                    <a:gd name="connsiteX1" fmla="*/ 217714 w 261257"/>
                    <a:gd name="connsiteY1" fmla="*/ 1049383 h 1319349"/>
                    <a:gd name="connsiteX2" fmla="*/ 178526 w 261257"/>
                    <a:gd name="connsiteY2" fmla="*/ 831669 h 1319349"/>
                    <a:gd name="connsiteX3" fmla="*/ 143692 w 261257"/>
                    <a:gd name="connsiteY3" fmla="*/ 596537 h 1319349"/>
                    <a:gd name="connsiteX4" fmla="*/ 60960 w 261257"/>
                    <a:gd name="connsiteY4" fmla="*/ 252549 h 1319349"/>
                    <a:gd name="connsiteX5" fmla="*/ 0 w 261257"/>
                    <a:gd name="connsiteY5" fmla="*/ 0 h 1319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257" h="1319349">
                      <a:moveTo>
                        <a:pt x="261257" y="1319349"/>
                      </a:moveTo>
                      <a:cubicBezTo>
                        <a:pt x="246379" y="1225006"/>
                        <a:pt x="231502" y="1130663"/>
                        <a:pt x="217714" y="1049383"/>
                      </a:cubicBezTo>
                      <a:cubicBezTo>
                        <a:pt x="203925" y="968103"/>
                        <a:pt x="190863" y="907143"/>
                        <a:pt x="178526" y="831669"/>
                      </a:cubicBezTo>
                      <a:cubicBezTo>
                        <a:pt x="166189" y="756195"/>
                        <a:pt x="163286" y="693057"/>
                        <a:pt x="143692" y="596537"/>
                      </a:cubicBezTo>
                      <a:cubicBezTo>
                        <a:pt x="124098" y="500017"/>
                        <a:pt x="60960" y="252549"/>
                        <a:pt x="60960" y="252549"/>
                      </a:cubicBezTo>
                      <a:lnTo>
                        <a:pt x="0" y="0"/>
                      </a:lnTo>
                    </a:path>
                  </a:pathLst>
                </a:custGeom>
                <a:noFill/>
                <a:ln w="28575">
                  <a:solidFill>
                    <a:srgbClr val="EB757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91" name="Freeform: Shape 90">
                  <a:extLst>
                    <a:ext uri="{FF2B5EF4-FFF2-40B4-BE49-F238E27FC236}">
                      <a16:creationId xmlns:a16="http://schemas.microsoft.com/office/drawing/2014/main" id="{3B89A182-99CB-4109-8718-999A6DDC777F}"/>
                    </a:ext>
                  </a:extLst>
                </p:cNvPr>
                <p:cNvSpPr/>
                <p:nvPr/>
              </p:nvSpPr>
              <p:spPr>
                <a:xfrm>
                  <a:off x="4746171" y="4034476"/>
                  <a:ext cx="997132" cy="358998"/>
                </a:xfrm>
                <a:custGeom>
                  <a:avLst/>
                  <a:gdLst>
                    <a:gd name="connsiteX0" fmla="*/ 997132 w 997132"/>
                    <a:gd name="connsiteY0" fmla="*/ 358998 h 358998"/>
                    <a:gd name="connsiteX1" fmla="*/ 940526 w 997132"/>
                    <a:gd name="connsiteY1" fmla="*/ 237078 h 358998"/>
                    <a:gd name="connsiteX2" fmla="*/ 753292 w 997132"/>
                    <a:gd name="connsiteY2" fmla="*/ 136930 h 358998"/>
                    <a:gd name="connsiteX3" fmla="*/ 513806 w 997132"/>
                    <a:gd name="connsiteY3" fmla="*/ 54198 h 358998"/>
                    <a:gd name="connsiteX4" fmla="*/ 139338 w 997132"/>
                    <a:gd name="connsiteY4" fmla="*/ 6301 h 358998"/>
                    <a:gd name="connsiteX5" fmla="*/ 0 w 997132"/>
                    <a:gd name="connsiteY5" fmla="*/ 1947 h 35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7132" h="358998">
                      <a:moveTo>
                        <a:pt x="997132" y="358998"/>
                      </a:moveTo>
                      <a:cubicBezTo>
                        <a:pt x="989149" y="316543"/>
                        <a:pt x="981166" y="274089"/>
                        <a:pt x="940526" y="237078"/>
                      </a:cubicBezTo>
                      <a:cubicBezTo>
                        <a:pt x="899886" y="200067"/>
                        <a:pt x="824412" y="167410"/>
                        <a:pt x="753292" y="136930"/>
                      </a:cubicBezTo>
                      <a:cubicBezTo>
                        <a:pt x="682172" y="106450"/>
                        <a:pt x="616132" y="75969"/>
                        <a:pt x="513806" y="54198"/>
                      </a:cubicBezTo>
                      <a:cubicBezTo>
                        <a:pt x="411480" y="32427"/>
                        <a:pt x="224972" y="15009"/>
                        <a:pt x="139338" y="6301"/>
                      </a:cubicBezTo>
                      <a:cubicBezTo>
                        <a:pt x="53704" y="-2407"/>
                        <a:pt x="26852" y="-230"/>
                        <a:pt x="0" y="1947"/>
                      </a:cubicBezTo>
                    </a:path>
                  </a:pathLst>
                </a:custGeom>
                <a:noFill/>
                <a:ln w="28575">
                  <a:solidFill>
                    <a:srgbClr val="EB757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92" name="Freeform: Shape 91">
                  <a:extLst>
                    <a:ext uri="{FF2B5EF4-FFF2-40B4-BE49-F238E27FC236}">
                      <a16:creationId xmlns:a16="http://schemas.microsoft.com/office/drawing/2014/main" id="{DDAC5067-681B-4566-9BFD-3467BFE06D2B}"/>
                    </a:ext>
                  </a:extLst>
                </p:cNvPr>
                <p:cNvSpPr/>
                <p:nvPr/>
              </p:nvSpPr>
              <p:spPr>
                <a:xfrm>
                  <a:off x="4920343" y="4270729"/>
                  <a:ext cx="818606" cy="858620"/>
                </a:xfrm>
                <a:custGeom>
                  <a:avLst/>
                  <a:gdLst>
                    <a:gd name="connsiteX0" fmla="*/ 818606 w 818606"/>
                    <a:gd name="connsiteY0" fmla="*/ 96620 h 858620"/>
                    <a:gd name="connsiteX1" fmla="*/ 779417 w 818606"/>
                    <a:gd name="connsiteY1" fmla="*/ 5180 h 858620"/>
                    <a:gd name="connsiteX2" fmla="*/ 705394 w 818606"/>
                    <a:gd name="connsiteY2" fmla="*/ 35660 h 858620"/>
                    <a:gd name="connsiteX3" fmla="*/ 583474 w 818606"/>
                    <a:gd name="connsiteY3" fmla="*/ 235957 h 858620"/>
                    <a:gd name="connsiteX4" fmla="*/ 465908 w 818606"/>
                    <a:gd name="connsiteY4" fmla="*/ 436254 h 858620"/>
                    <a:gd name="connsiteX5" fmla="*/ 439783 w 818606"/>
                    <a:gd name="connsiteY5" fmla="*/ 527694 h 858620"/>
                    <a:gd name="connsiteX6" fmla="*/ 313508 w 818606"/>
                    <a:gd name="connsiteY6" fmla="*/ 588654 h 858620"/>
                    <a:gd name="connsiteX7" fmla="*/ 161108 w 818606"/>
                    <a:gd name="connsiteY7" fmla="*/ 688802 h 858620"/>
                    <a:gd name="connsiteX8" fmla="*/ 0 w 818606"/>
                    <a:gd name="connsiteY8" fmla="*/ 858620 h 85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8606" h="858620">
                      <a:moveTo>
                        <a:pt x="818606" y="96620"/>
                      </a:moveTo>
                      <a:cubicBezTo>
                        <a:pt x="808446" y="55980"/>
                        <a:pt x="798286" y="15340"/>
                        <a:pt x="779417" y="5180"/>
                      </a:cubicBezTo>
                      <a:cubicBezTo>
                        <a:pt x="760548" y="-4980"/>
                        <a:pt x="738051" y="-2803"/>
                        <a:pt x="705394" y="35660"/>
                      </a:cubicBezTo>
                      <a:cubicBezTo>
                        <a:pt x="672737" y="74123"/>
                        <a:pt x="623388" y="169191"/>
                        <a:pt x="583474" y="235957"/>
                      </a:cubicBezTo>
                      <a:cubicBezTo>
                        <a:pt x="543560" y="302723"/>
                        <a:pt x="489856" y="387631"/>
                        <a:pt x="465908" y="436254"/>
                      </a:cubicBezTo>
                      <a:cubicBezTo>
                        <a:pt x="441959" y="484877"/>
                        <a:pt x="465183" y="502294"/>
                        <a:pt x="439783" y="527694"/>
                      </a:cubicBezTo>
                      <a:cubicBezTo>
                        <a:pt x="414383" y="553094"/>
                        <a:pt x="359954" y="561803"/>
                        <a:pt x="313508" y="588654"/>
                      </a:cubicBezTo>
                      <a:cubicBezTo>
                        <a:pt x="267062" y="615505"/>
                        <a:pt x="213359" y="643808"/>
                        <a:pt x="161108" y="688802"/>
                      </a:cubicBezTo>
                      <a:cubicBezTo>
                        <a:pt x="108857" y="733796"/>
                        <a:pt x="54428" y="796208"/>
                        <a:pt x="0" y="858620"/>
                      </a:cubicBezTo>
                    </a:path>
                  </a:pathLst>
                </a:custGeom>
                <a:noFill/>
                <a:ln w="28575">
                  <a:solidFill>
                    <a:srgbClr val="EB757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93" name="Oval 92">
                  <a:extLst>
                    <a:ext uri="{FF2B5EF4-FFF2-40B4-BE49-F238E27FC236}">
                      <a16:creationId xmlns:a16="http://schemas.microsoft.com/office/drawing/2014/main" id="{86540589-01A4-4B16-8F78-5D5A1D39F284}"/>
                    </a:ext>
                  </a:extLst>
                </p:cNvPr>
                <p:cNvSpPr/>
                <p:nvPr/>
              </p:nvSpPr>
              <p:spPr>
                <a:xfrm>
                  <a:off x="5764017" y="4641170"/>
                  <a:ext cx="109998" cy="109998"/>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grpSp>
            <p:nvGrpSpPr>
              <p:cNvPr id="50" name="Group 49">
                <a:extLst>
                  <a:ext uri="{FF2B5EF4-FFF2-40B4-BE49-F238E27FC236}">
                    <a16:creationId xmlns:a16="http://schemas.microsoft.com/office/drawing/2014/main" id="{07A8D5B5-CB59-4142-888F-6EE0303B7D5A}"/>
                  </a:ext>
                </a:extLst>
              </p:cNvPr>
              <p:cNvGrpSpPr/>
              <p:nvPr/>
            </p:nvGrpSpPr>
            <p:grpSpPr>
              <a:xfrm>
                <a:off x="2961253" y="2469209"/>
                <a:ext cx="3811569" cy="3824645"/>
                <a:chOff x="2961253" y="2469209"/>
                <a:chExt cx="3811569" cy="3824645"/>
              </a:xfrm>
            </p:grpSpPr>
            <p:sp>
              <p:nvSpPr>
                <p:cNvPr id="51" name="Rectangle 50">
                  <a:extLst>
                    <a:ext uri="{FF2B5EF4-FFF2-40B4-BE49-F238E27FC236}">
                      <a16:creationId xmlns:a16="http://schemas.microsoft.com/office/drawing/2014/main" id="{39E88251-8566-41D0-A34D-C34DB068358B}"/>
                    </a:ext>
                  </a:extLst>
                </p:cNvPr>
                <p:cNvSpPr/>
                <p:nvPr/>
              </p:nvSpPr>
              <p:spPr>
                <a:xfrm rot="20766805">
                  <a:off x="5128137" y="4207724"/>
                  <a:ext cx="179852" cy="527704"/>
                </a:xfrm>
                <a:prstGeom prst="rect">
                  <a:avLst/>
                </a:prstGeom>
                <a:solidFill>
                  <a:srgbClr val="F5B0AD">
                    <a:alpha val="64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dirty="0"/>
                </a:p>
              </p:txBody>
            </p:sp>
            <p:sp>
              <p:nvSpPr>
                <p:cNvPr id="52" name="Rectangle 51">
                  <a:extLst>
                    <a:ext uri="{FF2B5EF4-FFF2-40B4-BE49-F238E27FC236}">
                      <a16:creationId xmlns:a16="http://schemas.microsoft.com/office/drawing/2014/main" id="{7B33BB45-86E9-47E3-ADFC-9A925BC1A07A}"/>
                    </a:ext>
                  </a:extLst>
                </p:cNvPr>
                <p:cNvSpPr/>
                <p:nvPr/>
              </p:nvSpPr>
              <p:spPr>
                <a:xfrm rot="216412">
                  <a:off x="5024997" y="4061794"/>
                  <a:ext cx="158516" cy="109002"/>
                </a:xfrm>
                <a:prstGeom prst="rect">
                  <a:avLst/>
                </a:prstGeom>
                <a:solidFill>
                  <a:srgbClr val="F5B0AD">
                    <a:alpha val="64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dirty="0"/>
                </a:p>
              </p:txBody>
            </p:sp>
            <p:cxnSp>
              <p:nvCxnSpPr>
                <p:cNvPr id="53" name="Straight Connector 52">
                  <a:extLst>
                    <a:ext uri="{FF2B5EF4-FFF2-40B4-BE49-F238E27FC236}">
                      <a16:creationId xmlns:a16="http://schemas.microsoft.com/office/drawing/2014/main" id="{3F319A10-DDDE-4CF6-B8DB-BDE232832CC2}"/>
                    </a:ext>
                  </a:extLst>
                </p:cNvPr>
                <p:cNvCxnSpPr>
                  <a:cxnSpLocks/>
                  <a:stCxn id="52" idx="0"/>
                </p:cNvCxnSpPr>
                <p:nvPr/>
              </p:nvCxnSpPr>
              <p:spPr>
                <a:xfrm flipH="1" flipV="1">
                  <a:off x="2977422" y="2469209"/>
                  <a:ext cx="2131268" cy="1592693"/>
                </a:xfrm>
                <a:prstGeom prst="line">
                  <a:avLst/>
                </a:prstGeom>
                <a:ln>
                  <a:solidFill>
                    <a:srgbClr val="FF0000"/>
                  </a:solidFill>
                </a:ln>
              </p:spPr>
              <p:style>
                <a:lnRef idx="1">
                  <a:schemeClr val="accent5"/>
                </a:lnRef>
                <a:fillRef idx="0">
                  <a:schemeClr val="accent5"/>
                </a:fillRef>
                <a:effectRef idx="0">
                  <a:schemeClr val="accent5"/>
                </a:effectRef>
                <a:fontRef idx="minor">
                  <a:schemeClr val="tx1"/>
                </a:fontRef>
              </p:style>
            </p:cxnSp>
            <p:cxnSp>
              <p:nvCxnSpPr>
                <p:cNvPr id="55" name="Straight Connector 54">
                  <a:extLst>
                    <a:ext uri="{FF2B5EF4-FFF2-40B4-BE49-F238E27FC236}">
                      <a16:creationId xmlns:a16="http://schemas.microsoft.com/office/drawing/2014/main" id="{5DDC304E-1288-4F08-9DEB-53A42433C21A}"/>
                    </a:ext>
                  </a:extLst>
                </p:cNvPr>
                <p:cNvCxnSpPr>
                  <a:cxnSpLocks/>
                  <a:stCxn id="52" idx="2"/>
                </p:cNvCxnSpPr>
                <p:nvPr/>
              </p:nvCxnSpPr>
              <p:spPr>
                <a:xfrm flipH="1">
                  <a:off x="2961253" y="4170687"/>
                  <a:ext cx="2138567" cy="202732"/>
                </a:xfrm>
                <a:prstGeom prst="line">
                  <a:avLst/>
                </a:prstGeom>
                <a:ln>
                  <a:solidFill>
                    <a:srgbClr val="FF0000"/>
                  </a:solidFill>
                </a:ln>
              </p:spPr>
              <p:style>
                <a:lnRef idx="1">
                  <a:schemeClr val="accent5"/>
                </a:lnRef>
                <a:fillRef idx="0">
                  <a:schemeClr val="accent5"/>
                </a:fillRef>
                <a:effectRef idx="0">
                  <a:schemeClr val="accent5"/>
                </a:effectRef>
                <a:fontRef idx="minor">
                  <a:schemeClr val="tx1"/>
                </a:fontRef>
              </p:style>
            </p:cxnSp>
            <p:cxnSp>
              <p:nvCxnSpPr>
                <p:cNvPr id="57" name="Straight Connector 56">
                  <a:extLst>
                    <a:ext uri="{FF2B5EF4-FFF2-40B4-BE49-F238E27FC236}">
                      <a16:creationId xmlns:a16="http://schemas.microsoft.com/office/drawing/2014/main" id="{C4D0282A-E1D7-4AE4-A780-70DFF750E4AC}"/>
                    </a:ext>
                  </a:extLst>
                </p:cNvPr>
                <p:cNvCxnSpPr>
                  <a:cxnSpLocks/>
                  <a:endCxn id="51" idx="0"/>
                </p:cNvCxnSpPr>
                <p:nvPr/>
              </p:nvCxnSpPr>
              <p:spPr>
                <a:xfrm flipV="1">
                  <a:off x="2984569" y="4215435"/>
                  <a:ext cx="2151577" cy="2078419"/>
                </a:xfrm>
                <a:prstGeom prst="line">
                  <a:avLst/>
                </a:prstGeom>
                <a:ln>
                  <a:solidFill>
                    <a:srgbClr val="FF0000"/>
                  </a:solidFill>
                </a:ln>
              </p:spPr>
              <p:style>
                <a:lnRef idx="1">
                  <a:schemeClr val="accent5"/>
                </a:lnRef>
                <a:fillRef idx="0">
                  <a:schemeClr val="accent5"/>
                </a:fillRef>
                <a:effectRef idx="0">
                  <a:schemeClr val="accent5"/>
                </a:effectRef>
                <a:fontRef idx="minor">
                  <a:schemeClr val="tx1"/>
                </a:fontRef>
              </p:style>
            </p:cxnSp>
            <p:cxnSp>
              <p:nvCxnSpPr>
                <p:cNvPr id="58" name="Straight Connector 57">
                  <a:extLst>
                    <a:ext uri="{FF2B5EF4-FFF2-40B4-BE49-F238E27FC236}">
                      <a16:creationId xmlns:a16="http://schemas.microsoft.com/office/drawing/2014/main" id="{033EE4C1-26B1-4772-A1BB-1065D18FAC37}"/>
                    </a:ext>
                  </a:extLst>
                </p:cNvPr>
                <p:cNvCxnSpPr>
                  <a:cxnSpLocks/>
                  <a:endCxn id="51" idx="2"/>
                </p:cNvCxnSpPr>
                <p:nvPr/>
              </p:nvCxnSpPr>
              <p:spPr>
                <a:xfrm flipH="1">
                  <a:off x="5299979" y="4101754"/>
                  <a:ext cx="1472843" cy="625963"/>
                </a:xfrm>
                <a:prstGeom prst="line">
                  <a:avLst/>
                </a:prstGeom>
                <a:ln>
                  <a:solidFill>
                    <a:srgbClr val="FF0000"/>
                  </a:solidFill>
                </a:ln>
              </p:spPr>
              <p:style>
                <a:lnRef idx="1">
                  <a:schemeClr val="accent5"/>
                </a:lnRef>
                <a:fillRef idx="0">
                  <a:schemeClr val="accent5"/>
                </a:fillRef>
                <a:effectRef idx="0">
                  <a:schemeClr val="accent5"/>
                </a:effectRef>
                <a:fontRef idx="minor">
                  <a:schemeClr val="tx1"/>
                </a:fontRef>
              </p:style>
            </p:cxnSp>
            <p:cxnSp>
              <p:nvCxnSpPr>
                <p:cNvPr id="60" name="Straight Connector 59">
                  <a:extLst>
                    <a:ext uri="{FF2B5EF4-FFF2-40B4-BE49-F238E27FC236}">
                      <a16:creationId xmlns:a16="http://schemas.microsoft.com/office/drawing/2014/main" id="{D33B8955-D84C-4B76-BFF3-4417AF235F6E}"/>
                    </a:ext>
                  </a:extLst>
                </p:cNvPr>
                <p:cNvCxnSpPr>
                  <a:cxnSpLocks/>
                  <a:stCxn id="62" idx="2"/>
                </p:cNvCxnSpPr>
                <p:nvPr/>
              </p:nvCxnSpPr>
              <p:spPr>
                <a:xfrm flipV="1">
                  <a:off x="5120517" y="2942553"/>
                  <a:ext cx="1640117" cy="1289177"/>
                </a:xfrm>
                <a:prstGeom prst="line">
                  <a:avLst/>
                </a:prstGeom>
                <a:ln>
                  <a:solidFill>
                    <a:srgbClr val="FF0000"/>
                  </a:solidFill>
                </a:ln>
              </p:spPr>
              <p:style>
                <a:lnRef idx="1">
                  <a:schemeClr val="accent5"/>
                </a:lnRef>
                <a:fillRef idx="0">
                  <a:schemeClr val="accent5"/>
                </a:fillRef>
                <a:effectRef idx="0">
                  <a:schemeClr val="accent5"/>
                </a:effectRef>
                <a:fontRef idx="minor">
                  <a:schemeClr val="tx1"/>
                </a:fontRef>
              </p:style>
            </p:cxnSp>
            <p:cxnSp>
              <p:nvCxnSpPr>
                <p:cNvPr id="61" name="Straight Connector 60">
                  <a:extLst>
                    <a:ext uri="{FF2B5EF4-FFF2-40B4-BE49-F238E27FC236}">
                      <a16:creationId xmlns:a16="http://schemas.microsoft.com/office/drawing/2014/main" id="{0C2440A0-2306-40B0-9729-961E826A8588}"/>
                    </a:ext>
                  </a:extLst>
                </p:cNvPr>
                <p:cNvCxnSpPr>
                  <a:cxnSpLocks/>
                  <a:stCxn id="62" idx="0"/>
                </p:cNvCxnSpPr>
                <p:nvPr/>
              </p:nvCxnSpPr>
              <p:spPr>
                <a:xfrm flipH="1">
                  <a:off x="2966606" y="4128429"/>
                  <a:ext cx="2108914" cy="708067"/>
                </a:xfrm>
                <a:prstGeom prst="line">
                  <a:avLst/>
                </a:prstGeom>
                <a:ln>
                  <a:solidFill>
                    <a:srgbClr val="FF0000"/>
                  </a:solidFill>
                </a:ln>
              </p:spPr>
              <p:style>
                <a:lnRef idx="1">
                  <a:schemeClr val="accent5"/>
                </a:lnRef>
                <a:fillRef idx="0">
                  <a:schemeClr val="accent5"/>
                </a:fillRef>
                <a:effectRef idx="0">
                  <a:schemeClr val="accent5"/>
                </a:effectRef>
                <a:fontRef idx="minor">
                  <a:schemeClr val="tx1"/>
                </a:fontRef>
              </p:style>
            </p:cxnSp>
            <p:sp>
              <p:nvSpPr>
                <p:cNvPr id="62" name="Rectangle 61">
                  <a:extLst>
                    <a:ext uri="{FF2B5EF4-FFF2-40B4-BE49-F238E27FC236}">
                      <a16:creationId xmlns:a16="http://schemas.microsoft.com/office/drawing/2014/main" id="{5A611D62-61DE-4C92-9E26-6BEDB64A21A4}"/>
                    </a:ext>
                  </a:extLst>
                </p:cNvPr>
                <p:cNvSpPr/>
                <p:nvPr/>
              </p:nvSpPr>
              <p:spPr>
                <a:xfrm rot="20483386">
                  <a:off x="5018761" y="4125579"/>
                  <a:ext cx="158516" cy="109002"/>
                </a:xfrm>
                <a:prstGeom prst="rect">
                  <a:avLst/>
                </a:prstGeom>
                <a:solidFill>
                  <a:srgbClr val="F5B0AD">
                    <a:alpha val="64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dirty="0"/>
                </a:p>
              </p:txBody>
            </p:sp>
          </p:grpSp>
        </p:grpSp>
        <p:sp>
          <p:nvSpPr>
            <p:cNvPr id="29" name="Rectangle 28">
              <a:extLst>
                <a:ext uri="{FF2B5EF4-FFF2-40B4-BE49-F238E27FC236}">
                  <a16:creationId xmlns:a16="http://schemas.microsoft.com/office/drawing/2014/main" id="{7BE52A97-3CF6-4C19-B2E9-F5109FB7B1E2}"/>
                </a:ext>
              </a:extLst>
            </p:cNvPr>
            <p:cNvSpPr/>
            <p:nvPr/>
          </p:nvSpPr>
          <p:spPr>
            <a:xfrm>
              <a:off x="5866179" y="2842015"/>
              <a:ext cx="575551" cy="44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b="1" dirty="0">
                  <a:solidFill>
                    <a:schemeClr val="tx1">
                      <a:lumMod val="50000"/>
                      <a:lumOff val="50000"/>
                    </a:schemeClr>
                  </a:solidFill>
                  <a:latin typeface="Arial" panose="020B0604020202020204" pitchFamily="34" charset="0"/>
                  <a:cs typeface="Arial" panose="020B0604020202020204" pitchFamily="34" charset="0"/>
                </a:rPr>
                <a:t>9%</a:t>
              </a:r>
            </a:p>
          </p:txBody>
        </p:sp>
        <p:sp>
          <p:nvSpPr>
            <p:cNvPr id="30" name="Arrow: Down 29">
              <a:extLst>
                <a:ext uri="{FF2B5EF4-FFF2-40B4-BE49-F238E27FC236}">
                  <a16:creationId xmlns:a16="http://schemas.microsoft.com/office/drawing/2014/main" id="{75DDB4FB-C421-4483-9BAC-2749622E8E2E}"/>
                </a:ext>
              </a:extLst>
            </p:cNvPr>
            <p:cNvSpPr/>
            <p:nvPr/>
          </p:nvSpPr>
          <p:spPr>
            <a:xfrm>
              <a:off x="5502885" y="3618245"/>
              <a:ext cx="179094" cy="386869"/>
            </a:xfrm>
            <a:prstGeom prst="downArrow">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dirty="0">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6291BE45-01CA-4BA7-A597-39F82B8BA439}"/>
                </a:ext>
              </a:extLst>
            </p:cNvPr>
            <p:cNvSpPr/>
            <p:nvPr/>
          </p:nvSpPr>
          <p:spPr>
            <a:xfrm>
              <a:off x="5813797" y="3602105"/>
              <a:ext cx="575551" cy="3868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b="1" dirty="0">
                  <a:solidFill>
                    <a:schemeClr val="tx1">
                      <a:lumMod val="50000"/>
                      <a:lumOff val="50000"/>
                    </a:schemeClr>
                  </a:solidFill>
                  <a:latin typeface="Arial" panose="020B0604020202020204" pitchFamily="34" charset="0"/>
                  <a:cs typeface="Arial" panose="020B0604020202020204" pitchFamily="34" charset="0"/>
                </a:rPr>
                <a:t>7%</a:t>
              </a:r>
            </a:p>
          </p:txBody>
        </p:sp>
        <p:sp>
          <p:nvSpPr>
            <p:cNvPr id="32" name="Rectangle 31">
              <a:extLst>
                <a:ext uri="{FF2B5EF4-FFF2-40B4-BE49-F238E27FC236}">
                  <a16:creationId xmlns:a16="http://schemas.microsoft.com/office/drawing/2014/main" id="{6192D19D-0039-40AD-8CF7-B9CB1AF4F040}"/>
                </a:ext>
              </a:extLst>
            </p:cNvPr>
            <p:cNvSpPr/>
            <p:nvPr/>
          </p:nvSpPr>
          <p:spPr>
            <a:xfrm>
              <a:off x="5362886" y="4593028"/>
              <a:ext cx="1129457" cy="1391330"/>
            </a:xfrm>
            <a:prstGeom prst="rect">
              <a:avLst/>
            </a:prstGeom>
            <a:solidFill>
              <a:schemeClr val="bg1"/>
            </a:solidFill>
            <a:ln>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nb-NO" sz="1200" b="1" dirty="0">
                  <a:solidFill>
                    <a:schemeClr val="tx1">
                      <a:lumMod val="50000"/>
                      <a:lumOff val="50000"/>
                    </a:schemeClr>
                  </a:solidFill>
                  <a:latin typeface="Arial" panose="020B0604020202020204" pitchFamily="34" charset="0"/>
                  <a:cs typeface="Arial" panose="020B0604020202020204" pitchFamily="34" charset="0"/>
                </a:rPr>
                <a:t>På-/av-kjøring E6</a:t>
              </a:r>
              <a:endParaRPr lang="nb-NO" sz="1200" dirty="0">
                <a:solidFill>
                  <a:schemeClr val="tx1">
                    <a:lumMod val="50000"/>
                    <a:lumOff val="50000"/>
                  </a:schemeClr>
                </a:solidFill>
                <a:latin typeface="Arial" panose="020B0604020202020204" pitchFamily="34" charset="0"/>
                <a:cs typeface="Arial" panose="020B0604020202020204" pitchFamily="34" charset="0"/>
              </a:endParaRPr>
            </a:p>
            <a:p>
              <a:pPr algn="ctr"/>
              <a:r>
                <a:rPr lang="nb-NO" sz="800" dirty="0">
                  <a:solidFill>
                    <a:schemeClr val="tx1">
                      <a:lumMod val="50000"/>
                      <a:lumOff val="50000"/>
                    </a:schemeClr>
                  </a:solidFill>
                  <a:latin typeface="Arial" panose="020B0604020202020204" pitchFamily="34" charset="0"/>
                  <a:cs typeface="Arial" panose="020B0604020202020204" pitchFamily="34" charset="0"/>
                </a:rPr>
                <a:t>På/av Nedre Kalbakkveien </a:t>
              </a:r>
            </a:p>
            <a:p>
              <a:pPr algn="ctr"/>
              <a:r>
                <a:rPr lang="nb-NO" sz="800" dirty="0">
                  <a:solidFill>
                    <a:schemeClr val="tx1">
                      <a:lumMod val="50000"/>
                      <a:lumOff val="50000"/>
                    </a:schemeClr>
                  </a:solidFill>
                  <a:latin typeface="Arial" panose="020B0604020202020204" pitchFamily="34" charset="0"/>
                  <a:cs typeface="Arial" panose="020B0604020202020204" pitchFamily="34" charset="0"/>
                </a:rPr>
                <a:t>fra/mot sør-vest</a:t>
              </a:r>
            </a:p>
            <a:p>
              <a:pPr algn="ctr"/>
              <a:endParaRPr lang="nb-NO" sz="800" dirty="0">
                <a:solidFill>
                  <a:schemeClr val="tx1">
                    <a:lumMod val="50000"/>
                    <a:lumOff val="50000"/>
                  </a:schemeClr>
                </a:solidFill>
                <a:latin typeface="Arial" panose="020B0604020202020204" pitchFamily="34" charset="0"/>
                <a:cs typeface="Arial" panose="020B0604020202020204" pitchFamily="34" charset="0"/>
              </a:endParaRPr>
            </a:p>
            <a:p>
              <a:pPr algn="ctr"/>
              <a:endParaRPr lang="nb-NO" sz="800" dirty="0">
                <a:solidFill>
                  <a:schemeClr val="tx1">
                    <a:lumMod val="50000"/>
                    <a:lumOff val="50000"/>
                  </a:schemeClr>
                </a:solidFill>
                <a:latin typeface="Arial" panose="020B0604020202020204" pitchFamily="34" charset="0"/>
                <a:cs typeface="Arial" panose="020B0604020202020204" pitchFamily="34" charset="0"/>
              </a:endParaRPr>
            </a:p>
            <a:p>
              <a:pPr algn="ctr"/>
              <a:endParaRPr lang="nb-NO" sz="800" dirty="0">
                <a:solidFill>
                  <a:schemeClr val="tx1">
                    <a:lumMod val="50000"/>
                    <a:lumOff val="50000"/>
                  </a:schemeClr>
                </a:solidFill>
                <a:latin typeface="Arial" panose="020B0604020202020204" pitchFamily="34" charset="0"/>
                <a:cs typeface="Arial" panose="020B0604020202020204" pitchFamily="34" charset="0"/>
              </a:endParaRPr>
            </a:p>
            <a:p>
              <a:pPr algn="ctr"/>
              <a:endParaRPr lang="nb-NO" sz="800" dirty="0">
                <a:solidFill>
                  <a:schemeClr val="tx1">
                    <a:lumMod val="50000"/>
                    <a:lumOff val="50000"/>
                  </a:schemeClr>
                </a:solidFill>
                <a:latin typeface="Arial" panose="020B0604020202020204" pitchFamily="34" charset="0"/>
                <a:cs typeface="Arial" panose="020B0604020202020204" pitchFamily="34" charset="0"/>
              </a:endParaRPr>
            </a:p>
            <a:p>
              <a:pPr algn="ctr"/>
              <a:endParaRPr lang="nb-NO" sz="8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33" name="Arrow: Down 32">
              <a:extLst>
                <a:ext uri="{FF2B5EF4-FFF2-40B4-BE49-F238E27FC236}">
                  <a16:creationId xmlns:a16="http://schemas.microsoft.com/office/drawing/2014/main" id="{65EBC59A-0798-4362-A994-ED0A20D28200}"/>
                </a:ext>
              </a:extLst>
            </p:cNvPr>
            <p:cNvSpPr/>
            <p:nvPr/>
          </p:nvSpPr>
          <p:spPr>
            <a:xfrm>
              <a:off x="5516709" y="5467231"/>
              <a:ext cx="185700" cy="401139"/>
            </a:xfrm>
            <a:prstGeom prst="downArrow">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dirty="0">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110C4377-A1B4-486E-AD9F-B2DCE9115787}"/>
                </a:ext>
              </a:extLst>
            </p:cNvPr>
            <p:cNvSpPr/>
            <p:nvPr/>
          </p:nvSpPr>
          <p:spPr>
            <a:xfrm>
              <a:off x="5681979" y="5411165"/>
              <a:ext cx="721193" cy="44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b="1" dirty="0">
                  <a:solidFill>
                    <a:schemeClr val="tx1">
                      <a:lumMod val="50000"/>
                      <a:lumOff val="50000"/>
                    </a:schemeClr>
                  </a:solidFill>
                  <a:latin typeface="Arial" panose="020B0604020202020204" pitchFamily="34" charset="0"/>
                  <a:cs typeface="Arial" panose="020B0604020202020204" pitchFamily="34" charset="0"/>
                </a:rPr>
                <a:t>11%</a:t>
              </a:r>
            </a:p>
          </p:txBody>
        </p:sp>
        <p:sp>
          <p:nvSpPr>
            <p:cNvPr id="35" name="Rectangle 34">
              <a:extLst>
                <a:ext uri="{FF2B5EF4-FFF2-40B4-BE49-F238E27FC236}">
                  <a16:creationId xmlns:a16="http://schemas.microsoft.com/office/drawing/2014/main" id="{B169FAB1-9F7C-4AA2-984F-7D4407D54D9D}"/>
                </a:ext>
              </a:extLst>
            </p:cNvPr>
            <p:cNvSpPr/>
            <p:nvPr/>
          </p:nvSpPr>
          <p:spPr>
            <a:xfrm>
              <a:off x="9293933" y="2788162"/>
              <a:ext cx="2112142" cy="1117242"/>
            </a:xfrm>
            <a:prstGeom prst="rect">
              <a:avLst/>
            </a:prstGeom>
            <a:solidFill>
              <a:schemeClr val="bg1"/>
            </a:solidFill>
            <a:ln>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nb-NO" sz="1200" b="1" dirty="0">
                  <a:solidFill>
                    <a:schemeClr val="tx1">
                      <a:lumMod val="50000"/>
                      <a:lumOff val="50000"/>
                    </a:schemeClr>
                  </a:solidFill>
                  <a:latin typeface="Arial" panose="020B0604020202020204" pitchFamily="34" charset="0"/>
                  <a:cs typeface="Arial" panose="020B0604020202020204" pitchFamily="34" charset="0"/>
                </a:rPr>
                <a:t>E6</a:t>
              </a:r>
              <a:r>
                <a:rPr lang="nb-NO" sz="1200" dirty="0">
                  <a:solidFill>
                    <a:schemeClr val="tx1">
                      <a:lumMod val="50000"/>
                      <a:lumOff val="50000"/>
                    </a:schemeClr>
                  </a:solidFill>
                  <a:latin typeface="Arial" panose="020B0604020202020204" pitchFamily="34" charset="0"/>
                  <a:cs typeface="Arial" panose="020B0604020202020204" pitchFamily="34" charset="0"/>
                </a:rPr>
                <a:t> </a:t>
              </a:r>
            </a:p>
            <a:p>
              <a:pPr algn="ctr"/>
              <a:endParaRPr lang="nb-NO" sz="8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37" name="Arrow: Down 36">
              <a:extLst>
                <a:ext uri="{FF2B5EF4-FFF2-40B4-BE49-F238E27FC236}">
                  <a16:creationId xmlns:a16="http://schemas.microsoft.com/office/drawing/2014/main" id="{8D3DD4BA-4CAF-49FA-BE32-06092A010590}"/>
                </a:ext>
              </a:extLst>
            </p:cNvPr>
            <p:cNvSpPr/>
            <p:nvPr/>
          </p:nvSpPr>
          <p:spPr>
            <a:xfrm>
              <a:off x="9611419" y="3275822"/>
              <a:ext cx="204270" cy="401139"/>
            </a:xfrm>
            <a:prstGeom prst="downArrow">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dirty="0">
                <a:latin typeface="Arial" panose="020B060402020202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id="{0CCC943F-89B9-4FEB-9A1D-6EDA43C87348}"/>
                </a:ext>
              </a:extLst>
            </p:cNvPr>
            <p:cNvSpPr/>
            <p:nvPr/>
          </p:nvSpPr>
          <p:spPr>
            <a:xfrm>
              <a:off x="9721863" y="3215421"/>
              <a:ext cx="633106" cy="44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b="1" dirty="0">
                  <a:solidFill>
                    <a:schemeClr val="tx1">
                      <a:lumMod val="50000"/>
                      <a:lumOff val="50000"/>
                    </a:schemeClr>
                  </a:solidFill>
                  <a:latin typeface="Arial" panose="020B0604020202020204" pitchFamily="34" charset="0"/>
                  <a:cs typeface="Arial" panose="020B0604020202020204" pitchFamily="34" charset="0"/>
                </a:rPr>
                <a:t>5%</a:t>
              </a:r>
            </a:p>
          </p:txBody>
        </p:sp>
        <p:sp>
          <p:nvSpPr>
            <p:cNvPr id="39" name="Arrow: Down 38">
              <a:extLst>
                <a:ext uri="{FF2B5EF4-FFF2-40B4-BE49-F238E27FC236}">
                  <a16:creationId xmlns:a16="http://schemas.microsoft.com/office/drawing/2014/main" id="{D16B5A9A-E1B7-45FF-B777-FE040DA48D99}"/>
                </a:ext>
              </a:extLst>
            </p:cNvPr>
            <p:cNvSpPr/>
            <p:nvPr/>
          </p:nvSpPr>
          <p:spPr>
            <a:xfrm>
              <a:off x="10569130" y="3290092"/>
              <a:ext cx="179094" cy="386869"/>
            </a:xfrm>
            <a:prstGeom prst="downArrow">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dirty="0">
                <a:latin typeface="Arial" panose="020B0604020202020204" pitchFamily="34" charset="0"/>
                <a:cs typeface="Arial" panose="020B0604020202020204" pitchFamily="34" charset="0"/>
              </a:endParaRPr>
            </a:p>
          </p:txBody>
        </p:sp>
        <p:sp>
          <p:nvSpPr>
            <p:cNvPr id="41" name="Rectangle 40">
              <a:extLst>
                <a:ext uri="{FF2B5EF4-FFF2-40B4-BE49-F238E27FC236}">
                  <a16:creationId xmlns:a16="http://schemas.microsoft.com/office/drawing/2014/main" id="{BCCAFAC7-D06A-4A5E-976B-53988A0432D0}"/>
                </a:ext>
              </a:extLst>
            </p:cNvPr>
            <p:cNvSpPr/>
            <p:nvPr/>
          </p:nvSpPr>
          <p:spPr>
            <a:xfrm>
              <a:off x="10693431" y="3242519"/>
              <a:ext cx="575551" cy="3868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b="1" dirty="0">
                  <a:solidFill>
                    <a:schemeClr val="tx1">
                      <a:lumMod val="50000"/>
                      <a:lumOff val="50000"/>
                    </a:schemeClr>
                  </a:solidFill>
                  <a:latin typeface="Arial" panose="020B0604020202020204" pitchFamily="34" charset="0"/>
                  <a:cs typeface="Arial" panose="020B0604020202020204" pitchFamily="34" charset="0"/>
                </a:rPr>
                <a:t>6%</a:t>
              </a:r>
            </a:p>
          </p:txBody>
        </p:sp>
        <p:sp>
          <p:nvSpPr>
            <p:cNvPr id="43" name="Rectangle 42">
              <a:extLst>
                <a:ext uri="{FF2B5EF4-FFF2-40B4-BE49-F238E27FC236}">
                  <a16:creationId xmlns:a16="http://schemas.microsoft.com/office/drawing/2014/main" id="{0F650D79-9916-4344-9F7C-06E3932D8310}"/>
                </a:ext>
              </a:extLst>
            </p:cNvPr>
            <p:cNvSpPr/>
            <p:nvPr/>
          </p:nvSpPr>
          <p:spPr>
            <a:xfrm>
              <a:off x="9347805" y="3055270"/>
              <a:ext cx="1157637" cy="1601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800" dirty="0">
                  <a:solidFill>
                    <a:schemeClr val="tx1">
                      <a:lumMod val="50000"/>
                      <a:lumOff val="50000"/>
                    </a:schemeClr>
                  </a:solidFill>
                  <a:latin typeface="Arial" panose="020B0604020202020204" pitchFamily="34" charset="0"/>
                  <a:cs typeface="Arial" panose="020B0604020202020204" pitchFamily="34" charset="0"/>
                </a:rPr>
                <a:t>Vestby - </a:t>
              </a:r>
              <a:r>
                <a:rPr lang="nb-NO" sz="800" dirty="0" err="1">
                  <a:solidFill>
                    <a:schemeClr val="tx1">
                      <a:lumMod val="50000"/>
                      <a:lumOff val="50000"/>
                    </a:schemeClr>
                  </a:solidFill>
                  <a:latin typeface="Arial" panose="020B0604020202020204" pitchFamily="34" charset="0"/>
                  <a:cs typeface="Arial" panose="020B0604020202020204" pitchFamily="34" charset="0"/>
                </a:rPr>
                <a:t>Kvestad</a:t>
              </a:r>
              <a:endParaRPr lang="nb-NO" sz="8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48" name="Rectangle 47">
              <a:extLst>
                <a:ext uri="{FF2B5EF4-FFF2-40B4-BE49-F238E27FC236}">
                  <a16:creationId xmlns:a16="http://schemas.microsoft.com/office/drawing/2014/main" id="{3DA039A6-4990-4037-BFE2-34D266DF04EF}"/>
                </a:ext>
              </a:extLst>
            </p:cNvPr>
            <p:cNvSpPr/>
            <p:nvPr/>
          </p:nvSpPr>
          <p:spPr>
            <a:xfrm>
              <a:off x="10453609" y="3069720"/>
              <a:ext cx="952466" cy="1601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800" dirty="0">
                  <a:solidFill>
                    <a:schemeClr val="tx1">
                      <a:lumMod val="50000"/>
                      <a:lumOff val="50000"/>
                    </a:schemeClr>
                  </a:solidFill>
                  <a:latin typeface="Arial" panose="020B0604020202020204" pitchFamily="34" charset="0"/>
                  <a:cs typeface="Arial" panose="020B0604020202020204" pitchFamily="34" charset="0"/>
                </a:rPr>
                <a:t>Østre gravlund - Alnabru</a:t>
              </a:r>
            </a:p>
          </p:txBody>
        </p:sp>
      </p:grpSp>
      <p:pic>
        <p:nvPicPr>
          <p:cNvPr id="63" name="Graphic 62" descr="Train Tracks with solid fill">
            <a:extLst>
              <a:ext uri="{FF2B5EF4-FFF2-40B4-BE49-F238E27FC236}">
                <a16:creationId xmlns:a16="http://schemas.microsoft.com/office/drawing/2014/main" id="{CF660B73-A79D-4B42-9185-21F3E609184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75877" y="158688"/>
            <a:ext cx="914400" cy="914400"/>
          </a:xfrm>
          <a:prstGeom prst="rect">
            <a:avLst/>
          </a:prstGeom>
        </p:spPr>
      </p:pic>
    </p:spTree>
    <p:extLst>
      <p:ext uri="{BB962C8B-B14F-4D97-AF65-F5344CB8AC3E}">
        <p14:creationId xmlns:p14="http://schemas.microsoft.com/office/powerpoint/2010/main" val="34421641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462D5CE-EF0F-43BD-91F5-1C0DF5B1E6EB}"/>
              </a:ext>
            </a:extLst>
          </p:cNvPr>
          <p:cNvGraphicFramePr>
            <a:graphicFrameLocks noChangeAspect="1"/>
          </p:cNvGraphicFramePr>
          <p:nvPr>
            <p:custDataLst>
              <p:tags r:id="rId1"/>
            </p:custDataLst>
          </p:nvPr>
        </p:nvGraphicFramePr>
        <p:xfrm>
          <a:off x="1588" y="1686"/>
          <a:ext cx="1588" cy="1588"/>
        </p:xfrm>
        <a:graphic>
          <a:graphicData uri="http://schemas.openxmlformats.org/presentationml/2006/ole">
            <mc:AlternateContent xmlns:mc="http://schemas.openxmlformats.org/markup-compatibility/2006">
              <mc:Choice xmlns:v="urn:schemas-microsoft-com:vml" Requires="v">
                <p:oleObj name="think-cell Slide" r:id="rId31" imgW="592" imgH="595" progId="TCLayout.ActiveDocument.1">
                  <p:embed/>
                </p:oleObj>
              </mc:Choice>
              <mc:Fallback>
                <p:oleObj name="think-cell Slide" r:id="rId31" imgW="592" imgH="595" progId="TCLayout.ActiveDocument.1">
                  <p:embed/>
                  <p:pic>
                    <p:nvPicPr>
                      <p:cNvPr id="5" name="Object 4" hidden="1">
                        <a:extLst>
                          <a:ext uri="{FF2B5EF4-FFF2-40B4-BE49-F238E27FC236}">
                            <a16:creationId xmlns:a16="http://schemas.microsoft.com/office/drawing/2014/main" id="{D462D5CE-EF0F-43BD-91F5-1C0DF5B1E6EB}"/>
                          </a:ext>
                        </a:extLst>
                      </p:cNvPr>
                      <p:cNvPicPr/>
                      <p:nvPr/>
                    </p:nvPicPr>
                    <p:blipFill>
                      <a:blip r:embed="rId32"/>
                      <a:stretch>
                        <a:fillRect/>
                      </a:stretch>
                    </p:blipFill>
                    <p:spPr>
                      <a:xfrm>
                        <a:off x="1588" y="1686"/>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AB003D3-2A66-4493-8B04-4A614A1F1A5D}"/>
              </a:ext>
            </a:extLst>
          </p:cNvPr>
          <p:cNvSpPr>
            <a:spLocks noGrp="1"/>
          </p:cNvSpPr>
          <p:nvPr>
            <p:ph type="title"/>
          </p:nvPr>
        </p:nvSpPr>
        <p:spPr>
          <a:xfrm>
            <a:off x="184662" y="2347974"/>
            <a:ext cx="3779311" cy="2173226"/>
          </a:xfrm>
        </p:spPr>
        <p:txBody>
          <a:bodyPr vert="horz"/>
          <a:lstStyle/>
          <a:p>
            <a:pPr algn="ctr"/>
            <a:r>
              <a:rPr lang="nb-NO" sz="2800" b="1" dirty="0">
                <a:solidFill>
                  <a:schemeClr val="bg1"/>
                </a:solidFill>
                <a:latin typeface="Arial" panose="020B0604020202020204" pitchFamily="34" charset="0"/>
                <a:cs typeface="Arial" panose="020B0604020202020204" pitchFamily="34" charset="0"/>
              </a:rPr>
              <a:t>«Potensiale for å unngå ~70% av klimagassutslippene sett opp mot nullalternativet»</a:t>
            </a:r>
            <a:br>
              <a:rPr lang="nb-NO" sz="2800" b="1" dirty="0">
                <a:solidFill>
                  <a:schemeClr val="bg1"/>
                </a:solidFill>
                <a:latin typeface="Arial" panose="020B0604020202020204" pitchFamily="34" charset="0"/>
                <a:cs typeface="Arial" panose="020B0604020202020204" pitchFamily="34" charset="0"/>
              </a:rPr>
            </a:br>
            <a:endParaRPr lang="nb-NO" sz="2800" dirty="0">
              <a:solidFill>
                <a:schemeClr val="bg1"/>
              </a:solidFill>
            </a:endParaRPr>
          </a:p>
        </p:txBody>
      </p:sp>
      <p:sp>
        <p:nvSpPr>
          <p:cNvPr id="4" name="Slide Number Placeholder 3">
            <a:extLst>
              <a:ext uri="{FF2B5EF4-FFF2-40B4-BE49-F238E27FC236}">
                <a16:creationId xmlns:a16="http://schemas.microsoft.com/office/drawing/2014/main" id="{082FDD20-7CFD-45D8-8859-65BBDDA0C200}"/>
              </a:ext>
            </a:extLst>
          </p:cNvPr>
          <p:cNvSpPr>
            <a:spLocks noGrp="1"/>
          </p:cNvSpPr>
          <p:nvPr>
            <p:ph type="sldNum" sz="quarter" idx="12"/>
          </p:nvPr>
        </p:nvSpPr>
        <p:spPr>
          <a:xfrm>
            <a:off x="9745200" y="6301722"/>
            <a:ext cx="644400" cy="365125"/>
          </a:xfrm>
          <a:prstGeom prst="rect">
            <a:avLst/>
          </a:prstGeom>
        </p:spPr>
        <p:txBody>
          <a:bodyPr vert="horz" lIns="91440" tIns="45720" rIns="91440" bIns="45720" rtlCol="0" anchor="ctr"/>
          <a:lstStyle>
            <a:defPPr>
              <a:defRPr lang="nb-NO"/>
            </a:defPPr>
            <a:lvl1pPr marL="0" algn="r" defTabSz="914400" rtl="0" eaLnBrk="1" latinLnBrk="0" hangingPunct="1">
              <a:defRPr sz="800" kern="1200">
                <a:solidFill>
                  <a:srgbClr val="6E6E6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751DFAA-887F-4071-8EAD-E8CA316FCF06}" type="slidenum">
              <a:rPr lang="nb-NO" smtClean="0"/>
              <a:pPr/>
              <a:t>12</a:t>
            </a:fld>
            <a:endParaRPr lang="nb-NO" dirty="0"/>
          </a:p>
        </p:txBody>
      </p:sp>
      <p:sp>
        <p:nvSpPr>
          <p:cNvPr id="24" name="TextBox 23">
            <a:extLst>
              <a:ext uri="{FF2B5EF4-FFF2-40B4-BE49-F238E27FC236}">
                <a16:creationId xmlns:a16="http://schemas.microsoft.com/office/drawing/2014/main" id="{90D3E1B9-4033-4EC4-8882-966BA2D6C4ED}"/>
              </a:ext>
            </a:extLst>
          </p:cNvPr>
          <p:cNvSpPr txBox="1"/>
          <p:nvPr/>
        </p:nvSpPr>
        <p:spPr>
          <a:xfrm>
            <a:off x="4670425" y="1155700"/>
            <a:ext cx="6672263" cy="461963"/>
          </a:xfrm>
          <a:prstGeom prst="rect">
            <a:avLst/>
          </a:prstGeom>
          <a:noFill/>
        </p:spPr>
        <p:txBody>
          <a:bodyPr wrap="square" rtlCol="0">
            <a:spAutoFit/>
          </a:bodyPr>
          <a:lstStyle/>
          <a:p>
            <a:r>
              <a:rPr lang="nb-NO" sz="1200" b="1" dirty="0">
                <a:latin typeface="Arial" panose="020B0604020202020204" pitchFamily="34" charset="0"/>
                <a:cs typeface="Arial" panose="020B0604020202020204" pitchFamily="34" charset="0"/>
              </a:rPr>
              <a:t>Totalt potensiale for unngåtte utslipp sett opp mot nullalternativene i perioden 2025-2050</a:t>
            </a:r>
            <a:br>
              <a:rPr lang="nb-NO" sz="1200" b="1" dirty="0">
                <a:latin typeface="Arial" panose="020B0604020202020204" pitchFamily="34" charset="0"/>
                <a:cs typeface="Arial" panose="020B0604020202020204" pitchFamily="34" charset="0"/>
              </a:rPr>
            </a:br>
            <a:r>
              <a:rPr lang="nb-NO" sz="1200" dirty="0">
                <a:solidFill>
                  <a:schemeClr val="bg1">
                    <a:lumMod val="50000"/>
                  </a:schemeClr>
                </a:solidFill>
                <a:latin typeface="Arial" panose="020B0604020202020204" pitchFamily="34" charset="0"/>
                <a:cs typeface="Arial" panose="020B0604020202020204" pitchFamily="34" charset="0"/>
              </a:rPr>
              <a:t>i tonn CO</a:t>
            </a:r>
            <a:r>
              <a:rPr lang="nb-NO" sz="1200" baseline="-25000" dirty="0">
                <a:solidFill>
                  <a:schemeClr val="bg1">
                    <a:lumMod val="50000"/>
                  </a:schemeClr>
                </a:solidFill>
                <a:latin typeface="Arial" panose="020B0604020202020204" pitchFamily="34" charset="0"/>
                <a:cs typeface="Arial" panose="020B0604020202020204" pitchFamily="34" charset="0"/>
              </a:rPr>
              <a:t>2</a:t>
            </a:r>
            <a:r>
              <a:rPr lang="nb-NO" sz="1200" dirty="0">
                <a:solidFill>
                  <a:schemeClr val="bg1">
                    <a:lumMod val="50000"/>
                  </a:schemeClr>
                </a:solidFill>
                <a:latin typeface="Arial" panose="020B0604020202020204" pitchFamily="34" charset="0"/>
                <a:cs typeface="Arial" panose="020B0604020202020204" pitchFamily="34" charset="0"/>
              </a:rPr>
              <a:t>-e</a:t>
            </a:r>
          </a:p>
        </p:txBody>
      </p:sp>
      <p:graphicFrame>
        <p:nvGraphicFramePr>
          <p:cNvPr id="79" name="Chart 78">
            <a:extLst>
              <a:ext uri="{FF2B5EF4-FFF2-40B4-BE49-F238E27FC236}">
                <a16:creationId xmlns:a16="http://schemas.microsoft.com/office/drawing/2014/main" id="{8CC9CFFD-8893-42B8-8521-392933A759E7}"/>
              </a:ext>
            </a:extLst>
          </p:cNvPr>
          <p:cNvGraphicFramePr/>
          <p:nvPr>
            <p:custDataLst>
              <p:tags r:id="rId2"/>
            </p:custDataLst>
          </p:nvPr>
        </p:nvGraphicFramePr>
        <p:xfrm>
          <a:off x="4829175" y="2349500"/>
          <a:ext cx="3562350" cy="2652713"/>
        </p:xfrm>
        <a:graphic>
          <a:graphicData uri="http://schemas.openxmlformats.org/drawingml/2006/chart">
            <c:chart xmlns:c="http://schemas.openxmlformats.org/drawingml/2006/chart" xmlns:r="http://schemas.openxmlformats.org/officeDocument/2006/relationships" r:id="rId33"/>
          </a:graphicData>
        </a:graphic>
      </p:graphicFrame>
      <p:cxnSp>
        <p:nvCxnSpPr>
          <p:cNvPr id="33" name="Straight Connector 32">
            <a:extLst>
              <a:ext uri="{FF2B5EF4-FFF2-40B4-BE49-F238E27FC236}">
                <a16:creationId xmlns:a16="http://schemas.microsoft.com/office/drawing/2014/main" id="{53BD9F98-55DA-45B2-89FF-53761EBF53D3}"/>
              </a:ext>
            </a:extLst>
          </p:cNvPr>
          <p:cNvCxnSpPr/>
          <p:nvPr>
            <p:custDataLst>
              <p:tags r:id="rId3"/>
            </p:custDataLst>
          </p:nvPr>
        </p:nvCxnSpPr>
        <p:spPr bwMode="auto">
          <a:xfrm>
            <a:off x="7458075" y="2139950"/>
            <a:ext cx="0" cy="1793875"/>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4B291D26-6597-4AC0-9C5D-369F5F41890B}"/>
              </a:ext>
            </a:extLst>
          </p:cNvPr>
          <p:cNvCxnSpPr/>
          <p:nvPr>
            <p:custDataLst>
              <p:tags r:id="rId4"/>
            </p:custDataLst>
          </p:nvPr>
        </p:nvCxnSpPr>
        <p:spPr bwMode="auto">
          <a:xfrm flipV="1">
            <a:off x="5759450" y="2139950"/>
            <a:ext cx="0" cy="7620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E435F972-3226-4C42-8661-17127BE92069}"/>
              </a:ext>
            </a:extLst>
          </p:cNvPr>
          <p:cNvCxnSpPr/>
          <p:nvPr>
            <p:custDataLst>
              <p:tags r:id="rId5"/>
            </p:custDataLst>
          </p:nvPr>
        </p:nvCxnSpPr>
        <p:spPr bwMode="auto">
          <a:xfrm>
            <a:off x="5759450" y="2139950"/>
            <a:ext cx="1698625"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48" name="Text Placeholder 2">
            <a:extLst>
              <a:ext uri="{FF2B5EF4-FFF2-40B4-BE49-F238E27FC236}">
                <a16:creationId xmlns:a16="http://schemas.microsoft.com/office/drawing/2014/main" id="{F6C7D848-0525-489E-8360-CDA3DE44312B}"/>
              </a:ext>
            </a:extLst>
          </p:cNvPr>
          <p:cNvSpPr>
            <a:spLocks noGrp="1"/>
          </p:cNvSpPr>
          <p:nvPr>
            <p:custDataLst>
              <p:tags r:id="rId6"/>
            </p:custDataLst>
          </p:nvPr>
        </p:nvSpPr>
        <p:spPr bwMode="gray">
          <a:xfrm>
            <a:off x="7286625" y="4268788"/>
            <a:ext cx="342900" cy="122238"/>
          </a:xfrm>
          <a:prstGeom prst="rect">
            <a:avLst/>
          </a:prstGeom>
          <a:noFill/>
          <a:ln>
            <a:noFill/>
          </a:ln>
          <a:effectLst/>
          <a:extLst>
            <a:ext uri="{909E8E84-426E-40DD-AFC4-6F175D3DCCD1}">
              <a14:hiddenFill xmlns:a14="http://schemas.microsoft.com/office/drawing/2010/main">
                <a:solidFill>
                  <a:srgbClr val="F4F8E8"/>
                </a:solidFill>
              </a14:hiddenFill>
            </a:ext>
          </a:extLst>
        </p:spPr>
        <p:txBody>
          <a:bodyPr vert="horz" wrap="none" lIns="14288" tIns="0" rIns="14288" bIns="0" numCol="1" spcCol="0" rtlCol="0" anchor="ctr" anchorCtr="0">
            <a:noAutofit/>
          </a:bodyPr>
          <a:lstStyle>
            <a:lvl1pPr marL="228515" indent="-228515" algn="l" defTabSz="914063" rtl="0" eaLnBrk="1" latinLnBrk="0" hangingPunct="1">
              <a:lnSpc>
                <a:spcPct val="100000"/>
              </a:lnSpc>
              <a:spcBef>
                <a:spcPts val="800"/>
              </a:spcBef>
              <a:buClr>
                <a:schemeClr val="tx2"/>
              </a:buClr>
              <a:buFont typeface="Calibri" panose="020F050202020403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441707" indent="-191852"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691562"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945880" indent="-254317"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1195735"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3673"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70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73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767"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spcBef>
                <a:spcPct val="0"/>
              </a:spcBef>
              <a:spcAft>
                <a:spcPct val="0"/>
              </a:spcAft>
              <a:buNone/>
            </a:pPr>
            <a:fld id="{BEE5F408-16F4-4141-915E-539E3F2EF888}" type="datetime'''''''56''''.''''''''''''''8''''''''''''33'''''''''''">
              <a:rPr lang="nb-NO" altLang="en-US" sz="800" smtClean="0">
                <a:cs typeface="+mn-cs"/>
              </a:rPr>
              <a:pPr/>
              <a:t>56.833</a:t>
            </a:fld>
            <a:endParaRPr lang="nb-NO" sz="800" dirty="0">
              <a:cs typeface="+mn-cs"/>
            </a:endParaRPr>
          </a:p>
        </p:txBody>
      </p:sp>
      <p:sp>
        <p:nvSpPr>
          <p:cNvPr id="41" name="Text Placeholder 2">
            <a:extLst>
              <a:ext uri="{FF2B5EF4-FFF2-40B4-BE49-F238E27FC236}">
                <a16:creationId xmlns:a16="http://schemas.microsoft.com/office/drawing/2014/main" id="{63AF4A4A-D82B-4604-9EBE-17584F0377C8}"/>
              </a:ext>
            </a:extLst>
          </p:cNvPr>
          <p:cNvSpPr>
            <a:spLocks noGrp="1"/>
          </p:cNvSpPr>
          <p:nvPr>
            <p:custDataLst>
              <p:tags r:id="rId7"/>
            </p:custDataLst>
          </p:nvPr>
        </p:nvSpPr>
        <p:spPr bwMode="gray">
          <a:xfrm>
            <a:off x="5588000" y="4737100"/>
            <a:ext cx="342900" cy="122238"/>
          </a:xfrm>
          <a:prstGeom prst="rect">
            <a:avLst/>
          </a:prstGeom>
          <a:noFill/>
          <a:ln>
            <a:noFill/>
          </a:ln>
          <a:effectLst/>
          <a:extLst>
            <a:ext uri="{909E8E84-426E-40DD-AFC4-6F175D3DCCD1}">
              <a14:hiddenFill xmlns:a14="http://schemas.microsoft.com/office/drawing/2010/main">
                <a:solidFill>
                  <a:srgbClr val="A7C747"/>
                </a:solidFill>
              </a14:hiddenFill>
            </a:ext>
          </a:extLst>
        </p:spPr>
        <p:txBody>
          <a:bodyPr vert="horz" wrap="none" lIns="14288" tIns="0" rIns="14288" bIns="0" numCol="1" spcCol="0" rtlCol="0" anchor="ctr" anchorCtr="0">
            <a:noAutofit/>
          </a:bodyPr>
          <a:lstStyle>
            <a:lvl1pPr marL="228515" indent="-228515" algn="l" defTabSz="914063" rtl="0" eaLnBrk="1" latinLnBrk="0" hangingPunct="1">
              <a:lnSpc>
                <a:spcPct val="100000"/>
              </a:lnSpc>
              <a:spcBef>
                <a:spcPts val="800"/>
              </a:spcBef>
              <a:buClr>
                <a:schemeClr val="tx2"/>
              </a:buClr>
              <a:buFont typeface="Calibri" panose="020F050202020403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441707" indent="-191852"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691562"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945880" indent="-254317"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1195735"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3673"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70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73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767"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spcBef>
                <a:spcPct val="0"/>
              </a:spcBef>
              <a:spcAft>
                <a:spcPct val="0"/>
              </a:spcAft>
              <a:buNone/>
            </a:pPr>
            <a:fld id="{765DB2ED-D204-46B4-A9AD-F9BEFCC22B08}" type="datetime'3''8.''2''''''''''''''''''''''''''''''''2''6'''''''''">
              <a:rPr lang="nb-NO" altLang="en-US" sz="800" smtClean="0">
                <a:cs typeface="+mn-cs"/>
              </a:rPr>
              <a:pPr/>
              <a:t>38.226</a:t>
            </a:fld>
            <a:endParaRPr lang="nb-NO" sz="800" dirty="0">
              <a:cs typeface="+mn-cs"/>
            </a:endParaRPr>
          </a:p>
        </p:txBody>
      </p:sp>
      <p:sp>
        <p:nvSpPr>
          <p:cNvPr id="43" name="Text Placeholder 2">
            <a:extLst>
              <a:ext uri="{FF2B5EF4-FFF2-40B4-BE49-F238E27FC236}">
                <a16:creationId xmlns:a16="http://schemas.microsoft.com/office/drawing/2014/main" id="{EC577590-9558-4335-A7D4-E98FF02908EA}"/>
              </a:ext>
            </a:extLst>
          </p:cNvPr>
          <p:cNvSpPr>
            <a:spLocks noGrp="1"/>
          </p:cNvSpPr>
          <p:nvPr>
            <p:custDataLst>
              <p:tags r:id="rId8"/>
            </p:custDataLst>
          </p:nvPr>
        </p:nvSpPr>
        <p:spPr bwMode="gray">
          <a:xfrm>
            <a:off x="5559425" y="3089275"/>
            <a:ext cx="400050" cy="122238"/>
          </a:xfrm>
          <a:prstGeom prst="rect">
            <a:avLst/>
          </a:prstGeom>
          <a:noFill/>
          <a:ln>
            <a:noFill/>
          </a:ln>
          <a:effectLst/>
          <a:extLst>
            <a:ext uri="{909E8E84-426E-40DD-AFC4-6F175D3DCCD1}">
              <a14:hiddenFill xmlns:a14="http://schemas.microsoft.com/office/drawing/2010/main">
                <a:solidFill>
                  <a:schemeClr val="accent6"/>
                </a:solidFill>
              </a14:hiddenFill>
            </a:ext>
          </a:extLst>
        </p:spPr>
        <p:txBody>
          <a:bodyPr vert="horz" wrap="none" lIns="14288" tIns="0" rIns="14288" bIns="0" numCol="1" spcCol="0" rtlCol="0" anchor="ctr" anchorCtr="0">
            <a:noAutofit/>
          </a:bodyPr>
          <a:lstStyle>
            <a:lvl1pPr marL="228515" indent="-228515" algn="l" defTabSz="914063" rtl="0" eaLnBrk="1" latinLnBrk="0" hangingPunct="1">
              <a:lnSpc>
                <a:spcPct val="100000"/>
              </a:lnSpc>
              <a:spcBef>
                <a:spcPts val="800"/>
              </a:spcBef>
              <a:buClr>
                <a:schemeClr val="tx2"/>
              </a:buClr>
              <a:buFont typeface="Calibri" panose="020F050202020403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441707" indent="-191852"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691562"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945880" indent="-254317"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1195735"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3673"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70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73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767"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spcBef>
                <a:spcPct val="0"/>
              </a:spcBef>
              <a:spcAft>
                <a:spcPct val="0"/>
              </a:spcAft>
              <a:buNone/>
            </a:pPr>
            <a:fld id="{6FD63112-EA80-4173-AB94-32D22B402FBE}" type="datetime'''''2''''''''''2''''''''6''''.''''''3''8''5'''''''''">
              <a:rPr lang="nb-NO" altLang="en-US" sz="800" smtClean="0">
                <a:cs typeface="+mn-cs"/>
              </a:rPr>
              <a:pPr/>
              <a:t>226.385</a:t>
            </a:fld>
            <a:endParaRPr lang="nb-NO" sz="800" dirty="0">
              <a:cs typeface="+mn-cs"/>
            </a:endParaRPr>
          </a:p>
        </p:txBody>
      </p:sp>
      <p:sp>
        <p:nvSpPr>
          <p:cNvPr id="58" name="Text Placeholder 2">
            <a:extLst>
              <a:ext uri="{FF2B5EF4-FFF2-40B4-BE49-F238E27FC236}">
                <a16:creationId xmlns:a16="http://schemas.microsoft.com/office/drawing/2014/main" id="{307D8F68-BE88-4493-A611-8F7E2FBEB589}"/>
              </a:ext>
            </a:extLst>
          </p:cNvPr>
          <p:cNvSpPr>
            <a:spLocks noGrp="1"/>
          </p:cNvSpPr>
          <p:nvPr>
            <p:custDataLst>
              <p:tags r:id="rId9"/>
            </p:custDataLst>
          </p:nvPr>
        </p:nvSpPr>
        <p:spPr bwMode="gray">
          <a:xfrm>
            <a:off x="5559425" y="4129088"/>
            <a:ext cx="400050" cy="122238"/>
          </a:xfrm>
          <a:prstGeom prst="rect">
            <a:avLst/>
          </a:prstGeom>
          <a:noFill/>
          <a:ln>
            <a:noFill/>
          </a:ln>
          <a:effectLst/>
          <a:extLst>
            <a:ext uri="{909E8E84-426E-40DD-AFC4-6F175D3DCCD1}">
              <a14:hiddenFill xmlns:a14="http://schemas.microsoft.com/office/drawing/2010/main">
                <a:solidFill>
                  <a:srgbClr val="F4F8E8"/>
                </a:solidFill>
              </a14:hiddenFill>
            </a:ext>
          </a:extLst>
        </p:spPr>
        <p:txBody>
          <a:bodyPr vert="horz" wrap="none" lIns="14288" tIns="0" rIns="14288" bIns="0" numCol="1" spcCol="0" rtlCol="0" anchor="ctr" anchorCtr="0">
            <a:noAutofit/>
          </a:bodyPr>
          <a:lstStyle>
            <a:lvl1pPr marL="228515" indent="-228515" algn="l" defTabSz="914063" rtl="0" eaLnBrk="1" latinLnBrk="0" hangingPunct="1">
              <a:lnSpc>
                <a:spcPct val="100000"/>
              </a:lnSpc>
              <a:spcBef>
                <a:spcPts val="800"/>
              </a:spcBef>
              <a:buClr>
                <a:schemeClr val="tx2"/>
              </a:buClr>
              <a:buFont typeface="Calibri" panose="020F050202020403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441707" indent="-191852"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691562"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945880" indent="-254317"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1195735"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3673"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70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73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767"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spcBef>
                <a:spcPct val="0"/>
              </a:spcBef>
              <a:spcAft>
                <a:spcPct val="0"/>
              </a:spcAft>
              <a:buNone/>
            </a:pPr>
            <a:fld id="{C619194C-8940-4C60-82C7-316194884F55}" type="datetime'''''''''''10''''''''1.''''''''4''''''''''''05'''''''">
              <a:rPr lang="nb-NO" altLang="en-US" sz="800" smtClean="0">
                <a:cs typeface="+mn-cs"/>
              </a:rPr>
              <a:pPr/>
              <a:t>101.405</a:t>
            </a:fld>
            <a:endParaRPr lang="nb-NO" sz="800" dirty="0">
              <a:cs typeface="+mn-cs"/>
            </a:endParaRPr>
          </a:p>
        </p:txBody>
      </p:sp>
      <p:sp>
        <p:nvSpPr>
          <p:cNvPr id="50" name="Text Placeholder 2">
            <a:extLst>
              <a:ext uri="{FF2B5EF4-FFF2-40B4-BE49-F238E27FC236}">
                <a16:creationId xmlns:a16="http://schemas.microsoft.com/office/drawing/2014/main" id="{1A5D09EB-E0C0-4956-9813-7BD7511BB82B}"/>
              </a:ext>
            </a:extLst>
          </p:cNvPr>
          <p:cNvSpPr>
            <a:spLocks noGrp="1"/>
          </p:cNvSpPr>
          <p:nvPr>
            <p:custDataLst>
              <p:tags r:id="rId10"/>
            </p:custDataLst>
          </p:nvPr>
        </p:nvSpPr>
        <p:spPr bwMode="gray">
          <a:xfrm>
            <a:off x="7051675" y="4560888"/>
            <a:ext cx="342900" cy="122238"/>
          </a:xfrm>
          <a:prstGeom prst="rect">
            <a:avLst/>
          </a:prstGeom>
          <a:noFill/>
          <a:ln>
            <a:noFill/>
          </a:ln>
          <a:effectLst/>
          <a:extLst>
            <a:ext uri="{909E8E84-426E-40DD-AFC4-6F175D3DCCD1}">
              <a14:hiddenFill xmlns:a14="http://schemas.microsoft.com/office/drawing/2010/main">
                <a:solidFill>
                  <a:srgbClr val="A7C747"/>
                </a:solidFill>
              </a14:hiddenFill>
            </a:ext>
          </a:extLst>
        </p:spPr>
        <p:txBody>
          <a:bodyPr vert="horz" wrap="none" lIns="14288" tIns="0" rIns="14288" bIns="0" numCol="1" spcCol="0" rtlCol="0" anchor="ctr" anchorCtr="0">
            <a:noAutofit/>
          </a:bodyPr>
          <a:lstStyle>
            <a:lvl1pPr marL="228515" indent="-228515" algn="l" defTabSz="914063" rtl="0" eaLnBrk="1" latinLnBrk="0" hangingPunct="1">
              <a:lnSpc>
                <a:spcPct val="100000"/>
              </a:lnSpc>
              <a:spcBef>
                <a:spcPts val="800"/>
              </a:spcBef>
              <a:buClr>
                <a:schemeClr val="tx2"/>
              </a:buClr>
              <a:buFont typeface="Calibri" panose="020F050202020403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441707" indent="-191852"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691562"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945880" indent="-254317"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1195735"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3673"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70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73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767"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spcBef>
                <a:spcPct val="0"/>
              </a:spcBef>
              <a:spcAft>
                <a:spcPct val="0"/>
              </a:spcAft>
              <a:buNone/>
            </a:pPr>
            <a:fld id="{B5D20C04-D80A-40E1-BEB4-98454A230C78}" type="datetime'''''''''''1''''''''5''''''''''''''''''''''.7''''24'">
              <a:rPr lang="nb-NO" altLang="en-US" sz="800" smtClean="0">
                <a:cs typeface="+mn-cs"/>
              </a:rPr>
              <a:pPr/>
              <a:t>15.724</a:t>
            </a:fld>
            <a:endParaRPr lang="nb-NO" sz="800" dirty="0">
              <a:cs typeface="+mn-cs"/>
            </a:endParaRPr>
          </a:p>
        </p:txBody>
      </p:sp>
      <p:sp>
        <p:nvSpPr>
          <p:cNvPr id="53" name="Text Placeholder 2">
            <a:extLst>
              <a:ext uri="{FF2B5EF4-FFF2-40B4-BE49-F238E27FC236}">
                <a16:creationId xmlns:a16="http://schemas.microsoft.com/office/drawing/2014/main" id="{E8B8ACAC-00AC-404F-9F20-6B0B17733942}"/>
              </a:ext>
            </a:extLst>
          </p:cNvPr>
          <p:cNvSpPr>
            <a:spLocks noGrp="1"/>
          </p:cNvSpPr>
          <p:nvPr>
            <p:custDataLst>
              <p:tags r:id="rId11"/>
            </p:custDataLst>
          </p:nvPr>
        </p:nvSpPr>
        <p:spPr bwMode="gray">
          <a:xfrm>
            <a:off x="5588000" y="4533900"/>
            <a:ext cx="342900" cy="122238"/>
          </a:xfrm>
          <a:prstGeom prst="rect">
            <a:avLst/>
          </a:prstGeom>
          <a:noFill/>
          <a:ln>
            <a:noFill/>
          </a:ln>
          <a:effectLst/>
          <a:extLst>
            <a:ext uri="{909E8E84-426E-40DD-AFC4-6F175D3DCCD1}">
              <a14:hiddenFill xmlns:a14="http://schemas.microsoft.com/office/drawing/2010/main">
                <a:solidFill>
                  <a:srgbClr val="DEEABA"/>
                </a:solidFill>
              </a14:hiddenFill>
            </a:ext>
          </a:extLst>
        </p:spPr>
        <p:txBody>
          <a:bodyPr vert="horz" wrap="none" lIns="14288" tIns="0" rIns="14288" bIns="0" numCol="1" spcCol="0" rtlCol="0" anchor="ctr" anchorCtr="0">
            <a:noAutofit/>
          </a:bodyPr>
          <a:lstStyle>
            <a:lvl1pPr marL="228515" indent="-228515" algn="l" defTabSz="914063" rtl="0" eaLnBrk="1" latinLnBrk="0" hangingPunct="1">
              <a:lnSpc>
                <a:spcPct val="100000"/>
              </a:lnSpc>
              <a:spcBef>
                <a:spcPts val="800"/>
              </a:spcBef>
              <a:buClr>
                <a:schemeClr val="tx2"/>
              </a:buClr>
              <a:buFont typeface="Calibri" panose="020F050202020403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441707" indent="-191852"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691562"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945880" indent="-254317"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1195735"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3673"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70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73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767"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spcBef>
                <a:spcPct val="0"/>
              </a:spcBef>
              <a:spcAft>
                <a:spcPct val="0"/>
              </a:spcAft>
              <a:buNone/>
            </a:pPr>
            <a:fld id="{B3FF88CF-9D0D-4D4D-861F-0AC598F5AE60}" type="datetime'''''''''''''''''''''''''''''''''26''.''10''''0'''''''''''''">
              <a:rPr lang="nb-NO" altLang="en-US" sz="800" smtClean="0">
                <a:cs typeface="+mn-cs"/>
              </a:rPr>
              <a:pPr/>
              <a:t>26.100</a:t>
            </a:fld>
            <a:endParaRPr lang="nb-NO" sz="800" dirty="0">
              <a:cs typeface="+mn-cs"/>
            </a:endParaRPr>
          </a:p>
        </p:txBody>
      </p:sp>
      <p:sp>
        <p:nvSpPr>
          <p:cNvPr id="49" name="Text Placeholder 2">
            <a:extLst>
              <a:ext uri="{FF2B5EF4-FFF2-40B4-BE49-F238E27FC236}">
                <a16:creationId xmlns:a16="http://schemas.microsoft.com/office/drawing/2014/main" id="{286A24E7-AEA3-40A7-B55B-DF776CCD6438}"/>
              </a:ext>
            </a:extLst>
          </p:cNvPr>
          <p:cNvSpPr>
            <a:spLocks noGrp="1"/>
          </p:cNvSpPr>
          <p:nvPr>
            <p:custDataLst>
              <p:tags r:id="rId12"/>
            </p:custDataLst>
          </p:nvPr>
        </p:nvSpPr>
        <p:spPr bwMode="gray">
          <a:xfrm>
            <a:off x="7551738" y="4479925"/>
            <a:ext cx="285750" cy="122238"/>
          </a:xfrm>
          <a:prstGeom prst="rect">
            <a:avLst/>
          </a:prstGeom>
          <a:solidFill>
            <a:srgbClr val="DEEABA"/>
          </a:solidFill>
          <a:ln>
            <a:noFill/>
          </a:ln>
          <a:effectLst/>
        </p:spPr>
        <p:txBody>
          <a:bodyPr vert="horz" wrap="none" lIns="14288" tIns="0" rIns="14288" bIns="0" numCol="1" spcCol="0" rtlCol="0" anchor="ctr" anchorCtr="0">
            <a:noAutofit/>
          </a:bodyPr>
          <a:lstStyle>
            <a:lvl1pPr marL="228515" indent="-228515" algn="l" defTabSz="914063" rtl="0" eaLnBrk="1" latinLnBrk="0" hangingPunct="1">
              <a:lnSpc>
                <a:spcPct val="100000"/>
              </a:lnSpc>
              <a:spcBef>
                <a:spcPts val="800"/>
              </a:spcBef>
              <a:buClr>
                <a:schemeClr val="tx2"/>
              </a:buClr>
              <a:buFont typeface="Calibri" panose="020F050202020403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441707" indent="-191852"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691562"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945880" indent="-254317"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1195735"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3673"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70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73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767"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spcBef>
                <a:spcPct val="0"/>
              </a:spcBef>
              <a:spcAft>
                <a:spcPct val="0"/>
              </a:spcAft>
              <a:buNone/>
            </a:pPr>
            <a:fld id="{52B55C66-8B0A-47C2-AF04-074B6B79EDF1}" type="datetime'9.8''''''''''''''''''''1''''''''''''''''''''0'''''''''''''''''">
              <a:rPr lang="nb-NO" altLang="en-US" sz="800" smtClean="0">
                <a:effectLst/>
                <a:cs typeface="+mn-cs"/>
              </a:rPr>
              <a:pPr/>
              <a:t>9.810</a:t>
            </a:fld>
            <a:endParaRPr lang="nb-NO" sz="800" dirty="0">
              <a:cs typeface="+mn-cs"/>
            </a:endParaRPr>
          </a:p>
        </p:txBody>
      </p:sp>
      <p:sp>
        <p:nvSpPr>
          <p:cNvPr id="55" name="Text Placeholder 2">
            <a:extLst>
              <a:ext uri="{FF2B5EF4-FFF2-40B4-BE49-F238E27FC236}">
                <a16:creationId xmlns:a16="http://schemas.microsoft.com/office/drawing/2014/main" id="{56B1D67A-489C-497C-A9EE-C1707A80E890}"/>
              </a:ext>
            </a:extLst>
          </p:cNvPr>
          <p:cNvSpPr>
            <a:spLocks noGrp="1"/>
          </p:cNvSpPr>
          <p:nvPr>
            <p:custDataLst>
              <p:tags r:id="rId13"/>
            </p:custDataLst>
          </p:nvPr>
        </p:nvSpPr>
        <p:spPr bwMode="auto">
          <a:xfrm>
            <a:off x="5353050" y="4962525"/>
            <a:ext cx="81438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228515" indent="-228515" algn="l" defTabSz="914063" rtl="0" eaLnBrk="1" latinLnBrk="0" hangingPunct="1">
              <a:lnSpc>
                <a:spcPct val="100000"/>
              </a:lnSpc>
              <a:spcBef>
                <a:spcPts val="800"/>
              </a:spcBef>
              <a:buClr>
                <a:schemeClr val="tx2"/>
              </a:buClr>
              <a:buFont typeface="Calibri" panose="020F050202020403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441707" indent="-191852"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691562"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945880" indent="-254317"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1195735"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3673"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70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73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767"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spcBef>
                <a:spcPct val="0"/>
              </a:spcBef>
              <a:spcAft>
                <a:spcPct val="0"/>
              </a:spcAft>
              <a:buNone/>
            </a:pPr>
            <a:fld id="{F7F37BB3-338D-4C67-9A63-23BB0F012A19}" type="datetime'''N''''''u''ll''''al''''''t''''e''''rn''a''''t''i''''v'''">
              <a:rPr lang="nb-NO" altLang="en-US" sz="1000" b="1" smtClean="0">
                <a:cs typeface="+mn-cs"/>
              </a:rPr>
              <a:pPr/>
              <a:t>Nullalternativ</a:t>
            </a:fld>
            <a:endParaRPr lang="nb-NO" sz="1000" b="1" dirty="0">
              <a:cs typeface="+mn-cs"/>
            </a:endParaRPr>
          </a:p>
        </p:txBody>
      </p:sp>
      <p:sp>
        <p:nvSpPr>
          <p:cNvPr id="51" name="Text Placeholder 2">
            <a:extLst>
              <a:ext uri="{FF2B5EF4-FFF2-40B4-BE49-F238E27FC236}">
                <a16:creationId xmlns:a16="http://schemas.microsoft.com/office/drawing/2014/main" id="{5E3F598A-5183-40D8-97BB-E60C3B9F9FA9}"/>
              </a:ext>
            </a:extLst>
          </p:cNvPr>
          <p:cNvSpPr>
            <a:spLocks noGrp="1"/>
          </p:cNvSpPr>
          <p:nvPr>
            <p:custDataLst>
              <p:tags r:id="rId14"/>
            </p:custDataLst>
          </p:nvPr>
        </p:nvSpPr>
        <p:spPr bwMode="gray">
          <a:xfrm>
            <a:off x="7286625" y="4735513"/>
            <a:ext cx="342900" cy="122238"/>
          </a:xfrm>
          <a:prstGeom prst="rect">
            <a:avLst/>
          </a:prstGeom>
          <a:noFill/>
          <a:ln>
            <a:noFill/>
          </a:ln>
          <a:effectLst/>
          <a:extLst>
            <a:ext uri="{909E8E84-426E-40DD-AFC4-6F175D3DCCD1}">
              <a14:hiddenFill xmlns:a14="http://schemas.microsoft.com/office/drawing/2010/main">
                <a:solidFill>
                  <a:srgbClr val="728A2A"/>
                </a:solidFill>
              </a14:hiddenFill>
            </a:ext>
          </a:extLst>
        </p:spPr>
        <p:txBody>
          <a:bodyPr vert="horz" wrap="none" lIns="14288" tIns="0" rIns="14288" bIns="0" numCol="1" spcCol="0" rtlCol="0" anchor="ctr" anchorCtr="0">
            <a:noAutofit/>
          </a:bodyPr>
          <a:lstStyle>
            <a:lvl1pPr marL="228515" indent="-228515" algn="l" defTabSz="914063" rtl="0" eaLnBrk="1" latinLnBrk="0" hangingPunct="1">
              <a:lnSpc>
                <a:spcPct val="100000"/>
              </a:lnSpc>
              <a:spcBef>
                <a:spcPts val="800"/>
              </a:spcBef>
              <a:buClr>
                <a:schemeClr val="tx2"/>
              </a:buClr>
              <a:buFont typeface="Calibri" panose="020F050202020403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441707" indent="-191852"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691562"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945880" indent="-254317"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1195735"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3673"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70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73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767"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spcBef>
                <a:spcPct val="0"/>
              </a:spcBef>
              <a:spcAft>
                <a:spcPct val="0"/>
              </a:spcAft>
              <a:buNone/>
            </a:pPr>
            <a:fld id="{877EF1A0-9710-4866-BCC5-145DDA0341E0}" type="datetime'''''''''''''''''''''3''''''9.''''''00''''''''''0'''">
              <a:rPr lang="nb-NO" altLang="en-US" sz="800" smtClean="0">
                <a:solidFill>
                  <a:schemeClr val="bg1"/>
                </a:solidFill>
                <a:cs typeface="+mn-cs"/>
              </a:rPr>
              <a:pPr/>
              <a:t>39.000</a:t>
            </a:fld>
            <a:endParaRPr lang="nb-NO" sz="800" dirty="0">
              <a:solidFill>
                <a:schemeClr val="bg1"/>
              </a:solidFill>
              <a:cs typeface="+mn-cs"/>
            </a:endParaRPr>
          </a:p>
        </p:txBody>
      </p:sp>
      <p:sp>
        <p:nvSpPr>
          <p:cNvPr id="52" name="Text Placeholder 2">
            <a:extLst>
              <a:ext uri="{FF2B5EF4-FFF2-40B4-BE49-F238E27FC236}">
                <a16:creationId xmlns:a16="http://schemas.microsoft.com/office/drawing/2014/main" id="{B9DC8E87-E9EA-43D0-A287-07924DE6E943}"/>
              </a:ext>
            </a:extLst>
          </p:cNvPr>
          <p:cNvSpPr>
            <a:spLocks noGrp="1"/>
          </p:cNvSpPr>
          <p:nvPr>
            <p:custDataLst>
              <p:tags r:id="rId15"/>
            </p:custDataLst>
          </p:nvPr>
        </p:nvSpPr>
        <p:spPr bwMode="auto">
          <a:xfrm>
            <a:off x="7135813" y="4962525"/>
            <a:ext cx="64452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228515" indent="-228515" algn="l" defTabSz="914063" rtl="0" eaLnBrk="1" latinLnBrk="0" hangingPunct="1">
              <a:lnSpc>
                <a:spcPct val="100000"/>
              </a:lnSpc>
              <a:spcBef>
                <a:spcPts val="800"/>
              </a:spcBef>
              <a:buClr>
                <a:schemeClr val="tx2"/>
              </a:buClr>
              <a:buFont typeface="Calibri" panose="020F050202020403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441707" indent="-191852"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691562"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945880" indent="-254317"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1195735"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3673"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70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73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767"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spcBef>
                <a:spcPct val="0"/>
              </a:spcBef>
              <a:spcAft>
                <a:spcPct val="0"/>
              </a:spcAft>
              <a:buNone/>
            </a:pPr>
            <a:fld id="{E52FD1D3-35F1-40CF-81EF-6EB285638B23}" type="datetime'''''''''''P''''''''''o''te''''''''n''''s''''''ia''l''''e'''">
              <a:rPr lang="nb-NO" altLang="en-US" sz="1000" b="1" smtClean="0">
                <a:cs typeface="+mn-cs"/>
              </a:rPr>
              <a:pPr/>
              <a:t>Potensiale</a:t>
            </a:fld>
            <a:endParaRPr lang="nb-NO" sz="1000" b="1" dirty="0">
              <a:cs typeface="+mn-cs"/>
            </a:endParaRPr>
          </a:p>
        </p:txBody>
      </p:sp>
      <p:sp>
        <p:nvSpPr>
          <p:cNvPr id="57" name="Text Placeholder 2">
            <a:extLst>
              <a:ext uri="{FF2B5EF4-FFF2-40B4-BE49-F238E27FC236}">
                <a16:creationId xmlns:a16="http://schemas.microsoft.com/office/drawing/2014/main" id="{EAA873D4-5BAC-4D52-9BF5-05DF9DB03CC8}"/>
              </a:ext>
            </a:extLst>
          </p:cNvPr>
          <p:cNvSpPr>
            <a:spLocks noGrp="1"/>
          </p:cNvSpPr>
          <p:nvPr>
            <p:custDataLst>
              <p:tags r:id="rId16"/>
            </p:custDataLst>
          </p:nvPr>
        </p:nvSpPr>
        <p:spPr bwMode="gray">
          <a:xfrm>
            <a:off x="5502275" y="2254250"/>
            <a:ext cx="5143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228515" indent="-228515" algn="l" defTabSz="914063" rtl="0" eaLnBrk="1" latinLnBrk="0" hangingPunct="1">
              <a:lnSpc>
                <a:spcPct val="100000"/>
              </a:lnSpc>
              <a:spcBef>
                <a:spcPts val="800"/>
              </a:spcBef>
              <a:buClr>
                <a:schemeClr val="tx2"/>
              </a:buClr>
              <a:buFont typeface="Calibri" panose="020F050202020403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441707" indent="-191852"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691562"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945880" indent="-254317"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1195735"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3673"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70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73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767"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spcBef>
                <a:spcPct val="0"/>
              </a:spcBef>
              <a:spcAft>
                <a:spcPct val="0"/>
              </a:spcAft>
              <a:buNone/>
            </a:pPr>
            <a:fld id="{47487DD7-91C0-434A-A11E-0FA6A188A510}" type="datetime'''''''''3''''9''''''''''''''''''''2''.''1''1''''5'''''">
              <a:rPr lang="nb-NO" altLang="en-US" sz="1000" b="1" smtClean="0">
                <a:latin typeface="+mn-lt"/>
                <a:cs typeface="+mn-cs"/>
              </a:rPr>
              <a:pPr/>
              <a:t>392.115</a:t>
            </a:fld>
            <a:endParaRPr lang="nb-NO" sz="1000" b="1" dirty="0">
              <a:latin typeface="+mn-lt"/>
              <a:cs typeface="+mn-cs"/>
            </a:endParaRPr>
          </a:p>
        </p:txBody>
      </p:sp>
      <p:sp>
        <p:nvSpPr>
          <p:cNvPr id="39" name="Text Placeholder 2">
            <a:extLst>
              <a:ext uri="{FF2B5EF4-FFF2-40B4-BE49-F238E27FC236}">
                <a16:creationId xmlns:a16="http://schemas.microsoft.com/office/drawing/2014/main" id="{DD2D41D9-DE97-40A6-AC33-6EB1365DE222}"/>
              </a:ext>
            </a:extLst>
          </p:cNvPr>
          <p:cNvSpPr>
            <a:spLocks noGrp="1"/>
          </p:cNvSpPr>
          <p:nvPr>
            <p:custDataLst>
              <p:tags r:id="rId17"/>
            </p:custDataLst>
          </p:nvPr>
        </p:nvSpPr>
        <p:spPr bwMode="gray">
          <a:xfrm>
            <a:off x="7200900" y="3971925"/>
            <a:ext cx="5143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228515" indent="-228515" algn="l" defTabSz="914063" rtl="0" eaLnBrk="1" latinLnBrk="0" hangingPunct="1">
              <a:lnSpc>
                <a:spcPct val="100000"/>
              </a:lnSpc>
              <a:spcBef>
                <a:spcPts val="800"/>
              </a:spcBef>
              <a:buClr>
                <a:schemeClr val="tx2"/>
              </a:buClr>
              <a:buFont typeface="Calibri" panose="020F050202020403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441707" indent="-191852"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691562"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945880" indent="-254317"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1195735"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3673"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70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73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767"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spcBef>
                <a:spcPct val="0"/>
              </a:spcBef>
              <a:spcAft>
                <a:spcPct val="0"/>
              </a:spcAft>
              <a:buNone/>
            </a:pPr>
            <a:fld id="{72DF9694-BF51-4388-ABC3-6DE1E425B128}" type="datetime'''''''''''121''''''.''''''''''''''''''3''6''''''''''6'''''">
              <a:rPr lang="nb-NO" altLang="en-US" sz="1000" b="1" smtClean="0">
                <a:latin typeface="+mn-lt"/>
                <a:cs typeface="+mn-cs"/>
              </a:rPr>
              <a:pPr/>
              <a:t>121.366</a:t>
            </a:fld>
            <a:endParaRPr lang="nb-NO" sz="1000" b="1" dirty="0">
              <a:latin typeface="+mn-lt"/>
              <a:cs typeface="+mn-cs"/>
            </a:endParaRPr>
          </a:p>
        </p:txBody>
      </p:sp>
      <p:sp>
        <p:nvSpPr>
          <p:cNvPr id="60" name="Text Placeholder 2">
            <a:extLst>
              <a:ext uri="{FF2B5EF4-FFF2-40B4-BE49-F238E27FC236}">
                <a16:creationId xmlns:a16="http://schemas.microsoft.com/office/drawing/2014/main" id="{D3153408-337F-4448-847E-A7FE67CFE261}"/>
              </a:ext>
            </a:extLst>
          </p:cNvPr>
          <p:cNvSpPr>
            <a:spLocks noGrp="1"/>
          </p:cNvSpPr>
          <p:nvPr>
            <p:custDataLst>
              <p:tags r:id="rId18"/>
            </p:custDataLst>
          </p:nvPr>
        </p:nvSpPr>
        <p:spPr bwMode="auto">
          <a:xfrm>
            <a:off x="6399213" y="2032000"/>
            <a:ext cx="419100" cy="215900"/>
          </a:xfrm>
          <a:prstGeom prst="ellipse">
            <a:avLst/>
          </a:prstGeom>
          <a:solidFill>
            <a:schemeClr val="bg1"/>
          </a:solidFill>
          <a:ln w="9525" algn="ctr">
            <a:solidFill>
              <a:schemeClr val="tx1"/>
            </a:solidFill>
          </a:ln>
          <a:effectLst/>
        </p:spPr>
        <p:txBody>
          <a:bodyPr vert="horz" wrap="none" lIns="0" tIns="0" rIns="0" bIns="0" numCol="1" spcCol="0" rtlCol="0" anchor="ctr" anchorCtr="0">
            <a:noAutofit/>
          </a:bodyPr>
          <a:lstStyle>
            <a:lvl1pPr marL="228515" indent="-228515" algn="l" defTabSz="914063" rtl="0" eaLnBrk="1" latinLnBrk="0" hangingPunct="1">
              <a:lnSpc>
                <a:spcPct val="100000"/>
              </a:lnSpc>
              <a:spcBef>
                <a:spcPts val="800"/>
              </a:spcBef>
              <a:buClr>
                <a:schemeClr val="tx2"/>
              </a:buClr>
              <a:buFont typeface="Calibri" panose="020F050202020403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441707" indent="-191852"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691562"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945880" indent="-254317"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1195735"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3673"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70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73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767"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spcBef>
                <a:spcPct val="0"/>
              </a:spcBef>
              <a:spcAft>
                <a:spcPct val="0"/>
              </a:spcAft>
              <a:buNone/>
            </a:pPr>
            <a:fld id="{ACBC0A80-99A3-423F-ABDC-D9EC6EACD157}" type="datetime'''''-''6''''''''''''''''''''''''''''''9''''''''%'''''''">
              <a:rPr lang="nb-NO" altLang="en-US" sz="1000" b="1" smtClean="0">
                <a:effectLst/>
                <a:cs typeface="+mn-cs"/>
              </a:rPr>
              <a:pPr/>
              <a:t>-69%</a:t>
            </a:fld>
            <a:endParaRPr lang="nb-NO" sz="1000" b="1" dirty="0">
              <a:cs typeface="+mn-cs"/>
            </a:endParaRPr>
          </a:p>
        </p:txBody>
      </p:sp>
      <p:sp>
        <p:nvSpPr>
          <p:cNvPr id="64" name="Rectangle 63">
            <a:extLst>
              <a:ext uri="{FF2B5EF4-FFF2-40B4-BE49-F238E27FC236}">
                <a16:creationId xmlns:a16="http://schemas.microsoft.com/office/drawing/2014/main" id="{15A96E86-A227-4A43-9C1D-47007DBB0C89}"/>
              </a:ext>
            </a:extLst>
          </p:cNvPr>
          <p:cNvSpPr/>
          <p:nvPr>
            <p:custDataLst>
              <p:tags r:id="rId19"/>
            </p:custDataLst>
          </p:nvPr>
        </p:nvSpPr>
        <p:spPr bwMode="auto">
          <a:xfrm>
            <a:off x="8716963" y="3905250"/>
            <a:ext cx="160338" cy="120650"/>
          </a:xfrm>
          <a:prstGeom prst="rect">
            <a:avLst/>
          </a:prstGeom>
          <a:solidFill>
            <a:srgbClr val="F4F8E8"/>
          </a:solidFill>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dirty="0"/>
          </a:p>
        </p:txBody>
      </p:sp>
      <p:sp>
        <p:nvSpPr>
          <p:cNvPr id="61" name="Rectangle 60">
            <a:extLst>
              <a:ext uri="{FF2B5EF4-FFF2-40B4-BE49-F238E27FC236}">
                <a16:creationId xmlns:a16="http://schemas.microsoft.com/office/drawing/2014/main" id="{C4CFF3BB-7090-4AA4-89BC-6A79A254FA9A}"/>
              </a:ext>
            </a:extLst>
          </p:cNvPr>
          <p:cNvSpPr/>
          <p:nvPr>
            <p:custDataLst>
              <p:tags r:id="rId20"/>
            </p:custDataLst>
          </p:nvPr>
        </p:nvSpPr>
        <p:spPr bwMode="auto">
          <a:xfrm>
            <a:off x="8716963" y="4229100"/>
            <a:ext cx="160338" cy="120650"/>
          </a:xfrm>
          <a:prstGeom prst="rect">
            <a:avLst/>
          </a:prstGeom>
          <a:solidFill>
            <a:srgbClr val="DEEABA"/>
          </a:solidFill>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dirty="0"/>
          </a:p>
        </p:txBody>
      </p:sp>
      <p:sp>
        <p:nvSpPr>
          <p:cNvPr id="62" name="Rectangle 61">
            <a:extLst>
              <a:ext uri="{FF2B5EF4-FFF2-40B4-BE49-F238E27FC236}">
                <a16:creationId xmlns:a16="http://schemas.microsoft.com/office/drawing/2014/main" id="{B03ED8B1-5428-4CF3-8D90-315C9DB799E3}"/>
              </a:ext>
            </a:extLst>
          </p:cNvPr>
          <p:cNvSpPr/>
          <p:nvPr>
            <p:custDataLst>
              <p:tags r:id="rId21"/>
            </p:custDataLst>
          </p:nvPr>
        </p:nvSpPr>
        <p:spPr bwMode="auto">
          <a:xfrm>
            <a:off x="8716963" y="3717925"/>
            <a:ext cx="160338" cy="120650"/>
          </a:xfrm>
          <a:prstGeom prst="rect">
            <a:avLst/>
          </a:prstGeom>
          <a:solidFill>
            <a:schemeClr val="accent6"/>
          </a:solidFill>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dirty="0"/>
          </a:p>
        </p:txBody>
      </p:sp>
      <p:sp>
        <p:nvSpPr>
          <p:cNvPr id="65" name="Rectangle 64">
            <a:extLst>
              <a:ext uri="{FF2B5EF4-FFF2-40B4-BE49-F238E27FC236}">
                <a16:creationId xmlns:a16="http://schemas.microsoft.com/office/drawing/2014/main" id="{3E1ADD0A-B4E1-4E08-8A12-937DA1C4C106}"/>
              </a:ext>
            </a:extLst>
          </p:cNvPr>
          <p:cNvSpPr/>
          <p:nvPr>
            <p:custDataLst>
              <p:tags r:id="rId22"/>
            </p:custDataLst>
          </p:nvPr>
        </p:nvSpPr>
        <p:spPr bwMode="auto">
          <a:xfrm>
            <a:off x="8716963" y="4552950"/>
            <a:ext cx="160338" cy="120650"/>
          </a:xfrm>
          <a:prstGeom prst="rect">
            <a:avLst/>
          </a:prstGeom>
          <a:solidFill>
            <a:srgbClr val="A7C747"/>
          </a:solidFill>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dirty="0"/>
          </a:p>
        </p:txBody>
      </p:sp>
      <p:sp>
        <p:nvSpPr>
          <p:cNvPr id="66" name="Rectangle 65">
            <a:extLst>
              <a:ext uri="{FF2B5EF4-FFF2-40B4-BE49-F238E27FC236}">
                <a16:creationId xmlns:a16="http://schemas.microsoft.com/office/drawing/2014/main" id="{374A678F-D6F1-4439-ADE1-2B410910D424}"/>
              </a:ext>
            </a:extLst>
          </p:cNvPr>
          <p:cNvSpPr/>
          <p:nvPr>
            <p:custDataLst>
              <p:tags r:id="rId23"/>
            </p:custDataLst>
          </p:nvPr>
        </p:nvSpPr>
        <p:spPr bwMode="auto">
          <a:xfrm>
            <a:off x="8716963" y="4740275"/>
            <a:ext cx="160338" cy="120650"/>
          </a:xfrm>
          <a:prstGeom prst="rect">
            <a:avLst/>
          </a:prstGeom>
          <a:solidFill>
            <a:srgbClr val="728A2A"/>
          </a:solidFill>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dirty="0"/>
          </a:p>
        </p:txBody>
      </p:sp>
      <p:sp>
        <p:nvSpPr>
          <p:cNvPr id="67" name="Text Placeholder 2">
            <a:extLst>
              <a:ext uri="{FF2B5EF4-FFF2-40B4-BE49-F238E27FC236}">
                <a16:creationId xmlns:a16="http://schemas.microsoft.com/office/drawing/2014/main" id="{BD85760C-6BA2-464C-BACC-FC18A45A541F}"/>
              </a:ext>
            </a:extLst>
          </p:cNvPr>
          <p:cNvSpPr>
            <a:spLocks noGrp="1"/>
          </p:cNvSpPr>
          <p:nvPr>
            <p:custDataLst>
              <p:tags r:id="rId24"/>
            </p:custDataLst>
          </p:nvPr>
        </p:nvSpPr>
        <p:spPr bwMode="auto">
          <a:xfrm>
            <a:off x="8928100" y="3714750"/>
            <a:ext cx="1365250" cy="1365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28515" indent="-228515" algn="l" defTabSz="914063" rtl="0" eaLnBrk="1" latinLnBrk="0" hangingPunct="1">
              <a:lnSpc>
                <a:spcPct val="100000"/>
              </a:lnSpc>
              <a:spcBef>
                <a:spcPts val="800"/>
              </a:spcBef>
              <a:buClr>
                <a:schemeClr val="tx2"/>
              </a:buClr>
              <a:buFont typeface="Calibri" panose="020F050202020403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441707" indent="-191852"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691562"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945880" indent="-254317"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1195735"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3673"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70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73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767"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spcBef>
                <a:spcPct val="0"/>
              </a:spcBef>
              <a:spcAft>
                <a:spcPct val="0"/>
              </a:spcAft>
              <a:buNone/>
            </a:pPr>
            <a:fld id="{1CCECD20-1516-4FF8-B5CE-36B419085DE4}" type="datetime'D''''irek''te ut''''''''s''l''''i''pp,'' f''''orbre''nni''ng'">
              <a:rPr lang="nb-NO" altLang="en-US" sz="900" smtClean="0">
                <a:cs typeface="+mn-cs"/>
              </a:rPr>
              <a:pPr/>
              <a:t>Direkte utslipp, forbrenning</a:t>
            </a:fld>
            <a:endParaRPr lang="nb-NO" sz="900" dirty="0">
              <a:cs typeface="+mn-cs"/>
            </a:endParaRPr>
          </a:p>
        </p:txBody>
      </p:sp>
      <p:sp>
        <p:nvSpPr>
          <p:cNvPr id="70" name="Text Placeholder 2">
            <a:extLst>
              <a:ext uri="{FF2B5EF4-FFF2-40B4-BE49-F238E27FC236}">
                <a16:creationId xmlns:a16="http://schemas.microsoft.com/office/drawing/2014/main" id="{7F5153EB-A906-4889-A68B-864DA55D40C6}"/>
              </a:ext>
            </a:extLst>
          </p:cNvPr>
          <p:cNvSpPr>
            <a:spLocks noGrp="1"/>
          </p:cNvSpPr>
          <p:nvPr>
            <p:custDataLst>
              <p:tags r:id="rId25"/>
            </p:custDataLst>
          </p:nvPr>
        </p:nvSpPr>
        <p:spPr bwMode="auto">
          <a:xfrm>
            <a:off x="8928100" y="4225925"/>
            <a:ext cx="2057400" cy="27305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28515" indent="-228515" algn="l" defTabSz="914063" rtl="0" eaLnBrk="1" latinLnBrk="0" hangingPunct="1">
              <a:lnSpc>
                <a:spcPct val="100000"/>
              </a:lnSpc>
              <a:spcBef>
                <a:spcPts val="800"/>
              </a:spcBef>
              <a:buClr>
                <a:schemeClr val="tx2"/>
              </a:buClr>
              <a:buFont typeface="Calibri" panose="020F050202020403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441707" indent="-191852"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691562"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945880" indent="-254317"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1195735"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3673"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70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73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767"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spcBef>
                <a:spcPct val="0"/>
              </a:spcBef>
              <a:spcAft>
                <a:spcPct val="0"/>
              </a:spcAft>
              <a:buNone/>
            </a:pPr>
            <a:r>
              <a:rPr lang="nb-NO" altLang="en-US" sz="900" dirty="0">
                <a:cs typeface="+mn-cs"/>
              </a:rPr>
              <a:t>Indirekte utslipp, produksjon, vedlikehold</a:t>
            </a:r>
            <a:br>
              <a:rPr lang="nb-NO" altLang="en-US" sz="900" dirty="0">
                <a:cs typeface="+mn-cs"/>
              </a:rPr>
            </a:br>
            <a:r>
              <a:rPr lang="nb-NO" altLang="en-US" sz="900" dirty="0">
                <a:cs typeface="+mn-cs"/>
              </a:rPr>
              <a:t>og avhending kjøretøy</a:t>
            </a:r>
            <a:endParaRPr lang="nb-NO" sz="900" dirty="0">
              <a:cs typeface="+mn-cs"/>
            </a:endParaRPr>
          </a:p>
        </p:txBody>
      </p:sp>
      <p:sp>
        <p:nvSpPr>
          <p:cNvPr id="69" name="Text Placeholder 2">
            <a:extLst>
              <a:ext uri="{FF2B5EF4-FFF2-40B4-BE49-F238E27FC236}">
                <a16:creationId xmlns:a16="http://schemas.microsoft.com/office/drawing/2014/main" id="{D3B49ACE-6CD9-47B9-AA11-AF9464C3FD40}"/>
              </a:ext>
            </a:extLst>
          </p:cNvPr>
          <p:cNvSpPr>
            <a:spLocks noGrp="1"/>
          </p:cNvSpPr>
          <p:nvPr>
            <p:custDataLst>
              <p:tags r:id="rId26"/>
            </p:custDataLst>
          </p:nvPr>
        </p:nvSpPr>
        <p:spPr bwMode="auto">
          <a:xfrm>
            <a:off x="8928100" y="3902075"/>
            <a:ext cx="2101850" cy="27305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28515" indent="-228515" algn="l" defTabSz="914063" rtl="0" eaLnBrk="1" latinLnBrk="0" hangingPunct="1">
              <a:lnSpc>
                <a:spcPct val="100000"/>
              </a:lnSpc>
              <a:spcBef>
                <a:spcPts val="800"/>
              </a:spcBef>
              <a:buClr>
                <a:schemeClr val="tx2"/>
              </a:buClr>
              <a:buFont typeface="Calibri" panose="020F050202020403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441707" indent="-191852"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691562"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945880" indent="-254317"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1195735"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3673"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70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73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767"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spcBef>
                <a:spcPct val="0"/>
              </a:spcBef>
              <a:spcAft>
                <a:spcPct val="0"/>
              </a:spcAft>
              <a:buNone/>
            </a:pPr>
            <a:r>
              <a:rPr lang="nb-NO" sz="900" dirty="0">
                <a:cs typeface="+mn-cs"/>
              </a:rPr>
              <a:t>Indirekte utslipp, produksjon av drivstoff / </a:t>
            </a:r>
            <a:br>
              <a:rPr lang="nb-NO" sz="900" dirty="0">
                <a:cs typeface="+mn-cs"/>
              </a:rPr>
            </a:br>
            <a:r>
              <a:rPr lang="nb-NO" sz="900" dirty="0">
                <a:cs typeface="+mn-cs"/>
              </a:rPr>
              <a:t>energi</a:t>
            </a:r>
          </a:p>
        </p:txBody>
      </p:sp>
      <p:sp>
        <p:nvSpPr>
          <p:cNvPr id="68" name="Text Placeholder 2">
            <a:extLst>
              <a:ext uri="{FF2B5EF4-FFF2-40B4-BE49-F238E27FC236}">
                <a16:creationId xmlns:a16="http://schemas.microsoft.com/office/drawing/2014/main" id="{CE7E709A-47B6-4617-B801-8D1151680824}"/>
              </a:ext>
            </a:extLst>
          </p:cNvPr>
          <p:cNvSpPr>
            <a:spLocks noGrp="1"/>
          </p:cNvSpPr>
          <p:nvPr>
            <p:custDataLst>
              <p:tags r:id="rId27"/>
            </p:custDataLst>
          </p:nvPr>
        </p:nvSpPr>
        <p:spPr bwMode="auto">
          <a:xfrm>
            <a:off x="8928100" y="4737100"/>
            <a:ext cx="1581150" cy="1365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28515" indent="-228515" algn="l" defTabSz="914063" rtl="0" eaLnBrk="1" latinLnBrk="0" hangingPunct="1">
              <a:lnSpc>
                <a:spcPct val="100000"/>
              </a:lnSpc>
              <a:spcBef>
                <a:spcPts val="800"/>
              </a:spcBef>
              <a:buClr>
                <a:schemeClr val="tx2"/>
              </a:buClr>
              <a:buFont typeface="Calibri" panose="020F050202020403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441707" indent="-191852"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691562"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945880" indent="-254317"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1195735"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3673"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70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73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767"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spcBef>
                <a:spcPct val="0"/>
              </a:spcBef>
              <a:spcAft>
                <a:spcPct val="0"/>
              </a:spcAft>
              <a:buNone/>
            </a:pPr>
            <a:fld id="{C0417F77-C775-4B72-9597-F6EECADF3BE9}" type="datetime'''''''I''''ndir''ek''te u''t''sli''pp,'' ny t''ogterminal'">
              <a:rPr lang="nb-NO" altLang="en-US" sz="900" smtClean="0">
                <a:cs typeface="+mn-cs"/>
              </a:rPr>
              <a:pPr/>
              <a:t>Indirekte utslipp, ny togterminal</a:t>
            </a:fld>
            <a:endParaRPr lang="nb-NO" sz="900" dirty="0">
              <a:cs typeface="+mn-cs"/>
            </a:endParaRPr>
          </a:p>
        </p:txBody>
      </p:sp>
      <p:sp>
        <p:nvSpPr>
          <p:cNvPr id="71" name="Text Placeholder 2">
            <a:extLst>
              <a:ext uri="{FF2B5EF4-FFF2-40B4-BE49-F238E27FC236}">
                <a16:creationId xmlns:a16="http://schemas.microsoft.com/office/drawing/2014/main" id="{DA2AFFD0-6027-4D40-B9CE-597B7FA517C9}"/>
              </a:ext>
            </a:extLst>
          </p:cNvPr>
          <p:cNvSpPr>
            <a:spLocks noGrp="1"/>
          </p:cNvSpPr>
          <p:nvPr>
            <p:custDataLst>
              <p:tags r:id="rId28"/>
            </p:custDataLst>
          </p:nvPr>
        </p:nvSpPr>
        <p:spPr bwMode="auto">
          <a:xfrm>
            <a:off x="8928100" y="4549775"/>
            <a:ext cx="1466850" cy="1365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28515" indent="-228515" algn="l" defTabSz="914063" rtl="0" eaLnBrk="1" latinLnBrk="0" hangingPunct="1">
              <a:lnSpc>
                <a:spcPct val="100000"/>
              </a:lnSpc>
              <a:spcBef>
                <a:spcPts val="800"/>
              </a:spcBef>
              <a:buClr>
                <a:schemeClr val="tx2"/>
              </a:buClr>
              <a:buFont typeface="Calibri" panose="020F050202020403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441707" indent="-191852"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691562"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945880" indent="-254317"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1195735"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3673"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70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73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767"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spcBef>
                <a:spcPct val="0"/>
              </a:spcBef>
              <a:spcAft>
                <a:spcPct val="0"/>
              </a:spcAft>
              <a:buNone/>
            </a:pPr>
            <a:fld id="{24AFBA4B-2E83-4156-B7DA-36598BAF1DE7}" type="datetime'''In''di''rek''te utslipp'''''', i''''nfras''truk''tur'">
              <a:rPr lang="nb-NO" altLang="en-US" sz="900" smtClean="0">
                <a:cs typeface="+mn-cs"/>
              </a:rPr>
              <a:pPr/>
              <a:t>Indirekte utslipp, infrastruktur</a:t>
            </a:fld>
            <a:endParaRPr lang="nb-NO" sz="900" dirty="0">
              <a:cs typeface="+mn-cs"/>
            </a:endParaRPr>
          </a:p>
        </p:txBody>
      </p:sp>
      <p:sp>
        <p:nvSpPr>
          <p:cNvPr id="73" name="Footer Placeholder 4">
            <a:extLst>
              <a:ext uri="{FF2B5EF4-FFF2-40B4-BE49-F238E27FC236}">
                <a16:creationId xmlns:a16="http://schemas.microsoft.com/office/drawing/2014/main" id="{1BA46FDF-F719-4ECB-8A50-CBCD526C054F}"/>
              </a:ext>
            </a:extLst>
          </p:cNvPr>
          <p:cNvSpPr>
            <a:spLocks noGrp="1"/>
          </p:cNvSpPr>
          <p:nvPr>
            <p:ph type="ftr" sz="quarter" idx="11"/>
          </p:nvPr>
        </p:nvSpPr>
        <p:spPr>
          <a:xfrm>
            <a:off x="6188400" y="6321601"/>
            <a:ext cx="2978368" cy="365126"/>
          </a:xfrm>
          <a:prstGeom prst="rect">
            <a:avLst/>
          </a:prstGeom>
        </p:spPr>
        <p:txBody>
          <a:bodyPr vert="horz" lIns="0" tIns="45720" rIns="0" bIns="45720" rtlCol="0" anchor="ctr"/>
          <a:lstStyle>
            <a:defPPr>
              <a:defRPr lang="nb-NO"/>
            </a:defPPr>
            <a:lvl1pPr marL="0" algn="ctr" defTabSz="914400" rtl="0" eaLnBrk="1" latinLnBrk="0" hangingPunct="1">
              <a:defRPr sz="800" kern="1200">
                <a:solidFill>
                  <a:srgbClr val="6E6E6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indent="-228600" algn="l">
              <a:buAutoNum type="arabicParenR"/>
            </a:pPr>
            <a:endParaRPr lang="nb-NO" sz="600" i="1" dirty="0">
              <a:latin typeface="Arial" panose="020B0604020202020204" pitchFamily="34" charset="0"/>
              <a:cs typeface="Arial" panose="020B0604020202020204" pitchFamily="34" charset="0"/>
            </a:endParaRPr>
          </a:p>
        </p:txBody>
      </p:sp>
      <p:pic>
        <p:nvPicPr>
          <p:cNvPr id="96" name="Graphic 95" descr="Leaf with solid fill">
            <a:extLst>
              <a:ext uri="{FF2B5EF4-FFF2-40B4-BE49-F238E27FC236}">
                <a16:creationId xmlns:a16="http://schemas.microsoft.com/office/drawing/2014/main" id="{E19377FB-4D12-4FEF-A3E6-DDD648F3A891}"/>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241587" y="158688"/>
            <a:ext cx="914400" cy="914400"/>
          </a:xfrm>
          <a:prstGeom prst="rect">
            <a:avLst/>
          </a:prstGeom>
        </p:spPr>
      </p:pic>
      <p:cxnSp>
        <p:nvCxnSpPr>
          <p:cNvPr id="56" name="Straight Connector 55">
            <a:extLst>
              <a:ext uri="{FF2B5EF4-FFF2-40B4-BE49-F238E27FC236}">
                <a16:creationId xmlns:a16="http://schemas.microsoft.com/office/drawing/2014/main" id="{2FFD4F21-D8D1-4676-9C92-F4FA1703D8A8}"/>
              </a:ext>
            </a:extLst>
          </p:cNvPr>
          <p:cNvCxnSpPr>
            <a:cxnSpLocks/>
          </p:cNvCxnSpPr>
          <p:nvPr/>
        </p:nvCxnSpPr>
        <p:spPr>
          <a:xfrm>
            <a:off x="4689474" y="1652588"/>
            <a:ext cx="6768000" cy="0"/>
          </a:xfrm>
          <a:prstGeom prst="line">
            <a:avLst/>
          </a:prstGeom>
          <a:ln w="952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71972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462D5CE-EF0F-43BD-91F5-1C0DF5B1E6EB}"/>
              </a:ext>
            </a:extLst>
          </p:cNvPr>
          <p:cNvGraphicFramePr>
            <a:graphicFrameLocks noChangeAspect="1"/>
          </p:cNvGraphicFramePr>
          <p:nvPr>
            <p:custDataLst>
              <p:tags r:id="rId1"/>
            </p:custDataLst>
          </p:nvPr>
        </p:nvGraphicFramePr>
        <p:xfrm>
          <a:off x="1588" y="1686"/>
          <a:ext cx="1588" cy="1588"/>
        </p:xfrm>
        <a:graphic>
          <a:graphicData uri="http://schemas.openxmlformats.org/presentationml/2006/ole">
            <mc:AlternateContent xmlns:mc="http://schemas.openxmlformats.org/markup-compatibility/2006">
              <mc:Choice xmlns:v="urn:schemas-microsoft-com:vml" Requires="v">
                <p:oleObj name="think-cell Slide" r:id="rId20" imgW="592" imgH="595" progId="TCLayout.ActiveDocument.1">
                  <p:embed/>
                </p:oleObj>
              </mc:Choice>
              <mc:Fallback>
                <p:oleObj name="think-cell Slide" r:id="rId20" imgW="592" imgH="595" progId="TCLayout.ActiveDocument.1">
                  <p:embed/>
                  <p:pic>
                    <p:nvPicPr>
                      <p:cNvPr id="5" name="Object 4" hidden="1">
                        <a:extLst>
                          <a:ext uri="{FF2B5EF4-FFF2-40B4-BE49-F238E27FC236}">
                            <a16:creationId xmlns:a16="http://schemas.microsoft.com/office/drawing/2014/main" id="{D462D5CE-EF0F-43BD-91F5-1C0DF5B1E6EB}"/>
                          </a:ext>
                        </a:extLst>
                      </p:cNvPr>
                      <p:cNvPicPr/>
                      <p:nvPr/>
                    </p:nvPicPr>
                    <p:blipFill>
                      <a:blip r:embed="rId21"/>
                      <a:stretch>
                        <a:fillRect/>
                      </a:stretch>
                    </p:blipFill>
                    <p:spPr>
                      <a:xfrm>
                        <a:off x="1588" y="1686"/>
                        <a:ext cx="1588" cy="1588"/>
                      </a:xfrm>
                      <a:prstGeom prst="rect">
                        <a:avLst/>
                      </a:prstGeom>
                    </p:spPr>
                  </p:pic>
                </p:oleObj>
              </mc:Fallback>
            </mc:AlternateContent>
          </a:graphicData>
        </a:graphic>
      </p:graphicFrame>
      <p:sp>
        <p:nvSpPr>
          <p:cNvPr id="4" name="Slide Number Placeholder 3">
            <a:extLst>
              <a:ext uri="{FF2B5EF4-FFF2-40B4-BE49-F238E27FC236}">
                <a16:creationId xmlns:a16="http://schemas.microsoft.com/office/drawing/2014/main" id="{082FDD20-7CFD-45D8-8859-65BBDDA0C200}"/>
              </a:ext>
            </a:extLst>
          </p:cNvPr>
          <p:cNvSpPr>
            <a:spLocks noGrp="1"/>
          </p:cNvSpPr>
          <p:nvPr>
            <p:ph type="sldNum" sz="quarter" idx="12"/>
          </p:nvPr>
        </p:nvSpPr>
        <p:spPr>
          <a:xfrm>
            <a:off x="9745200" y="6301722"/>
            <a:ext cx="644400" cy="365125"/>
          </a:xfrm>
          <a:prstGeom prst="rect">
            <a:avLst/>
          </a:prstGeom>
        </p:spPr>
        <p:txBody>
          <a:bodyPr vert="horz" lIns="91440" tIns="45720" rIns="91440" bIns="45720" rtlCol="0" anchor="ctr"/>
          <a:lstStyle>
            <a:defPPr>
              <a:defRPr lang="nb-NO"/>
            </a:defPPr>
            <a:lvl1pPr marL="0" algn="r" defTabSz="914400" rtl="0" eaLnBrk="1" latinLnBrk="0" hangingPunct="1">
              <a:defRPr sz="800" kern="1200">
                <a:solidFill>
                  <a:srgbClr val="6E6E6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751DFAA-887F-4071-8EAD-E8CA316FCF06}" type="slidenum">
              <a:rPr lang="nb-NO" smtClean="0"/>
              <a:pPr/>
              <a:t>13</a:t>
            </a:fld>
            <a:endParaRPr lang="nb-NO" dirty="0"/>
          </a:p>
        </p:txBody>
      </p:sp>
      <p:sp>
        <p:nvSpPr>
          <p:cNvPr id="24" name="TextBox 23">
            <a:extLst>
              <a:ext uri="{FF2B5EF4-FFF2-40B4-BE49-F238E27FC236}">
                <a16:creationId xmlns:a16="http://schemas.microsoft.com/office/drawing/2014/main" id="{90D3E1B9-4033-4EC4-8882-966BA2D6C4ED}"/>
              </a:ext>
            </a:extLst>
          </p:cNvPr>
          <p:cNvSpPr txBox="1"/>
          <p:nvPr/>
        </p:nvSpPr>
        <p:spPr>
          <a:xfrm>
            <a:off x="4670425" y="1155700"/>
            <a:ext cx="6768000" cy="461963"/>
          </a:xfrm>
          <a:prstGeom prst="rect">
            <a:avLst/>
          </a:prstGeom>
          <a:noFill/>
        </p:spPr>
        <p:txBody>
          <a:bodyPr wrap="square" rtlCol="0">
            <a:spAutoFit/>
          </a:bodyPr>
          <a:lstStyle/>
          <a:p>
            <a:r>
              <a:rPr lang="nb-NO" sz="1200" b="1" dirty="0">
                <a:latin typeface="Arial" panose="020B0604020202020204" pitchFamily="34" charset="0"/>
                <a:cs typeface="Arial" panose="020B0604020202020204" pitchFamily="34" charset="0"/>
              </a:rPr>
              <a:t>Estimerte årlige unngåtte utslipp gjennom økt kapasitet ved terminalen på Alnabru</a:t>
            </a:r>
            <a:br>
              <a:rPr lang="nb-NO" sz="1200" b="1" dirty="0">
                <a:latin typeface="Arial" panose="020B0604020202020204" pitchFamily="34" charset="0"/>
                <a:cs typeface="Arial" panose="020B0604020202020204" pitchFamily="34" charset="0"/>
              </a:rPr>
            </a:br>
            <a:r>
              <a:rPr lang="nb-NO" sz="1200" dirty="0">
                <a:solidFill>
                  <a:schemeClr val="bg1">
                    <a:lumMod val="50000"/>
                  </a:schemeClr>
                </a:solidFill>
                <a:latin typeface="Arial" panose="020B0604020202020204" pitchFamily="34" charset="0"/>
                <a:cs typeface="Arial" panose="020B0604020202020204" pitchFamily="34" charset="0"/>
              </a:rPr>
              <a:t>i tonn CO</a:t>
            </a:r>
            <a:r>
              <a:rPr lang="nb-NO" sz="1200" baseline="-25000" dirty="0">
                <a:solidFill>
                  <a:schemeClr val="bg1">
                    <a:lumMod val="50000"/>
                  </a:schemeClr>
                </a:solidFill>
                <a:latin typeface="Arial" panose="020B0604020202020204" pitchFamily="34" charset="0"/>
                <a:cs typeface="Arial" panose="020B0604020202020204" pitchFamily="34" charset="0"/>
              </a:rPr>
              <a:t>2</a:t>
            </a:r>
            <a:r>
              <a:rPr lang="nb-NO" sz="1200" dirty="0">
                <a:solidFill>
                  <a:schemeClr val="bg1">
                    <a:lumMod val="50000"/>
                  </a:schemeClr>
                </a:solidFill>
                <a:latin typeface="Arial" panose="020B0604020202020204" pitchFamily="34" charset="0"/>
                <a:cs typeface="Arial" panose="020B0604020202020204" pitchFamily="34" charset="0"/>
              </a:rPr>
              <a:t>-e</a:t>
            </a:r>
          </a:p>
        </p:txBody>
      </p:sp>
      <p:sp>
        <p:nvSpPr>
          <p:cNvPr id="73" name="Footer Placeholder 4">
            <a:extLst>
              <a:ext uri="{FF2B5EF4-FFF2-40B4-BE49-F238E27FC236}">
                <a16:creationId xmlns:a16="http://schemas.microsoft.com/office/drawing/2014/main" id="{1BA46FDF-F719-4ECB-8A50-CBCD526C054F}"/>
              </a:ext>
            </a:extLst>
          </p:cNvPr>
          <p:cNvSpPr>
            <a:spLocks noGrp="1"/>
          </p:cNvSpPr>
          <p:nvPr>
            <p:ph type="ftr" sz="quarter" idx="11"/>
          </p:nvPr>
        </p:nvSpPr>
        <p:spPr>
          <a:xfrm>
            <a:off x="6188400" y="6321601"/>
            <a:ext cx="2978368" cy="365126"/>
          </a:xfrm>
          <a:prstGeom prst="rect">
            <a:avLst/>
          </a:prstGeom>
        </p:spPr>
        <p:txBody>
          <a:bodyPr vert="horz" lIns="0" tIns="45720" rIns="0" bIns="45720" rtlCol="0" anchor="ctr"/>
          <a:lstStyle>
            <a:defPPr>
              <a:defRPr lang="nb-NO"/>
            </a:defPPr>
            <a:lvl1pPr marL="0" algn="ctr" defTabSz="914400" rtl="0" eaLnBrk="1" latinLnBrk="0" hangingPunct="1">
              <a:defRPr sz="800" kern="1200">
                <a:solidFill>
                  <a:srgbClr val="6E6E6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indent="-228600" algn="l">
              <a:buAutoNum type="arabicParenR"/>
            </a:pPr>
            <a:endParaRPr lang="nb-NO" sz="600" i="1" dirty="0">
              <a:latin typeface="Arial" panose="020B0604020202020204" pitchFamily="34" charset="0"/>
              <a:cs typeface="Arial" panose="020B0604020202020204" pitchFamily="34" charset="0"/>
            </a:endParaRPr>
          </a:p>
        </p:txBody>
      </p:sp>
      <p:cxnSp>
        <p:nvCxnSpPr>
          <p:cNvPr id="56" name="Straight Connector 55">
            <a:extLst>
              <a:ext uri="{FF2B5EF4-FFF2-40B4-BE49-F238E27FC236}">
                <a16:creationId xmlns:a16="http://schemas.microsoft.com/office/drawing/2014/main" id="{2FFD4F21-D8D1-4676-9C92-F4FA1703D8A8}"/>
              </a:ext>
            </a:extLst>
          </p:cNvPr>
          <p:cNvCxnSpPr>
            <a:cxnSpLocks/>
          </p:cNvCxnSpPr>
          <p:nvPr/>
        </p:nvCxnSpPr>
        <p:spPr>
          <a:xfrm>
            <a:off x="4689474" y="1652588"/>
            <a:ext cx="6768000" cy="0"/>
          </a:xfrm>
          <a:prstGeom prst="line">
            <a:avLst/>
          </a:prstGeom>
          <a:ln w="952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49" name="Chart 48">
            <a:extLst>
              <a:ext uri="{FF2B5EF4-FFF2-40B4-BE49-F238E27FC236}">
                <a16:creationId xmlns:a16="http://schemas.microsoft.com/office/drawing/2014/main" id="{D5520A6D-FD32-4EA1-898E-63F948C4C8DB}"/>
              </a:ext>
            </a:extLst>
          </p:cNvPr>
          <p:cNvGraphicFramePr/>
          <p:nvPr>
            <p:custDataLst>
              <p:tags r:id="rId2"/>
            </p:custDataLst>
          </p:nvPr>
        </p:nvGraphicFramePr>
        <p:xfrm>
          <a:off x="5038725" y="2027238"/>
          <a:ext cx="6203950" cy="2386012"/>
        </p:xfrm>
        <a:graphic>
          <a:graphicData uri="http://schemas.openxmlformats.org/drawingml/2006/chart">
            <c:chart xmlns:c="http://schemas.openxmlformats.org/drawingml/2006/chart" xmlns:r="http://schemas.openxmlformats.org/officeDocument/2006/relationships" r:id="rId22"/>
          </a:graphicData>
        </a:graphic>
      </p:graphicFrame>
      <p:sp>
        <p:nvSpPr>
          <p:cNvPr id="44" name="Text Placeholder 2">
            <a:extLst>
              <a:ext uri="{FF2B5EF4-FFF2-40B4-BE49-F238E27FC236}">
                <a16:creationId xmlns:a16="http://schemas.microsoft.com/office/drawing/2014/main" id="{1349BC32-E14E-450E-B119-8F5EA30778CF}"/>
              </a:ext>
            </a:extLst>
          </p:cNvPr>
          <p:cNvSpPr>
            <a:spLocks noGrp="1"/>
          </p:cNvSpPr>
          <p:nvPr>
            <p:custDataLst>
              <p:tags r:id="rId3"/>
            </p:custDataLst>
          </p:nvPr>
        </p:nvSpPr>
        <p:spPr bwMode="gray">
          <a:xfrm>
            <a:off x="4754563" y="2638425"/>
            <a:ext cx="42703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28515" indent="-228515" algn="l" defTabSz="914063" rtl="0" eaLnBrk="1" latinLnBrk="0" hangingPunct="1">
              <a:lnSpc>
                <a:spcPct val="100000"/>
              </a:lnSpc>
              <a:spcBef>
                <a:spcPts val="800"/>
              </a:spcBef>
              <a:buClr>
                <a:schemeClr val="tx2"/>
              </a:buClr>
              <a:buFont typeface="Calibri" panose="020F050202020403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441707" indent="-191852"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691562"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945880" indent="-254317"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1195735"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3673"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70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73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767"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r">
              <a:spcBef>
                <a:spcPct val="0"/>
              </a:spcBef>
              <a:spcAft>
                <a:spcPct val="0"/>
              </a:spcAft>
              <a:buNone/>
            </a:pPr>
            <a:fld id="{91A27309-6AC4-4BCD-9AE2-4C6E501E362C}" type="datetime'''''''''''''''''-''''''''''1''0,''''0''''''''''''0''0'''''">
              <a:rPr lang="nb-NO" altLang="en-US" sz="1000" smtClean="0">
                <a:effectLst/>
                <a:cs typeface="+mn-cs"/>
              </a:rPr>
              <a:pPr marL="0" indent="0" algn="r">
                <a:spcBef>
                  <a:spcPct val="0"/>
                </a:spcBef>
                <a:spcAft>
                  <a:spcPct val="0"/>
                </a:spcAft>
                <a:buNone/>
              </a:pPr>
              <a:t>-10,000</a:t>
            </a:fld>
            <a:endParaRPr lang="nb-NO" sz="1000" dirty="0">
              <a:cs typeface="+mn-cs"/>
            </a:endParaRPr>
          </a:p>
        </p:txBody>
      </p:sp>
      <p:sp>
        <p:nvSpPr>
          <p:cNvPr id="26" name="Text Placeholder 2">
            <a:extLst>
              <a:ext uri="{FF2B5EF4-FFF2-40B4-BE49-F238E27FC236}">
                <a16:creationId xmlns:a16="http://schemas.microsoft.com/office/drawing/2014/main" id="{5AA2291D-2F92-4DB9-9877-AFD035E0382B}"/>
              </a:ext>
            </a:extLst>
          </p:cNvPr>
          <p:cNvSpPr>
            <a:spLocks noGrp="1"/>
          </p:cNvSpPr>
          <p:nvPr>
            <p:custDataLst>
              <p:tags r:id="rId4"/>
            </p:custDataLst>
          </p:nvPr>
        </p:nvSpPr>
        <p:spPr bwMode="gray">
          <a:xfrm>
            <a:off x="5111750" y="2233613"/>
            <a:ext cx="698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28515" indent="-228515" algn="l" defTabSz="914063" rtl="0" eaLnBrk="1" latinLnBrk="0" hangingPunct="1">
              <a:lnSpc>
                <a:spcPct val="100000"/>
              </a:lnSpc>
              <a:spcBef>
                <a:spcPts val="800"/>
              </a:spcBef>
              <a:buClr>
                <a:schemeClr val="tx2"/>
              </a:buClr>
              <a:buFont typeface="Calibri" panose="020F050202020403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441707" indent="-191852"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691562"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945880" indent="-254317"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1195735"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3673"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70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73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767"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r">
              <a:spcBef>
                <a:spcPct val="0"/>
              </a:spcBef>
              <a:spcAft>
                <a:spcPct val="0"/>
              </a:spcAft>
              <a:buNone/>
            </a:pPr>
            <a:fld id="{0CC9CDF7-4645-420E-B697-975222E4CDA9}" type="datetime'''''''''''''''''''''''''''''''''''''''''0'''''''''''">
              <a:rPr lang="nb-NO" altLang="en-US" sz="1000" smtClean="0">
                <a:cs typeface="+mn-cs"/>
              </a:rPr>
              <a:pPr/>
              <a:t>0</a:t>
            </a:fld>
            <a:endParaRPr lang="nb-NO" sz="1000" dirty="0">
              <a:cs typeface="+mn-cs"/>
            </a:endParaRPr>
          </a:p>
        </p:txBody>
      </p:sp>
      <p:sp>
        <p:nvSpPr>
          <p:cNvPr id="29" name="Text Placeholder 2">
            <a:extLst>
              <a:ext uri="{FF2B5EF4-FFF2-40B4-BE49-F238E27FC236}">
                <a16:creationId xmlns:a16="http://schemas.microsoft.com/office/drawing/2014/main" id="{D6F5B4DD-4322-489A-8A13-F24288BFDC5D}"/>
              </a:ext>
            </a:extLst>
          </p:cNvPr>
          <p:cNvSpPr>
            <a:spLocks noGrp="1"/>
          </p:cNvSpPr>
          <p:nvPr>
            <p:custDataLst>
              <p:tags r:id="rId5"/>
            </p:custDataLst>
          </p:nvPr>
        </p:nvSpPr>
        <p:spPr bwMode="gray">
          <a:xfrm>
            <a:off x="4754563" y="4254500"/>
            <a:ext cx="4270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515" indent="-228515" algn="l" defTabSz="914063" rtl="0" eaLnBrk="1" latinLnBrk="0" hangingPunct="1">
              <a:lnSpc>
                <a:spcPct val="100000"/>
              </a:lnSpc>
              <a:spcBef>
                <a:spcPts val="800"/>
              </a:spcBef>
              <a:buClr>
                <a:schemeClr val="tx2"/>
              </a:buClr>
              <a:buFont typeface="Calibri" panose="020F050202020403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441707" indent="-191852"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691562"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945880" indent="-254317"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1195735"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3673"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70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73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767"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r">
              <a:spcBef>
                <a:spcPct val="0"/>
              </a:spcBef>
              <a:spcAft>
                <a:spcPct val="0"/>
              </a:spcAft>
              <a:buNone/>
            </a:pPr>
            <a:fld id="{456547E4-BA1F-48FE-83D1-3CAB4C8537C6}" type="datetime'-''''''''''''''''''''''5''''''''''0,''''''''0''0''''''0'''">
              <a:rPr lang="nb-NO" altLang="en-US" sz="1000" smtClean="0">
                <a:effectLst/>
                <a:cs typeface="+mn-cs"/>
              </a:rPr>
              <a:pPr marL="0" indent="0" algn="r">
                <a:spcBef>
                  <a:spcPct val="0"/>
                </a:spcBef>
                <a:spcAft>
                  <a:spcPct val="0"/>
                </a:spcAft>
                <a:buNone/>
              </a:pPr>
              <a:t>-50,000</a:t>
            </a:fld>
            <a:endParaRPr lang="nb-NO" sz="1000" dirty="0">
              <a:cs typeface="+mn-cs"/>
            </a:endParaRPr>
          </a:p>
        </p:txBody>
      </p:sp>
      <p:sp>
        <p:nvSpPr>
          <p:cNvPr id="30" name="Text Placeholder 2">
            <a:extLst>
              <a:ext uri="{FF2B5EF4-FFF2-40B4-BE49-F238E27FC236}">
                <a16:creationId xmlns:a16="http://schemas.microsoft.com/office/drawing/2014/main" id="{EE74F929-5857-434B-803E-D0B2D881CD38}"/>
              </a:ext>
            </a:extLst>
          </p:cNvPr>
          <p:cNvSpPr>
            <a:spLocks noGrp="1"/>
          </p:cNvSpPr>
          <p:nvPr>
            <p:custDataLst>
              <p:tags r:id="rId6"/>
            </p:custDataLst>
          </p:nvPr>
        </p:nvSpPr>
        <p:spPr bwMode="gray">
          <a:xfrm>
            <a:off x="4754563" y="4052888"/>
            <a:ext cx="4270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515" indent="-228515" algn="l" defTabSz="914063" rtl="0" eaLnBrk="1" latinLnBrk="0" hangingPunct="1">
              <a:lnSpc>
                <a:spcPct val="100000"/>
              </a:lnSpc>
              <a:spcBef>
                <a:spcPts val="800"/>
              </a:spcBef>
              <a:buClr>
                <a:schemeClr val="tx2"/>
              </a:buClr>
              <a:buFont typeface="Calibri" panose="020F050202020403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441707" indent="-191852"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691562"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945880" indent="-254317"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1195735"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3673"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70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73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767"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r">
              <a:spcBef>
                <a:spcPct val="0"/>
              </a:spcBef>
              <a:spcAft>
                <a:spcPct val="0"/>
              </a:spcAft>
              <a:buNone/>
            </a:pPr>
            <a:fld id="{C5959BA7-E222-4DD9-8B78-8D79F7B364B9}" type="datetime'''''''''-''''''''''''''''''45'',00''''''''''''''''0'''''''''''">
              <a:rPr lang="nb-NO" altLang="en-US" sz="1000" smtClean="0">
                <a:effectLst/>
                <a:cs typeface="+mn-cs"/>
              </a:rPr>
              <a:pPr marL="0" indent="0" algn="r">
                <a:spcBef>
                  <a:spcPct val="0"/>
                </a:spcBef>
                <a:spcAft>
                  <a:spcPct val="0"/>
                </a:spcAft>
                <a:buNone/>
              </a:pPr>
              <a:t>-45,000</a:t>
            </a:fld>
            <a:endParaRPr lang="nb-NO" sz="1000" dirty="0">
              <a:cs typeface="+mn-cs"/>
            </a:endParaRPr>
          </a:p>
        </p:txBody>
      </p:sp>
      <p:sp>
        <p:nvSpPr>
          <p:cNvPr id="31" name="Text Placeholder 2">
            <a:extLst>
              <a:ext uri="{FF2B5EF4-FFF2-40B4-BE49-F238E27FC236}">
                <a16:creationId xmlns:a16="http://schemas.microsoft.com/office/drawing/2014/main" id="{689CB2BD-852B-43CC-A5E8-8A344DCCE24C}"/>
              </a:ext>
            </a:extLst>
          </p:cNvPr>
          <p:cNvSpPr>
            <a:spLocks noGrp="1"/>
          </p:cNvSpPr>
          <p:nvPr>
            <p:custDataLst>
              <p:tags r:id="rId7"/>
            </p:custDataLst>
          </p:nvPr>
        </p:nvSpPr>
        <p:spPr bwMode="gray">
          <a:xfrm>
            <a:off x="4754563" y="3849688"/>
            <a:ext cx="4270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515" indent="-228515" algn="l" defTabSz="914063" rtl="0" eaLnBrk="1" latinLnBrk="0" hangingPunct="1">
              <a:lnSpc>
                <a:spcPct val="100000"/>
              </a:lnSpc>
              <a:spcBef>
                <a:spcPts val="800"/>
              </a:spcBef>
              <a:buClr>
                <a:schemeClr val="tx2"/>
              </a:buClr>
              <a:buFont typeface="Calibri" panose="020F050202020403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441707" indent="-191852"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691562"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945880" indent="-254317"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1195735"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3673"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70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73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767"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r">
              <a:spcBef>
                <a:spcPct val="0"/>
              </a:spcBef>
              <a:spcAft>
                <a:spcPct val="0"/>
              </a:spcAft>
              <a:buNone/>
            </a:pPr>
            <a:fld id="{0594DDAE-154B-4DA8-87B2-702C15065A6A}" type="datetime'''''''-''''''''4''''0'''''''''',0''''''''''''''0''''''''''0'''">
              <a:rPr lang="nb-NO" altLang="en-US" sz="1000" smtClean="0">
                <a:effectLst/>
                <a:cs typeface="+mn-cs"/>
              </a:rPr>
              <a:pPr marL="0" indent="0" algn="r">
                <a:spcBef>
                  <a:spcPct val="0"/>
                </a:spcBef>
                <a:spcAft>
                  <a:spcPct val="0"/>
                </a:spcAft>
                <a:buNone/>
              </a:pPr>
              <a:t>-40,000</a:t>
            </a:fld>
            <a:endParaRPr lang="nb-NO" sz="1000" dirty="0">
              <a:cs typeface="+mn-cs"/>
            </a:endParaRPr>
          </a:p>
        </p:txBody>
      </p:sp>
      <p:sp>
        <p:nvSpPr>
          <p:cNvPr id="32" name="Text Placeholder 2">
            <a:extLst>
              <a:ext uri="{FF2B5EF4-FFF2-40B4-BE49-F238E27FC236}">
                <a16:creationId xmlns:a16="http://schemas.microsoft.com/office/drawing/2014/main" id="{81A0069C-F7CB-4E28-801D-49001181C992}"/>
              </a:ext>
            </a:extLst>
          </p:cNvPr>
          <p:cNvSpPr>
            <a:spLocks noGrp="1"/>
          </p:cNvSpPr>
          <p:nvPr>
            <p:custDataLst>
              <p:tags r:id="rId8"/>
            </p:custDataLst>
          </p:nvPr>
        </p:nvSpPr>
        <p:spPr bwMode="gray">
          <a:xfrm>
            <a:off x="4754563" y="3648075"/>
            <a:ext cx="4270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515" indent="-228515" algn="l" defTabSz="914063" rtl="0" eaLnBrk="1" latinLnBrk="0" hangingPunct="1">
              <a:lnSpc>
                <a:spcPct val="100000"/>
              </a:lnSpc>
              <a:spcBef>
                <a:spcPts val="800"/>
              </a:spcBef>
              <a:buClr>
                <a:schemeClr val="tx2"/>
              </a:buClr>
              <a:buFont typeface="Calibri" panose="020F050202020403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441707" indent="-191852"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691562"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945880" indent="-254317"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1195735"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3673"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70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73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767"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r">
              <a:spcBef>
                <a:spcPct val="0"/>
              </a:spcBef>
              <a:spcAft>
                <a:spcPct val="0"/>
              </a:spcAft>
              <a:buNone/>
            </a:pPr>
            <a:fld id="{DE904DAA-82C8-40E6-A4FB-59E9893DDA3B}" type="datetime'-''''''3''''''''''''''''''5'''''''''''',''''''00''''''''0'">
              <a:rPr lang="nb-NO" altLang="en-US" sz="1000" smtClean="0">
                <a:effectLst/>
                <a:cs typeface="+mn-cs"/>
              </a:rPr>
              <a:pPr marL="0" indent="0" algn="r">
                <a:spcBef>
                  <a:spcPct val="0"/>
                </a:spcBef>
                <a:spcAft>
                  <a:spcPct val="0"/>
                </a:spcAft>
                <a:buNone/>
              </a:pPr>
              <a:t>-35,000</a:t>
            </a:fld>
            <a:endParaRPr lang="nb-NO" sz="1000" dirty="0">
              <a:cs typeface="+mn-cs"/>
            </a:endParaRPr>
          </a:p>
        </p:txBody>
      </p:sp>
      <p:sp>
        <p:nvSpPr>
          <p:cNvPr id="36" name="Text Placeholder 2">
            <a:extLst>
              <a:ext uri="{FF2B5EF4-FFF2-40B4-BE49-F238E27FC236}">
                <a16:creationId xmlns:a16="http://schemas.microsoft.com/office/drawing/2014/main" id="{3656A98F-2563-45AE-BB49-F30BADA83722}"/>
              </a:ext>
            </a:extLst>
          </p:cNvPr>
          <p:cNvSpPr>
            <a:spLocks noGrp="1"/>
          </p:cNvSpPr>
          <p:nvPr>
            <p:custDataLst>
              <p:tags r:id="rId9"/>
            </p:custDataLst>
          </p:nvPr>
        </p:nvSpPr>
        <p:spPr bwMode="gray">
          <a:xfrm>
            <a:off x="4754563" y="3446463"/>
            <a:ext cx="4270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515" indent="-228515" algn="l" defTabSz="914063" rtl="0" eaLnBrk="1" latinLnBrk="0" hangingPunct="1">
              <a:lnSpc>
                <a:spcPct val="100000"/>
              </a:lnSpc>
              <a:spcBef>
                <a:spcPts val="800"/>
              </a:spcBef>
              <a:buClr>
                <a:schemeClr val="tx2"/>
              </a:buClr>
              <a:buFont typeface="Calibri" panose="020F050202020403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441707" indent="-191852"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691562"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945880" indent="-254317"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1195735"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3673"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70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73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767"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r">
              <a:spcBef>
                <a:spcPct val="0"/>
              </a:spcBef>
              <a:spcAft>
                <a:spcPct val="0"/>
              </a:spcAft>
              <a:buNone/>
            </a:pPr>
            <a:fld id="{9BDCAEBC-1766-4EA8-9E9A-D66DBB24E30E}" type="datetime'-3''''''0'''''''''''''''''',000'''''''''">
              <a:rPr lang="nb-NO" altLang="en-US" sz="1000" smtClean="0">
                <a:effectLst/>
                <a:cs typeface="+mn-cs"/>
              </a:rPr>
              <a:pPr marL="0" indent="0" algn="r">
                <a:spcBef>
                  <a:spcPct val="0"/>
                </a:spcBef>
                <a:spcAft>
                  <a:spcPct val="0"/>
                </a:spcAft>
                <a:buNone/>
              </a:pPr>
              <a:t>-30,000</a:t>
            </a:fld>
            <a:endParaRPr lang="nb-NO" sz="1000" dirty="0">
              <a:cs typeface="+mn-cs"/>
            </a:endParaRPr>
          </a:p>
        </p:txBody>
      </p:sp>
      <p:sp>
        <p:nvSpPr>
          <p:cNvPr id="37" name="Text Placeholder 2">
            <a:extLst>
              <a:ext uri="{FF2B5EF4-FFF2-40B4-BE49-F238E27FC236}">
                <a16:creationId xmlns:a16="http://schemas.microsoft.com/office/drawing/2014/main" id="{4503C903-D5B7-4D05-BE57-657BC553DC71}"/>
              </a:ext>
            </a:extLst>
          </p:cNvPr>
          <p:cNvSpPr>
            <a:spLocks noGrp="1"/>
          </p:cNvSpPr>
          <p:nvPr>
            <p:custDataLst>
              <p:tags r:id="rId10"/>
            </p:custDataLst>
          </p:nvPr>
        </p:nvSpPr>
        <p:spPr bwMode="gray">
          <a:xfrm>
            <a:off x="4754563" y="3244850"/>
            <a:ext cx="4270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515" indent="-228515" algn="l" defTabSz="914063" rtl="0" eaLnBrk="1" latinLnBrk="0" hangingPunct="1">
              <a:lnSpc>
                <a:spcPct val="100000"/>
              </a:lnSpc>
              <a:spcBef>
                <a:spcPts val="800"/>
              </a:spcBef>
              <a:buClr>
                <a:schemeClr val="tx2"/>
              </a:buClr>
              <a:buFont typeface="Calibri" panose="020F050202020403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441707" indent="-191852"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691562"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945880" indent="-254317"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1195735"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3673"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70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73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767"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r">
              <a:spcBef>
                <a:spcPct val="0"/>
              </a:spcBef>
              <a:spcAft>
                <a:spcPct val="0"/>
              </a:spcAft>
              <a:buNone/>
            </a:pPr>
            <a:fld id="{EF17E1D7-365E-4B56-AC61-4D9FA426BF10}" type="datetime'''''-2''5'''''''''''''''''''',''0''''0''''''''0'''''''">
              <a:rPr lang="nb-NO" altLang="en-US" sz="1000" smtClean="0">
                <a:effectLst/>
                <a:cs typeface="+mn-cs"/>
              </a:rPr>
              <a:pPr marL="0" indent="0" algn="r">
                <a:spcBef>
                  <a:spcPct val="0"/>
                </a:spcBef>
                <a:spcAft>
                  <a:spcPct val="0"/>
                </a:spcAft>
                <a:buNone/>
              </a:pPr>
              <a:t>-25,000</a:t>
            </a:fld>
            <a:endParaRPr lang="nb-NO" sz="1000" dirty="0">
              <a:cs typeface="+mn-cs"/>
            </a:endParaRPr>
          </a:p>
        </p:txBody>
      </p:sp>
      <p:sp>
        <p:nvSpPr>
          <p:cNvPr id="38" name="Text Placeholder 2">
            <a:extLst>
              <a:ext uri="{FF2B5EF4-FFF2-40B4-BE49-F238E27FC236}">
                <a16:creationId xmlns:a16="http://schemas.microsoft.com/office/drawing/2014/main" id="{471FF45B-C591-407F-AB7B-1144A4113D0D}"/>
              </a:ext>
            </a:extLst>
          </p:cNvPr>
          <p:cNvSpPr>
            <a:spLocks noGrp="1"/>
          </p:cNvSpPr>
          <p:nvPr>
            <p:custDataLst>
              <p:tags r:id="rId11"/>
            </p:custDataLst>
          </p:nvPr>
        </p:nvSpPr>
        <p:spPr bwMode="gray">
          <a:xfrm>
            <a:off x="4754563" y="3041650"/>
            <a:ext cx="4270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515" indent="-228515" algn="l" defTabSz="914063" rtl="0" eaLnBrk="1" latinLnBrk="0" hangingPunct="1">
              <a:lnSpc>
                <a:spcPct val="100000"/>
              </a:lnSpc>
              <a:spcBef>
                <a:spcPts val="800"/>
              </a:spcBef>
              <a:buClr>
                <a:schemeClr val="tx2"/>
              </a:buClr>
              <a:buFont typeface="Calibri" panose="020F050202020403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441707" indent="-191852"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691562"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945880" indent="-254317"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1195735"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3673"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70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73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767"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r">
              <a:spcBef>
                <a:spcPct val="0"/>
              </a:spcBef>
              <a:spcAft>
                <a:spcPct val="0"/>
              </a:spcAft>
              <a:buNone/>
            </a:pPr>
            <a:fld id="{1F2188C9-54CE-4B67-A191-AE781B0412F9}" type="datetime'-''''''''''''''''''''''''''2''''0'''''''',0''''0''''0'''''''">
              <a:rPr lang="nb-NO" altLang="en-US" sz="1000" smtClean="0">
                <a:effectLst/>
                <a:cs typeface="+mn-cs"/>
              </a:rPr>
              <a:pPr marL="0" indent="0" algn="r">
                <a:spcBef>
                  <a:spcPct val="0"/>
                </a:spcBef>
                <a:spcAft>
                  <a:spcPct val="0"/>
                </a:spcAft>
                <a:buNone/>
              </a:pPr>
              <a:t>-20,000</a:t>
            </a:fld>
            <a:endParaRPr lang="nb-NO" sz="1000" dirty="0">
              <a:cs typeface="+mn-cs"/>
            </a:endParaRPr>
          </a:p>
        </p:txBody>
      </p:sp>
      <p:sp>
        <p:nvSpPr>
          <p:cNvPr id="39" name="Text Placeholder 2">
            <a:extLst>
              <a:ext uri="{FF2B5EF4-FFF2-40B4-BE49-F238E27FC236}">
                <a16:creationId xmlns:a16="http://schemas.microsoft.com/office/drawing/2014/main" id="{D6AFCBE2-8AC3-4287-BE63-AA7B28897F91}"/>
              </a:ext>
            </a:extLst>
          </p:cNvPr>
          <p:cNvSpPr>
            <a:spLocks noGrp="1"/>
          </p:cNvSpPr>
          <p:nvPr>
            <p:custDataLst>
              <p:tags r:id="rId12"/>
            </p:custDataLst>
          </p:nvPr>
        </p:nvSpPr>
        <p:spPr bwMode="gray">
          <a:xfrm>
            <a:off x="4754563" y="2840038"/>
            <a:ext cx="4270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515" indent="-228515" algn="l" defTabSz="914063" rtl="0" eaLnBrk="1" latinLnBrk="0" hangingPunct="1">
              <a:lnSpc>
                <a:spcPct val="100000"/>
              </a:lnSpc>
              <a:spcBef>
                <a:spcPts val="800"/>
              </a:spcBef>
              <a:buClr>
                <a:schemeClr val="tx2"/>
              </a:buClr>
              <a:buFont typeface="Calibri" panose="020F050202020403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441707" indent="-191852"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691562"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945880" indent="-254317"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1195735"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3673"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70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73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767"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r">
              <a:spcBef>
                <a:spcPct val="0"/>
              </a:spcBef>
              <a:spcAft>
                <a:spcPct val="0"/>
              </a:spcAft>
              <a:buNone/>
            </a:pPr>
            <a:fld id="{C93CBCE6-2682-44FD-8522-2B06549AEC9B}" type="datetime'''''''-''''''''''''''''''15'''''''''''''''''',''''000'''''''">
              <a:rPr lang="nb-NO" altLang="en-US" sz="1000" smtClean="0">
                <a:effectLst/>
                <a:cs typeface="+mn-cs"/>
              </a:rPr>
              <a:pPr marL="0" indent="0" algn="r">
                <a:spcBef>
                  <a:spcPct val="0"/>
                </a:spcBef>
                <a:spcAft>
                  <a:spcPct val="0"/>
                </a:spcAft>
                <a:buNone/>
              </a:pPr>
              <a:t>-15,000</a:t>
            </a:fld>
            <a:endParaRPr lang="nb-NO" sz="1000" dirty="0">
              <a:cs typeface="+mn-cs"/>
            </a:endParaRPr>
          </a:p>
        </p:txBody>
      </p:sp>
      <p:sp>
        <p:nvSpPr>
          <p:cNvPr id="40" name="Text Placeholder 2">
            <a:extLst>
              <a:ext uri="{FF2B5EF4-FFF2-40B4-BE49-F238E27FC236}">
                <a16:creationId xmlns:a16="http://schemas.microsoft.com/office/drawing/2014/main" id="{0F1076A4-897E-4ABD-AD25-7810F35EABB6}"/>
              </a:ext>
            </a:extLst>
          </p:cNvPr>
          <p:cNvSpPr>
            <a:spLocks noGrp="1"/>
          </p:cNvSpPr>
          <p:nvPr>
            <p:custDataLst>
              <p:tags r:id="rId13"/>
            </p:custDataLst>
          </p:nvPr>
        </p:nvSpPr>
        <p:spPr bwMode="gray">
          <a:xfrm>
            <a:off x="4824413" y="2435225"/>
            <a:ext cx="35718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ctr" anchorCtr="0">
            <a:noAutofit/>
          </a:bodyPr>
          <a:lstStyle>
            <a:lvl1pPr marL="228515" indent="-228515" algn="l" defTabSz="914063" rtl="0" eaLnBrk="1" latinLnBrk="0" hangingPunct="1">
              <a:lnSpc>
                <a:spcPct val="100000"/>
              </a:lnSpc>
              <a:spcBef>
                <a:spcPts val="800"/>
              </a:spcBef>
              <a:buClr>
                <a:schemeClr val="tx2"/>
              </a:buClr>
              <a:buFont typeface="Calibri" panose="020F050202020403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441707" indent="-191852"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691562"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945880" indent="-254317"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1195735"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3673"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70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73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767"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r">
              <a:spcBef>
                <a:spcPct val="0"/>
              </a:spcBef>
              <a:spcAft>
                <a:spcPct val="0"/>
              </a:spcAft>
              <a:buNone/>
            </a:pPr>
            <a:fld id="{B5384B0D-C771-4A04-AA33-B3D942B1CE03}" type="datetime'''''''''-''''5'''',''0''''''0''''''''''''''''''''0'''''''">
              <a:rPr lang="nb-NO" altLang="en-US" sz="1000" smtClean="0">
                <a:effectLst/>
                <a:cs typeface="+mn-cs"/>
              </a:rPr>
              <a:pPr marL="0" indent="0" algn="r">
                <a:spcBef>
                  <a:spcPct val="0"/>
                </a:spcBef>
                <a:spcAft>
                  <a:spcPct val="0"/>
                </a:spcAft>
                <a:buNone/>
              </a:pPr>
              <a:t>-5,000</a:t>
            </a:fld>
            <a:endParaRPr lang="nb-NO" sz="1000" dirty="0">
              <a:cs typeface="+mn-cs"/>
            </a:endParaRPr>
          </a:p>
        </p:txBody>
      </p:sp>
      <p:cxnSp>
        <p:nvCxnSpPr>
          <p:cNvPr id="52" name="Straight Connector 51">
            <a:extLst>
              <a:ext uri="{FF2B5EF4-FFF2-40B4-BE49-F238E27FC236}">
                <a16:creationId xmlns:a16="http://schemas.microsoft.com/office/drawing/2014/main" id="{29C9F122-1937-4FDD-8F3C-902BF7E59B75}"/>
              </a:ext>
            </a:extLst>
          </p:cNvPr>
          <p:cNvCxnSpPr/>
          <p:nvPr>
            <p:custDataLst>
              <p:tags r:id="rId14"/>
            </p:custDataLst>
          </p:nvPr>
        </p:nvCxnSpPr>
        <p:spPr bwMode="gray">
          <a:xfrm>
            <a:off x="8985250" y="4452938"/>
            <a:ext cx="160338" cy="0"/>
          </a:xfrm>
          <a:prstGeom prst="line">
            <a:avLst/>
          </a:prstGeom>
          <a:ln w="19050" cap="rnd" cmpd="sng" algn="ctr">
            <a:solidFill>
              <a:schemeClr val="accent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5" name="Straight Connector 64">
            <a:extLst>
              <a:ext uri="{FF2B5EF4-FFF2-40B4-BE49-F238E27FC236}">
                <a16:creationId xmlns:a16="http://schemas.microsoft.com/office/drawing/2014/main" id="{6421B4F9-A2EB-4BCB-8087-0B95EE48C2BD}"/>
              </a:ext>
            </a:extLst>
          </p:cNvPr>
          <p:cNvCxnSpPr/>
          <p:nvPr>
            <p:custDataLst>
              <p:tags r:id="rId15"/>
            </p:custDataLst>
          </p:nvPr>
        </p:nvCxnSpPr>
        <p:spPr bwMode="gray">
          <a:xfrm>
            <a:off x="8985250" y="4656138"/>
            <a:ext cx="160338" cy="0"/>
          </a:xfrm>
          <a:prstGeom prst="line">
            <a:avLst/>
          </a:prstGeom>
          <a:ln w="19050" cap="rnd" cmpd="sng" algn="ctr">
            <a:solidFill>
              <a:schemeClr val="accent2"/>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0" name="Text Placeholder 2">
            <a:extLst>
              <a:ext uri="{FF2B5EF4-FFF2-40B4-BE49-F238E27FC236}">
                <a16:creationId xmlns:a16="http://schemas.microsoft.com/office/drawing/2014/main" id="{22DA8B8A-70CA-473F-9B09-9FEE29858F57}"/>
              </a:ext>
            </a:extLst>
          </p:cNvPr>
          <p:cNvSpPr>
            <a:spLocks noGrp="1"/>
          </p:cNvSpPr>
          <p:nvPr>
            <p:custDataLst>
              <p:tags r:id="rId16"/>
            </p:custDataLst>
          </p:nvPr>
        </p:nvSpPr>
        <p:spPr bwMode="auto">
          <a:xfrm>
            <a:off x="9205913" y="4381500"/>
            <a:ext cx="110807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28515" indent="-228515" algn="l" defTabSz="914063" rtl="0" eaLnBrk="1" latinLnBrk="0" hangingPunct="1">
              <a:lnSpc>
                <a:spcPct val="100000"/>
              </a:lnSpc>
              <a:spcBef>
                <a:spcPts val="800"/>
              </a:spcBef>
              <a:buClr>
                <a:schemeClr val="tx2"/>
              </a:buClr>
              <a:buFont typeface="Calibri" panose="020F050202020403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441707" indent="-191852"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691562"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945880" indent="-254317"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1195735"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3673"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70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73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767"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spcBef>
                <a:spcPct val="0"/>
              </a:spcBef>
              <a:spcAft>
                <a:spcPct val="0"/>
              </a:spcAft>
              <a:buNone/>
            </a:pPr>
            <a:fld id="{FBD08AA2-6774-4CE6-A6E1-01A8503B5C64}" type="datetime'''Årl''''ig un''''g''''''''''''''''ått''e'' ''u''tsli''p''p'''">
              <a:rPr lang="nb-NO" altLang="en-US" sz="1000" smtClean="0">
                <a:cs typeface="+mn-cs"/>
              </a:rPr>
              <a:pPr marL="0" indent="0">
                <a:spcBef>
                  <a:spcPct val="0"/>
                </a:spcBef>
                <a:spcAft>
                  <a:spcPct val="0"/>
                </a:spcAft>
                <a:buNone/>
              </a:pPr>
              <a:t>Årlig ungåtte utslipp</a:t>
            </a:fld>
            <a:endParaRPr lang="nb-NO" sz="1000" dirty="0">
              <a:cs typeface="+mn-cs"/>
            </a:endParaRPr>
          </a:p>
        </p:txBody>
      </p:sp>
      <p:sp>
        <p:nvSpPr>
          <p:cNvPr id="67" name="Text Placeholder 2">
            <a:extLst>
              <a:ext uri="{FF2B5EF4-FFF2-40B4-BE49-F238E27FC236}">
                <a16:creationId xmlns:a16="http://schemas.microsoft.com/office/drawing/2014/main" id="{DB335E6D-6FC9-4E52-A859-6663E6A12E03}"/>
              </a:ext>
            </a:extLst>
          </p:cNvPr>
          <p:cNvSpPr>
            <a:spLocks noGrp="1"/>
          </p:cNvSpPr>
          <p:nvPr>
            <p:custDataLst>
              <p:tags r:id="rId17"/>
            </p:custDataLst>
          </p:nvPr>
        </p:nvSpPr>
        <p:spPr bwMode="auto">
          <a:xfrm>
            <a:off x="9205913" y="4584700"/>
            <a:ext cx="1725613"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28515" indent="-228515" algn="l" defTabSz="914063" rtl="0" eaLnBrk="1" latinLnBrk="0" hangingPunct="1">
              <a:lnSpc>
                <a:spcPct val="100000"/>
              </a:lnSpc>
              <a:spcBef>
                <a:spcPts val="800"/>
              </a:spcBef>
              <a:buClr>
                <a:schemeClr val="tx2"/>
              </a:buClr>
              <a:buFont typeface="Calibri" panose="020F050202020403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441707" indent="-191852"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691562"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945880" indent="-254317"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1195735"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3673"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70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73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767"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spcBef>
                <a:spcPct val="0"/>
              </a:spcBef>
              <a:spcAft>
                <a:spcPct val="0"/>
              </a:spcAft>
              <a:buNone/>
            </a:pPr>
            <a:fld id="{A8FA79D3-5AF7-4934-8E90-A1D12B2CE238}" type="datetime'''Gjen''''''n''oms''n''itt''lig u''n''''gåt''''te'' ut''slipp'">
              <a:rPr lang="nb-NO" altLang="en-US" sz="1000" smtClean="0">
                <a:cs typeface="+mn-cs"/>
              </a:rPr>
              <a:pPr/>
              <a:t>Gjennomsnittlig ungåtte utslipp</a:t>
            </a:fld>
            <a:endParaRPr lang="nb-NO" sz="1000" dirty="0">
              <a:cs typeface="+mn-cs"/>
            </a:endParaRPr>
          </a:p>
        </p:txBody>
      </p:sp>
      <p:sp>
        <p:nvSpPr>
          <p:cNvPr id="27" name="Title 1">
            <a:extLst>
              <a:ext uri="{FF2B5EF4-FFF2-40B4-BE49-F238E27FC236}">
                <a16:creationId xmlns:a16="http://schemas.microsoft.com/office/drawing/2014/main" id="{37757442-94A9-4B90-B880-5DB8C1268991}"/>
              </a:ext>
            </a:extLst>
          </p:cNvPr>
          <p:cNvSpPr>
            <a:spLocks noGrp="1"/>
          </p:cNvSpPr>
          <p:nvPr>
            <p:ph type="title"/>
          </p:nvPr>
        </p:nvSpPr>
        <p:spPr>
          <a:xfrm>
            <a:off x="184662" y="2013677"/>
            <a:ext cx="3779311" cy="3128585"/>
          </a:xfrm>
        </p:spPr>
        <p:txBody>
          <a:bodyPr vert="horz"/>
          <a:lstStyle/>
          <a:p>
            <a:pPr algn="ctr"/>
            <a:r>
              <a:rPr lang="nb-NO" sz="2800" b="1" dirty="0">
                <a:solidFill>
                  <a:schemeClr val="bg1"/>
                </a:solidFill>
                <a:latin typeface="Arial" panose="020B0604020202020204" pitchFamily="34" charset="0"/>
                <a:cs typeface="Arial" panose="020B0604020202020204" pitchFamily="34" charset="0"/>
              </a:rPr>
              <a:t>«Økt andel gods-transport med jernbane i Osloregionen kan ytterligere redusere utslipp med ~35.500 tonn Co2-e årlig»</a:t>
            </a:r>
            <a:br>
              <a:rPr lang="nb-NO" sz="2800" b="1" dirty="0">
                <a:solidFill>
                  <a:schemeClr val="bg1"/>
                </a:solidFill>
                <a:latin typeface="Arial" panose="020B0604020202020204" pitchFamily="34" charset="0"/>
                <a:cs typeface="Arial" panose="020B0604020202020204" pitchFamily="34" charset="0"/>
              </a:rPr>
            </a:br>
            <a:endParaRPr lang="nb-NO" sz="2800" dirty="0">
              <a:solidFill>
                <a:schemeClr val="bg1"/>
              </a:solidFill>
            </a:endParaRPr>
          </a:p>
        </p:txBody>
      </p:sp>
      <p:grpSp>
        <p:nvGrpSpPr>
          <p:cNvPr id="34" name="Group 33">
            <a:extLst>
              <a:ext uri="{FF2B5EF4-FFF2-40B4-BE49-F238E27FC236}">
                <a16:creationId xmlns:a16="http://schemas.microsoft.com/office/drawing/2014/main" id="{55015D93-694D-4F17-9B33-2A87B498D00C}"/>
              </a:ext>
            </a:extLst>
          </p:cNvPr>
          <p:cNvGrpSpPr/>
          <p:nvPr/>
        </p:nvGrpSpPr>
        <p:grpSpPr>
          <a:xfrm>
            <a:off x="5325358" y="4974592"/>
            <a:ext cx="5686771" cy="630299"/>
            <a:chOff x="5325358" y="4905768"/>
            <a:chExt cx="5686771" cy="630299"/>
          </a:xfrm>
        </p:grpSpPr>
        <p:sp>
          <p:nvSpPr>
            <p:cNvPr id="68" name="Rectangle 67">
              <a:extLst>
                <a:ext uri="{FF2B5EF4-FFF2-40B4-BE49-F238E27FC236}">
                  <a16:creationId xmlns:a16="http://schemas.microsoft.com/office/drawing/2014/main" id="{D58D852B-0B85-4F53-AFBE-8087F2343963}"/>
                </a:ext>
              </a:extLst>
            </p:cNvPr>
            <p:cNvSpPr/>
            <p:nvPr/>
          </p:nvSpPr>
          <p:spPr>
            <a:xfrm>
              <a:off x="5325358" y="4905768"/>
              <a:ext cx="5686771" cy="630299"/>
            </a:xfrm>
            <a:prstGeom prst="rect">
              <a:avLst/>
            </a:prstGeom>
            <a:solidFill>
              <a:schemeClr val="accent2">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468000" tIns="45720" rIns="91440" bIns="45720" numCol="1" spcCol="0" rtlCol="0" fromWordArt="0" anchor="ctr" anchorCtr="0" forceAA="0" compatLnSpc="1">
              <a:prstTxWarp prst="textNoShape">
                <a:avLst/>
              </a:prstTxWarp>
              <a:noAutofit/>
            </a:bodyPr>
            <a:lstStyle/>
            <a:p>
              <a:r>
                <a:rPr lang="nb-NO" sz="1200" dirty="0">
                  <a:latin typeface="Arial" panose="020B0604020202020204" pitchFamily="34" charset="0"/>
                  <a:cs typeface="Arial" panose="020B0604020202020204" pitchFamily="34" charset="0"/>
                </a:rPr>
                <a:t>         35.500 tonn CO2-e tilsvarer det årlige utslippet til ~4600 nordmenn</a:t>
              </a:r>
              <a:r>
                <a:rPr lang="nb-NO" sz="1200" baseline="30000" dirty="0">
                  <a:latin typeface="Arial" panose="020B0604020202020204" pitchFamily="34" charset="0"/>
                  <a:cs typeface="Arial" panose="020B0604020202020204" pitchFamily="34" charset="0"/>
                </a:rPr>
                <a:t>2</a:t>
              </a:r>
              <a:r>
                <a:rPr lang="nb-NO" sz="1200" dirty="0">
                  <a:latin typeface="Arial" panose="020B0604020202020204" pitchFamily="34" charset="0"/>
                  <a:cs typeface="Arial" panose="020B0604020202020204" pitchFamily="34" charset="0"/>
                </a:rPr>
                <a:t> </a:t>
              </a:r>
            </a:p>
          </p:txBody>
        </p:sp>
        <p:pic>
          <p:nvPicPr>
            <p:cNvPr id="33" name="Graphic 32" descr="Group with solid fill">
              <a:extLst>
                <a:ext uri="{FF2B5EF4-FFF2-40B4-BE49-F238E27FC236}">
                  <a16:creationId xmlns:a16="http://schemas.microsoft.com/office/drawing/2014/main" id="{F010D888-5469-4668-9D10-392725DA3A81}"/>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5535560" y="4976973"/>
              <a:ext cx="487887" cy="487887"/>
            </a:xfrm>
            <a:prstGeom prst="rect">
              <a:avLst/>
            </a:prstGeom>
          </p:spPr>
        </p:pic>
      </p:grpSp>
      <p:sp>
        <p:nvSpPr>
          <p:cNvPr id="35" name="TextBox 34">
            <a:extLst>
              <a:ext uri="{FF2B5EF4-FFF2-40B4-BE49-F238E27FC236}">
                <a16:creationId xmlns:a16="http://schemas.microsoft.com/office/drawing/2014/main" id="{04988F39-EBDA-470F-B83B-DF930A0099D7}"/>
              </a:ext>
            </a:extLst>
          </p:cNvPr>
          <p:cNvSpPr txBox="1"/>
          <p:nvPr/>
        </p:nvSpPr>
        <p:spPr>
          <a:xfrm>
            <a:off x="9759950" y="3866064"/>
            <a:ext cx="1449436" cy="246221"/>
          </a:xfrm>
          <a:prstGeom prst="rect">
            <a:avLst/>
          </a:prstGeom>
          <a:noFill/>
        </p:spPr>
        <p:txBody>
          <a:bodyPr wrap="none" rtlCol="0">
            <a:spAutoFit/>
          </a:bodyPr>
          <a:lstStyle/>
          <a:p>
            <a:r>
              <a:rPr lang="nb-NO" sz="1000" b="1" dirty="0">
                <a:latin typeface="Arial" panose="020B0604020202020204" pitchFamily="34" charset="0"/>
                <a:cs typeface="Arial" panose="020B0604020202020204" pitchFamily="34" charset="0"/>
              </a:rPr>
              <a:t>~35.500 CO2-e per år</a:t>
            </a:r>
          </a:p>
        </p:txBody>
      </p:sp>
      <p:pic>
        <p:nvPicPr>
          <p:cNvPr id="28" name="Graphic 27" descr="Leaf with solid fill">
            <a:extLst>
              <a:ext uri="{FF2B5EF4-FFF2-40B4-BE49-F238E27FC236}">
                <a16:creationId xmlns:a16="http://schemas.microsoft.com/office/drawing/2014/main" id="{48D44EA5-3654-48B7-AF70-55E260999466}"/>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241587" y="158688"/>
            <a:ext cx="914400" cy="914400"/>
          </a:xfrm>
          <a:prstGeom prst="rect">
            <a:avLst/>
          </a:prstGeom>
        </p:spPr>
      </p:pic>
    </p:spTree>
    <p:extLst>
      <p:ext uri="{BB962C8B-B14F-4D97-AF65-F5344CB8AC3E}">
        <p14:creationId xmlns:p14="http://schemas.microsoft.com/office/powerpoint/2010/main" val="33980810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462D5CE-EF0F-43BD-91F5-1C0DF5B1E6EB}"/>
              </a:ext>
            </a:extLst>
          </p:cNvPr>
          <p:cNvGraphicFramePr>
            <a:graphicFrameLocks noChangeAspect="1"/>
          </p:cNvGraphicFramePr>
          <p:nvPr>
            <p:custDataLst>
              <p:tags r:id="rId1"/>
            </p:custDataLst>
          </p:nvPr>
        </p:nvGraphicFramePr>
        <p:xfrm>
          <a:off x="1588" y="1686"/>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5" progId="TCLayout.ActiveDocument.1">
                  <p:embed/>
                </p:oleObj>
              </mc:Choice>
              <mc:Fallback>
                <p:oleObj name="think-cell Slide" r:id="rId4" imgW="592" imgH="595" progId="TCLayout.ActiveDocument.1">
                  <p:embed/>
                  <p:pic>
                    <p:nvPicPr>
                      <p:cNvPr id="5" name="Object 4" hidden="1">
                        <a:extLst>
                          <a:ext uri="{FF2B5EF4-FFF2-40B4-BE49-F238E27FC236}">
                            <a16:creationId xmlns:a16="http://schemas.microsoft.com/office/drawing/2014/main" id="{D462D5CE-EF0F-43BD-91F5-1C0DF5B1E6EB}"/>
                          </a:ext>
                        </a:extLst>
                      </p:cNvPr>
                      <p:cNvPicPr/>
                      <p:nvPr/>
                    </p:nvPicPr>
                    <p:blipFill>
                      <a:blip r:embed="rId5"/>
                      <a:stretch>
                        <a:fillRect/>
                      </a:stretch>
                    </p:blipFill>
                    <p:spPr>
                      <a:xfrm>
                        <a:off x="1588" y="1686"/>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4C908068-F886-46D7-8986-626FBFE40588}"/>
              </a:ext>
            </a:extLst>
          </p:cNvPr>
          <p:cNvSpPr/>
          <p:nvPr/>
        </p:nvSpPr>
        <p:spPr>
          <a:xfrm>
            <a:off x="5786261" y="2038089"/>
            <a:ext cx="5689441" cy="4002076"/>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4" name="Slide Number Placeholder 3">
            <a:extLst>
              <a:ext uri="{FF2B5EF4-FFF2-40B4-BE49-F238E27FC236}">
                <a16:creationId xmlns:a16="http://schemas.microsoft.com/office/drawing/2014/main" id="{082FDD20-7CFD-45D8-8859-65BBDDA0C200}"/>
              </a:ext>
            </a:extLst>
          </p:cNvPr>
          <p:cNvSpPr>
            <a:spLocks noGrp="1"/>
          </p:cNvSpPr>
          <p:nvPr>
            <p:ph type="sldNum" sz="quarter" idx="12"/>
          </p:nvPr>
        </p:nvSpPr>
        <p:spPr>
          <a:xfrm>
            <a:off x="9745200" y="6301722"/>
            <a:ext cx="644400" cy="365125"/>
          </a:xfrm>
          <a:prstGeom prst="rect">
            <a:avLst/>
          </a:prstGeom>
        </p:spPr>
        <p:txBody>
          <a:bodyPr vert="horz" lIns="91440" tIns="45720" rIns="91440" bIns="45720" rtlCol="0" anchor="ctr"/>
          <a:lstStyle>
            <a:defPPr>
              <a:defRPr lang="nb-NO"/>
            </a:defPPr>
            <a:lvl1pPr marL="0" algn="r" defTabSz="914400" rtl="0" eaLnBrk="1" latinLnBrk="0" hangingPunct="1">
              <a:defRPr sz="800" kern="1200">
                <a:solidFill>
                  <a:srgbClr val="6E6E6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751DFAA-887F-4071-8EAD-E8CA316FCF06}" type="slidenum">
              <a:rPr lang="nb-NO" smtClean="0"/>
              <a:pPr/>
              <a:t>14</a:t>
            </a:fld>
            <a:endParaRPr lang="nb-NO" dirty="0"/>
          </a:p>
        </p:txBody>
      </p:sp>
      <p:cxnSp>
        <p:nvCxnSpPr>
          <p:cNvPr id="16" name="Straight Connector 15">
            <a:extLst>
              <a:ext uri="{FF2B5EF4-FFF2-40B4-BE49-F238E27FC236}">
                <a16:creationId xmlns:a16="http://schemas.microsoft.com/office/drawing/2014/main" id="{336061C8-1DDA-416A-8E0E-E2C7C52CA20A}"/>
              </a:ext>
            </a:extLst>
          </p:cNvPr>
          <p:cNvCxnSpPr>
            <a:cxnSpLocks/>
          </p:cNvCxnSpPr>
          <p:nvPr/>
        </p:nvCxnSpPr>
        <p:spPr>
          <a:xfrm>
            <a:off x="706627" y="1325075"/>
            <a:ext cx="10813821" cy="0"/>
          </a:xfrm>
          <a:prstGeom prst="line">
            <a:avLst/>
          </a:prstGeom>
          <a:ln w="63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D62650D-98BB-47BE-A9A8-BC3D153FECE7}"/>
              </a:ext>
            </a:extLst>
          </p:cNvPr>
          <p:cNvCxnSpPr>
            <a:cxnSpLocks/>
          </p:cNvCxnSpPr>
          <p:nvPr/>
        </p:nvCxnSpPr>
        <p:spPr>
          <a:xfrm>
            <a:off x="706627" y="6183556"/>
            <a:ext cx="10813821" cy="0"/>
          </a:xfrm>
          <a:prstGeom prst="line">
            <a:avLst/>
          </a:prstGeom>
          <a:ln w="63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8" name="Title 1">
            <a:extLst>
              <a:ext uri="{FF2B5EF4-FFF2-40B4-BE49-F238E27FC236}">
                <a16:creationId xmlns:a16="http://schemas.microsoft.com/office/drawing/2014/main" id="{11E8A807-6862-4ECA-9894-6A12CABD4E65}"/>
              </a:ext>
            </a:extLst>
          </p:cNvPr>
          <p:cNvSpPr txBox="1">
            <a:spLocks/>
          </p:cNvSpPr>
          <p:nvPr/>
        </p:nvSpPr>
        <p:spPr>
          <a:xfrm>
            <a:off x="706627" y="480440"/>
            <a:ext cx="10769079" cy="995423"/>
          </a:xfrm>
          <a:prstGeom prst="rect">
            <a:avLst/>
          </a:prstGeom>
        </p:spPr>
        <p:txBody>
          <a:bodyPr vert="horz" lIns="91440" tIns="45720" rIns="91440" bIns="45720" rtlCol="0" anchor="t">
            <a:noAutofit/>
          </a:bodyPr>
          <a:lstStyle>
            <a:lvl1pPr algn="l" defTabSz="914063" rtl="0" eaLnBrk="1" latinLnBrk="0" hangingPunct="1">
              <a:lnSpc>
                <a:spcPct val="90000"/>
              </a:lnSpc>
              <a:spcBef>
                <a:spcPct val="0"/>
              </a:spcBef>
              <a:buNone/>
              <a:defRPr sz="2400" kern="1200">
                <a:solidFill>
                  <a:schemeClr val="tx2"/>
                </a:solidFill>
                <a:latin typeface="+mj-lt"/>
                <a:ea typeface="+mj-ea"/>
                <a:cs typeface="+mj-cs"/>
              </a:defRPr>
            </a:lvl1pPr>
          </a:lstStyle>
          <a:p>
            <a:r>
              <a:rPr lang="nb-NO" sz="2000" b="1" dirty="0">
                <a:latin typeface="Arial" panose="020B0604020202020204" pitchFamily="34" charset="0"/>
                <a:cs typeface="Arial" panose="020B0604020202020204" pitchFamily="34" charset="0"/>
              </a:rPr>
              <a:t>Estimerte etableringskostnader er langt lavere enn i KVU, og en videre utredning i neste fase vil kunne avdekke ytterligere besparelser</a:t>
            </a:r>
          </a:p>
        </p:txBody>
      </p:sp>
      <p:sp>
        <p:nvSpPr>
          <p:cNvPr id="8" name="TextBox 7">
            <a:extLst>
              <a:ext uri="{FF2B5EF4-FFF2-40B4-BE49-F238E27FC236}">
                <a16:creationId xmlns:a16="http://schemas.microsoft.com/office/drawing/2014/main" id="{28B2AD22-9BA8-4695-8EAD-AF3B7BE3ABAA}"/>
              </a:ext>
            </a:extLst>
          </p:cNvPr>
          <p:cNvSpPr txBox="1"/>
          <p:nvPr/>
        </p:nvSpPr>
        <p:spPr>
          <a:xfrm>
            <a:off x="706627" y="117763"/>
            <a:ext cx="6049504" cy="215444"/>
          </a:xfrm>
          <a:prstGeom prst="rect">
            <a:avLst/>
          </a:prstGeom>
          <a:noFill/>
        </p:spPr>
        <p:txBody>
          <a:bodyPr wrap="square" rtlCol="0">
            <a:spAutoFit/>
          </a:bodyPr>
          <a:lstStyle/>
          <a:p>
            <a:r>
              <a:rPr lang="nb-NO" sz="800" dirty="0">
                <a:solidFill>
                  <a:schemeClr val="bg1">
                    <a:lumMod val="65000"/>
                  </a:schemeClr>
                </a:solidFill>
                <a:latin typeface="Arial" panose="020B0604020202020204" pitchFamily="34" charset="0"/>
                <a:cs typeface="Arial" panose="020B0604020202020204" pitchFamily="34" charset="0"/>
              </a:rPr>
              <a:t>INTERMODAL TERMINAL I VESTBY</a:t>
            </a:r>
          </a:p>
        </p:txBody>
      </p:sp>
      <p:grpSp>
        <p:nvGrpSpPr>
          <p:cNvPr id="3" name="Group 2">
            <a:extLst>
              <a:ext uri="{FF2B5EF4-FFF2-40B4-BE49-F238E27FC236}">
                <a16:creationId xmlns:a16="http://schemas.microsoft.com/office/drawing/2014/main" id="{131FA940-B8B2-4128-A6CE-2DEE12DE7902}"/>
              </a:ext>
            </a:extLst>
          </p:cNvPr>
          <p:cNvGrpSpPr/>
          <p:nvPr/>
        </p:nvGrpSpPr>
        <p:grpSpPr>
          <a:xfrm>
            <a:off x="957164" y="2263763"/>
            <a:ext cx="3759514" cy="3681927"/>
            <a:chOff x="790016" y="2438232"/>
            <a:chExt cx="3343454" cy="3507458"/>
          </a:xfrm>
        </p:grpSpPr>
        <p:cxnSp>
          <p:nvCxnSpPr>
            <p:cNvPr id="12" name="Straight Connector 11">
              <a:extLst>
                <a:ext uri="{FF2B5EF4-FFF2-40B4-BE49-F238E27FC236}">
                  <a16:creationId xmlns:a16="http://schemas.microsoft.com/office/drawing/2014/main" id="{ABD97EC7-6732-4911-9349-2133B74C6CCA}"/>
                </a:ext>
              </a:extLst>
            </p:cNvPr>
            <p:cNvCxnSpPr/>
            <p:nvPr/>
          </p:nvCxnSpPr>
          <p:spPr>
            <a:xfrm>
              <a:off x="1073470" y="5492279"/>
              <a:ext cx="30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B1DD372-A18A-442B-B330-9D5254DFEBCB}"/>
                </a:ext>
              </a:extLst>
            </p:cNvPr>
            <p:cNvSpPr txBox="1"/>
            <p:nvPr/>
          </p:nvSpPr>
          <p:spPr>
            <a:xfrm>
              <a:off x="1369911" y="5545580"/>
              <a:ext cx="936475" cy="400110"/>
            </a:xfrm>
            <a:prstGeom prst="rect">
              <a:avLst/>
            </a:prstGeom>
            <a:noFill/>
          </p:spPr>
          <p:txBody>
            <a:bodyPr wrap="none" rtlCol="0">
              <a:spAutoFit/>
            </a:bodyPr>
            <a:lstStyle/>
            <a:p>
              <a:pPr algn="ctr"/>
              <a:r>
                <a:rPr lang="nb-NO" sz="1000" b="1" dirty="0">
                  <a:latin typeface="Arial" panose="020B0604020202020204" pitchFamily="34" charset="0"/>
                  <a:cs typeface="Arial" panose="020B0604020202020204" pitchFamily="34" charset="0"/>
                </a:rPr>
                <a:t>Terminalen i</a:t>
              </a:r>
              <a:br>
                <a:rPr lang="nb-NO" sz="1000" b="1" dirty="0">
                  <a:latin typeface="Arial" panose="020B0604020202020204" pitchFamily="34" charset="0"/>
                  <a:cs typeface="Arial" panose="020B0604020202020204" pitchFamily="34" charset="0"/>
                </a:rPr>
              </a:br>
              <a:r>
                <a:rPr lang="nb-NO" sz="1000" b="1" dirty="0">
                  <a:latin typeface="Arial" panose="020B0604020202020204" pitchFamily="34" charset="0"/>
                  <a:cs typeface="Arial" panose="020B0604020202020204" pitchFamily="34" charset="0"/>
                </a:rPr>
                <a:t>Vestby</a:t>
              </a:r>
            </a:p>
          </p:txBody>
        </p:sp>
        <p:sp>
          <p:nvSpPr>
            <p:cNvPr id="14" name="Up-Down Arrow 14">
              <a:extLst>
                <a:ext uri="{FF2B5EF4-FFF2-40B4-BE49-F238E27FC236}">
                  <a16:creationId xmlns:a16="http://schemas.microsoft.com/office/drawing/2014/main" id="{1FE7E7B7-9912-4C66-BBEA-CFFF249C614A}"/>
                </a:ext>
              </a:extLst>
            </p:cNvPr>
            <p:cNvSpPr/>
            <p:nvPr/>
          </p:nvSpPr>
          <p:spPr>
            <a:xfrm>
              <a:off x="1778756" y="2894583"/>
              <a:ext cx="114159" cy="1332000"/>
            </a:xfrm>
            <a:prstGeom prst="upDown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600" dirty="0">
                <a:latin typeface="Arial" panose="020B0604020202020204" pitchFamily="34" charset="0"/>
                <a:cs typeface="Arial" panose="020B0604020202020204" pitchFamily="34" charset="0"/>
              </a:endParaRPr>
            </a:p>
          </p:txBody>
        </p:sp>
        <p:cxnSp>
          <p:nvCxnSpPr>
            <p:cNvPr id="18" name="Straight Connector 17">
              <a:extLst>
                <a:ext uri="{FF2B5EF4-FFF2-40B4-BE49-F238E27FC236}">
                  <a16:creationId xmlns:a16="http://schemas.microsoft.com/office/drawing/2014/main" id="{C71CED8D-952A-4062-ADCC-C93D712D4AEB}"/>
                </a:ext>
              </a:extLst>
            </p:cNvPr>
            <p:cNvCxnSpPr>
              <a:cxnSpLocks/>
            </p:cNvCxnSpPr>
            <p:nvPr/>
          </p:nvCxnSpPr>
          <p:spPr>
            <a:xfrm flipV="1">
              <a:off x="1073470" y="2774864"/>
              <a:ext cx="0" cy="27161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77540C5-AD3D-47E9-81B9-82363B97421A}"/>
                </a:ext>
              </a:extLst>
            </p:cNvPr>
            <p:cNvSpPr txBox="1"/>
            <p:nvPr/>
          </p:nvSpPr>
          <p:spPr>
            <a:xfrm rot="16200000">
              <a:off x="-42423" y="4019418"/>
              <a:ext cx="1911100" cy="246221"/>
            </a:xfrm>
            <a:prstGeom prst="rect">
              <a:avLst/>
            </a:prstGeom>
            <a:noFill/>
          </p:spPr>
          <p:txBody>
            <a:bodyPr wrap="none" rtlCol="0">
              <a:spAutoFit/>
            </a:bodyPr>
            <a:lstStyle/>
            <a:p>
              <a:pPr algn="ctr"/>
              <a:r>
                <a:rPr lang="nb-NO" sz="1000" b="1" dirty="0">
                  <a:latin typeface="Arial" panose="020B0604020202020204" pitchFamily="34" charset="0"/>
                  <a:cs typeface="Arial" panose="020B0604020202020204" pitchFamily="34" charset="0"/>
                </a:rPr>
                <a:t>Investeringskostnad </a:t>
              </a:r>
              <a:r>
                <a:rPr lang="nb-NO" sz="1000" dirty="0">
                  <a:solidFill>
                    <a:schemeClr val="bg1">
                      <a:lumMod val="50000"/>
                    </a:schemeClr>
                  </a:solidFill>
                  <a:latin typeface="Arial" panose="020B0604020202020204" pitchFamily="34" charset="0"/>
                  <a:cs typeface="Arial" panose="020B0604020202020204" pitchFamily="34" charset="0"/>
                </a:rPr>
                <a:t>i MNOK</a:t>
              </a:r>
            </a:p>
          </p:txBody>
        </p:sp>
        <p:sp>
          <p:nvSpPr>
            <p:cNvPr id="20" name="Rectangle 19">
              <a:extLst>
                <a:ext uri="{FF2B5EF4-FFF2-40B4-BE49-F238E27FC236}">
                  <a16:creationId xmlns:a16="http://schemas.microsoft.com/office/drawing/2014/main" id="{17512F40-59ED-4352-A465-1297E7C9613C}"/>
                </a:ext>
              </a:extLst>
            </p:cNvPr>
            <p:cNvSpPr/>
            <p:nvPr/>
          </p:nvSpPr>
          <p:spPr>
            <a:xfrm>
              <a:off x="1510194" y="4590120"/>
              <a:ext cx="651284" cy="900000"/>
            </a:xfrm>
            <a:prstGeom prst="rect">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endParaRPr lang="nb-NO" sz="800" dirty="0">
                <a:solidFill>
                  <a:schemeClr val="tx1"/>
                </a:solidFill>
                <a:latin typeface="Arial" panose="020B0604020202020204" pitchFamily="34" charset="0"/>
                <a:cs typeface="Arial" panose="020B0604020202020204" pitchFamily="34" charset="0"/>
              </a:endParaRPr>
            </a:p>
          </p:txBody>
        </p:sp>
        <p:cxnSp>
          <p:nvCxnSpPr>
            <p:cNvPr id="22" name="Straight Connector 21">
              <a:extLst>
                <a:ext uri="{FF2B5EF4-FFF2-40B4-BE49-F238E27FC236}">
                  <a16:creationId xmlns:a16="http://schemas.microsoft.com/office/drawing/2014/main" id="{2EE70002-1C9E-4689-83B5-23B95322A7E2}"/>
                </a:ext>
              </a:extLst>
            </p:cNvPr>
            <p:cNvCxnSpPr>
              <a:cxnSpLocks/>
            </p:cNvCxnSpPr>
            <p:nvPr/>
          </p:nvCxnSpPr>
          <p:spPr>
            <a:xfrm>
              <a:off x="1460743" y="2837758"/>
              <a:ext cx="16200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D916E9F-D3D5-43AE-9C4F-890294F02F75}"/>
                </a:ext>
              </a:extLst>
            </p:cNvPr>
            <p:cNvSpPr txBox="1"/>
            <p:nvPr/>
          </p:nvSpPr>
          <p:spPr>
            <a:xfrm>
              <a:off x="2982816" y="5545165"/>
              <a:ext cx="845103" cy="400110"/>
            </a:xfrm>
            <a:prstGeom prst="rect">
              <a:avLst/>
            </a:prstGeom>
            <a:noFill/>
          </p:spPr>
          <p:txBody>
            <a:bodyPr wrap="none" rtlCol="0">
              <a:spAutoFit/>
            </a:bodyPr>
            <a:lstStyle/>
            <a:p>
              <a:pPr algn="ctr"/>
              <a:r>
                <a:rPr lang="nb-NO" sz="1000" b="1" dirty="0">
                  <a:latin typeface="Arial" panose="020B0604020202020204" pitchFamily="34" charset="0"/>
                  <a:cs typeface="Arial" panose="020B0604020202020204" pitchFamily="34" charset="0"/>
                </a:rPr>
                <a:t>Estimat fra</a:t>
              </a:r>
              <a:br>
                <a:rPr lang="nb-NO" sz="1000" b="1" dirty="0">
                  <a:latin typeface="Arial" panose="020B0604020202020204" pitchFamily="34" charset="0"/>
                  <a:cs typeface="Arial" panose="020B0604020202020204" pitchFamily="34" charset="0"/>
                </a:rPr>
              </a:br>
              <a:r>
                <a:rPr lang="nb-NO" sz="1000" b="1" dirty="0">
                  <a:latin typeface="Arial" panose="020B0604020202020204" pitchFamily="34" charset="0"/>
                  <a:cs typeface="Arial" panose="020B0604020202020204" pitchFamily="34" charset="0"/>
                </a:rPr>
                <a:t>KVU</a:t>
              </a:r>
            </a:p>
          </p:txBody>
        </p:sp>
        <p:sp>
          <p:nvSpPr>
            <p:cNvPr id="24" name="Rectangle 23">
              <a:extLst>
                <a:ext uri="{FF2B5EF4-FFF2-40B4-BE49-F238E27FC236}">
                  <a16:creationId xmlns:a16="http://schemas.microsoft.com/office/drawing/2014/main" id="{3D2E2E9D-CF8D-4807-91E2-CFBFA99DC970}"/>
                </a:ext>
              </a:extLst>
            </p:cNvPr>
            <p:cNvSpPr/>
            <p:nvPr/>
          </p:nvSpPr>
          <p:spPr>
            <a:xfrm>
              <a:off x="3077412" y="2837758"/>
              <a:ext cx="651284" cy="2652362"/>
            </a:xfrm>
            <a:prstGeom prst="rect">
              <a:avLst/>
            </a:prstGeom>
            <a:solidFill>
              <a:schemeClr val="accent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endParaRPr lang="nb-NO" sz="800" dirty="0">
                <a:solidFill>
                  <a:schemeClr val="tx1"/>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05CF8ACB-16C3-4973-8B18-E46DFA1A363A}"/>
                </a:ext>
              </a:extLst>
            </p:cNvPr>
            <p:cNvSpPr txBox="1"/>
            <p:nvPr/>
          </p:nvSpPr>
          <p:spPr>
            <a:xfrm>
              <a:off x="3116664" y="2438232"/>
              <a:ext cx="577402" cy="400110"/>
            </a:xfrm>
            <a:prstGeom prst="rect">
              <a:avLst/>
            </a:prstGeom>
            <a:noFill/>
          </p:spPr>
          <p:txBody>
            <a:bodyPr wrap="none" rtlCol="0">
              <a:spAutoFit/>
            </a:bodyPr>
            <a:lstStyle/>
            <a:p>
              <a:pPr algn="ctr"/>
              <a:r>
                <a:rPr lang="nb-NO" sz="1000" b="1" dirty="0">
                  <a:latin typeface="Arial" panose="020B0604020202020204" pitchFamily="34" charset="0"/>
                  <a:cs typeface="Arial" panose="020B0604020202020204" pitchFamily="34" charset="0"/>
                </a:rPr>
                <a:t>MNOK</a:t>
              </a:r>
              <a:br>
                <a:rPr lang="nb-NO" sz="1000" b="1" dirty="0">
                  <a:latin typeface="Arial" panose="020B0604020202020204" pitchFamily="34" charset="0"/>
                  <a:cs typeface="Arial" panose="020B0604020202020204" pitchFamily="34" charset="0"/>
                </a:rPr>
              </a:br>
              <a:r>
                <a:rPr lang="nb-NO" sz="1000" b="1" dirty="0">
                  <a:latin typeface="Arial" panose="020B0604020202020204" pitchFamily="34" charset="0"/>
                  <a:cs typeface="Arial" panose="020B0604020202020204" pitchFamily="34" charset="0"/>
                </a:rPr>
                <a:t>5 600</a:t>
              </a:r>
            </a:p>
          </p:txBody>
        </p:sp>
        <p:sp>
          <p:nvSpPr>
            <p:cNvPr id="27" name="Rectangle 26">
              <a:extLst>
                <a:ext uri="{FF2B5EF4-FFF2-40B4-BE49-F238E27FC236}">
                  <a16:creationId xmlns:a16="http://schemas.microsoft.com/office/drawing/2014/main" id="{F6771B14-74B0-4742-BAD7-C79D04FFF8BA}"/>
                </a:ext>
              </a:extLst>
            </p:cNvPr>
            <p:cNvSpPr/>
            <p:nvPr/>
          </p:nvSpPr>
          <p:spPr>
            <a:xfrm>
              <a:off x="1510194" y="4590120"/>
              <a:ext cx="651283" cy="234000"/>
            </a:xfrm>
            <a:prstGeom prst="rect">
              <a:avLst/>
            </a:prstGeom>
            <a:solidFill>
              <a:schemeClr val="accent2">
                <a:lumMod val="40000"/>
                <a:lumOff val="60000"/>
                <a:alpha val="46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endParaRPr lang="nb-NO" sz="800" dirty="0">
                <a:solidFill>
                  <a:schemeClr val="tx1"/>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2CA2E5B4-09FF-45F6-916A-F7C0F855D144}"/>
                </a:ext>
              </a:extLst>
            </p:cNvPr>
            <p:cNvSpPr txBox="1"/>
            <p:nvPr/>
          </p:nvSpPr>
          <p:spPr>
            <a:xfrm>
              <a:off x="1355577" y="4199239"/>
              <a:ext cx="960520" cy="400110"/>
            </a:xfrm>
            <a:prstGeom prst="rect">
              <a:avLst/>
            </a:prstGeom>
            <a:noFill/>
          </p:spPr>
          <p:txBody>
            <a:bodyPr wrap="none" rtlCol="0">
              <a:spAutoFit/>
            </a:bodyPr>
            <a:lstStyle>
              <a:defPPr>
                <a:defRPr lang="nb-NO"/>
              </a:defPPr>
              <a:lvl1pPr algn="ctr">
                <a:defRPr sz="800" b="1">
                  <a:latin typeface="Arial" panose="020B0604020202020204" pitchFamily="34" charset="0"/>
                  <a:cs typeface="Arial" panose="020B0604020202020204" pitchFamily="34" charset="0"/>
                </a:defRPr>
              </a:lvl1pPr>
            </a:lstStyle>
            <a:p>
              <a:r>
                <a:rPr lang="nb-NO" sz="1000" dirty="0"/>
                <a:t>MNOK</a:t>
              </a:r>
              <a:br>
                <a:rPr lang="nb-NO" sz="1000" dirty="0"/>
              </a:br>
              <a:r>
                <a:rPr lang="nb-NO" sz="1000" dirty="0"/>
                <a:t>1 317 – 1 874</a:t>
              </a:r>
            </a:p>
          </p:txBody>
        </p:sp>
        <p:sp>
          <p:nvSpPr>
            <p:cNvPr id="32" name="Oval 31">
              <a:extLst>
                <a:ext uri="{FF2B5EF4-FFF2-40B4-BE49-F238E27FC236}">
                  <a16:creationId xmlns:a16="http://schemas.microsoft.com/office/drawing/2014/main" id="{9D20ADFC-7EA5-4D44-BA88-FC90EB666995}"/>
                </a:ext>
              </a:extLst>
            </p:cNvPr>
            <p:cNvSpPr/>
            <p:nvPr/>
          </p:nvSpPr>
          <p:spPr>
            <a:xfrm>
              <a:off x="1571417" y="3440013"/>
              <a:ext cx="533234" cy="287268"/>
            </a:xfrm>
            <a:prstGeom prst="ellipse">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nb-NO" sz="800" b="1" dirty="0">
                  <a:solidFill>
                    <a:schemeClr val="tx1"/>
                  </a:solidFill>
                  <a:latin typeface="Arial" panose="020B0604020202020204" pitchFamily="34" charset="0"/>
                  <a:cs typeface="Arial" panose="020B0604020202020204" pitchFamily="34" charset="0"/>
                </a:rPr>
                <a:t>67-77%</a:t>
              </a:r>
            </a:p>
          </p:txBody>
        </p:sp>
      </p:grpSp>
      <p:sp>
        <p:nvSpPr>
          <p:cNvPr id="37" name="Freeform 22">
            <a:extLst>
              <a:ext uri="{FF2B5EF4-FFF2-40B4-BE49-F238E27FC236}">
                <a16:creationId xmlns:a16="http://schemas.microsoft.com/office/drawing/2014/main" id="{121E8A8F-06C4-404C-9831-CD4113CF43F5}"/>
              </a:ext>
            </a:extLst>
          </p:cNvPr>
          <p:cNvSpPr>
            <a:spLocks/>
          </p:cNvSpPr>
          <p:nvPr/>
        </p:nvSpPr>
        <p:spPr bwMode="auto">
          <a:xfrm>
            <a:off x="5771106" y="3536846"/>
            <a:ext cx="189015" cy="744460"/>
          </a:xfrm>
          <a:custGeom>
            <a:avLst/>
            <a:gdLst/>
            <a:ahLst/>
            <a:cxnLst>
              <a:cxn ang="0">
                <a:pos x="3" y="0"/>
              </a:cxn>
              <a:cxn ang="0">
                <a:pos x="609" y="454"/>
              </a:cxn>
              <a:cxn ang="0">
                <a:pos x="0" y="909"/>
              </a:cxn>
            </a:cxnLst>
            <a:rect l="0" t="0" r="r" b="b"/>
            <a:pathLst>
              <a:path w="609" h="909">
                <a:moveTo>
                  <a:pt x="3" y="0"/>
                </a:moveTo>
                <a:lnTo>
                  <a:pt x="609" y="454"/>
                </a:lnTo>
                <a:lnTo>
                  <a:pt x="0" y="909"/>
                </a:lnTo>
              </a:path>
            </a:pathLst>
          </a:custGeom>
          <a:solidFill>
            <a:schemeClr val="bg1"/>
          </a:solidFill>
          <a:ln w="19050" cmpd="sng">
            <a:solidFill>
              <a:schemeClr val="accent2">
                <a:lumMod val="75000"/>
              </a:schemeClr>
            </a:solidFill>
            <a:round/>
            <a:headEnd/>
            <a:tailEnd/>
          </a:ln>
          <a:effectLst/>
        </p:spPr>
        <p:txBody>
          <a:bodyPr vert="horz" wrap="square" lIns="0" tIns="0" rIns="0" bIns="0" numCol="1" anchor="ctr" anchorCtr="0" compatLnSpc="1">
            <a:prstTxWarp prst="textNoShape">
              <a:avLst/>
            </a:prstTxWarp>
            <a:noAutofit/>
          </a:bodyPr>
          <a:lstStyle/>
          <a:p>
            <a:pPr defTabSz="914126" eaLnBrk="0" fontAlgn="base" hangingPunct="0">
              <a:spcBef>
                <a:spcPts val="600"/>
              </a:spcBef>
              <a:spcAft>
                <a:spcPct val="0"/>
              </a:spcAft>
              <a:defRPr/>
            </a:pPr>
            <a:endParaRPr lang="en-US" sz="1200" kern="0" dirty="0">
              <a:solidFill>
                <a:srgbClr val="342F2B"/>
              </a:solidFill>
              <a:cs typeface="Arial" pitchFamily="34" charset="0"/>
            </a:endParaRPr>
          </a:p>
        </p:txBody>
      </p:sp>
      <p:sp>
        <p:nvSpPr>
          <p:cNvPr id="57" name="TextBox 56">
            <a:extLst>
              <a:ext uri="{FF2B5EF4-FFF2-40B4-BE49-F238E27FC236}">
                <a16:creationId xmlns:a16="http://schemas.microsoft.com/office/drawing/2014/main" id="{BF142E97-3682-4167-81B8-C5DF9A7CF636}"/>
              </a:ext>
            </a:extLst>
          </p:cNvPr>
          <p:cNvSpPr txBox="1"/>
          <p:nvPr/>
        </p:nvSpPr>
        <p:spPr>
          <a:xfrm>
            <a:off x="1666221" y="6313535"/>
            <a:ext cx="8078979" cy="276999"/>
          </a:xfrm>
          <a:prstGeom prst="rect">
            <a:avLst/>
          </a:prstGeom>
          <a:noFill/>
        </p:spPr>
        <p:txBody>
          <a:bodyPr wrap="square" rtlCol="0">
            <a:spAutoFit/>
          </a:bodyPr>
          <a:lstStyle/>
          <a:p>
            <a:pPr>
              <a:buClr>
                <a:schemeClr val="accent2">
                  <a:lumMod val="75000"/>
                </a:schemeClr>
              </a:buClr>
              <a:buSzPct val="110000"/>
            </a:pPr>
            <a:r>
              <a:rPr lang="nb-NO" sz="600" dirty="0">
                <a:latin typeface="Arial" panose="020B0604020202020204" pitchFamily="34" charset="0"/>
                <a:cs typeface="Arial" panose="020B0604020202020204" pitchFamily="34" charset="0"/>
              </a:rPr>
              <a:t>1) </a:t>
            </a:r>
            <a:r>
              <a:rPr lang="nb-NO" sz="600" dirty="0">
                <a:solidFill>
                  <a:srgbClr val="6E6E6E"/>
                </a:solidFill>
                <a:latin typeface="Arial" panose="020B0604020202020204" pitchFamily="34" charset="0"/>
                <a:cs typeface="Arial" panose="020B0604020202020204" pitchFamily="34" charset="0"/>
              </a:rPr>
              <a:t>Konseptvalgutredning for godsterminalstruktur i Oslofjordområdet – Underlagsrapport, Multiconsult (2017) og analyser gjennomført av prosjektet</a:t>
            </a:r>
            <a:br>
              <a:rPr lang="nb-NO" sz="600" dirty="0">
                <a:solidFill>
                  <a:srgbClr val="6E6E6E"/>
                </a:solidFill>
                <a:latin typeface="Arial" panose="020B0604020202020204" pitchFamily="34" charset="0"/>
                <a:cs typeface="Arial" panose="020B0604020202020204" pitchFamily="34" charset="0"/>
              </a:rPr>
            </a:br>
            <a:r>
              <a:rPr lang="nb-NO" sz="600" dirty="0">
                <a:solidFill>
                  <a:srgbClr val="6E6E6E"/>
                </a:solidFill>
                <a:latin typeface="Arial" panose="020B0604020202020204" pitchFamily="34" charset="0"/>
                <a:cs typeface="Arial" panose="020B0604020202020204" pitchFamily="34" charset="0"/>
              </a:rPr>
              <a:t>2) Jernbanetilknyttet flerbruksterminal – Mulighetsstudie Roverud, Kongsvinger kommune (2017)</a:t>
            </a:r>
          </a:p>
        </p:txBody>
      </p:sp>
      <p:sp>
        <p:nvSpPr>
          <p:cNvPr id="52" name="TextBox 51">
            <a:extLst>
              <a:ext uri="{FF2B5EF4-FFF2-40B4-BE49-F238E27FC236}">
                <a16:creationId xmlns:a16="http://schemas.microsoft.com/office/drawing/2014/main" id="{AADFFAEB-A3E9-4FCD-8977-DF4211443D72}"/>
              </a:ext>
            </a:extLst>
          </p:cNvPr>
          <p:cNvSpPr txBox="1"/>
          <p:nvPr/>
        </p:nvSpPr>
        <p:spPr>
          <a:xfrm>
            <a:off x="706627" y="1539800"/>
            <a:ext cx="4572000" cy="461963"/>
          </a:xfrm>
          <a:prstGeom prst="rect">
            <a:avLst/>
          </a:prstGeom>
          <a:noFill/>
        </p:spPr>
        <p:txBody>
          <a:bodyPr wrap="square" rtlCol="0">
            <a:spAutoFit/>
          </a:bodyPr>
          <a:lstStyle/>
          <a:p>
            <a:r>
              <a:rPr lang="nb-NO" sz="1200" b="1" dirty="0">
                <a:latin typeface="Arial" panose="020B0604020202020204" pitchFamily="34" charset="0"/>
                <a:cs typeface="Arial" panose="020B0604020202020204" pitchFamily="34" charset="0"/>
              </a:rPr>
              <a:t>Overordnede kostnadsestimater for terminalen i Vestby</a:t>
            </a:r>
            <a:br>
              <a:rPr lang="nb-NO" sz="1200" b="1" dirty="0">
                <a:latin typeface="Arial" panose="020B0604020202020204" pitchFamily="34" charset="0"/>
                <a:cs typeface="Arial" panose="020B0604020202020204" pitchFamily="34" charset="0"/>
              </a:rPr>
            </a:br>
            <a:r>
              <a:rPr lang="nb-NO" sz="1200" dirty="0">
                <a:solidFill>
                  <a:schemeClr val="bg1">
                    <a:lumMod val="50000"/>
                  </a:schemeClr>
                </a:solidFill>
                <a:latin typeface="Arial" panose="020B0604020202020204" pitchFamily="34" charset="0"/>
                <a:cs typeface="Arial" panose="020B0604020202020204" pitchFamily="34" charset="0"/>
              </a:rPr>
              <a:t>i MNOK</a:t>
            </a:r>
          </a:p>
        </p:txBody>
      </p:sp>
      <p:cxnSp>
        <p:nvCxnSpPr>
          <p:cNvPr id="53" name="Straight Connector 52">
            <a:extLst>
              <a:ext uri="{FF2B5EF4-FFF2-40B4-BE49-F238E27FC236}">
                <a16:creationId xmlns:a16="http://schemas.microsoft.com/office/drawing/2014/main" id="{5342C52D-F88B-47BA-AB50-A97E12CC0E30}"/>
              </a:ext>
            </a:extLst>
          </p:cNvPr>
          <p:cNvCxnSpPr>
            <a:cxnSpLocks/>
          </p:cNvCxnSpPr>
          <p:nvPr/>
        </p:nvCxnSpPr>
        <p:spPr>
          <a:xfrm>
            <a:off x="706626" y="2038089"/>
            <a:ext cx="4572000" cy="0"/>
          </a:xfrm>
          <a:prstGeom prst="line">
            <a:avLst/>
          </a:pr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55" name="TextBox 54">
            <a:extLst>
              <a:ext uri="{FF2B5EF4-FFF2-40B4-BE49-F238E27FC236}">
                <a16:creationId xmlns:a16="http://schemas.microsoft.com/office/drawing/2014/main" id="{06DDB06E-F603-40B9-A132-418E2FFAABC9}"/>
              </a:ext>
            </a:extLst>
          </p:cNvPr>
          <p:cNvSpPr txBox="1"/>
          <p:nvPr/>
        </p:nvSpPr>
        <p:spPr>
          <a:xfrm>
            <a:off x="6233787" y="2291648"/>
            <a:ext cx="3573379" cy="261610"/>
          </a:xfrm>
          <a:prstGeom prst="rect">
            <a:avLst/>
          </a:prstGeom>
          <a:noFill/>
        </p:spPr>
        <p:txBody>
          <a:bodyPr wrap="square" rtlCol="0">
            <a:spAutoFit/>
          </a:bodyPr>
          <a:lstStyle/>
          <a:p>
            <a:r>
              <a:rPr lang="nb-NO" sz="1100" b="1" dirty="0">
                <a:solidFill>
                  <a:schemeClr val="bg1"/>
                </a:solidFill>
                <a:latin typeface="Arial" panose="020B0604020202020204" pitchFamily="34" charset="0"/>
                <a:cs typeface="Arial" panose="020B0604020202020204" pitchFamily="34" charset="0"/>
              </a:rPr>
              <a:t>Sentrale kostnadsposter</a:t>
            </a:r>
          </a:p>
        </p:txBody>
      </p:sp>
      <p:sp>
        <p:nvSpPr>
          <p:cNvPr id="58" name="TextBox 57">
            <a:extLst>
              <a:ext uri="{FF2B5EF4-FFF2-40B4-BE49-F238E27FC236}">
                <a16:creationId xmlns:a16="http://schemas.microsoft.com/office/drawing/2014/main" id="{84783AFA-9BC3-4F28-9273-B8F463DC25E0}"/>
              </a:ext>
            </a:extLst>
          </p:cNvPr>
          <p:cNvSpPr txBox="1"/>
          <p:nvPr/>
        </p:nvSpPr>
        <p:spPr>
          <a:xfrm>
            <a:off x="6233787" y="2654757"/>
            <a:ext cx="3545888" cy="954107"/>
          </a:xfrm>
          <a:prstGeom prst="rect">
            <a:avLst/>
          </a:prstGeom>
          <a:noFill/>
        </p:spPr>
        <p:txBody>
          <a:bodyPr wrap="square" lIns="72000" rtlCol="0">
            <a:spAutoFit/>
          </a:bodyPr>
          <a:lstStyle/>
          <a:p>
            <a:pPr>
              <a:buClr>
                <a:schemeClr val="accent2">
                  <a:lumMod val="75000"/>
                </a:schemeClr>
              </a:buClr>
              <a:buSzPct val="100000"/>
            </a:pPr>
            <a:r>
              <a:rPr lang="nb-NO" sz="1000" b="1" dirty="0">
                <a:solidFill>
                  <a:schemeClr val="bg1"/>
                </a:solidFill>
                <a:latin typeface="Arial" panose="020B0604020202020204" pitchFamily="34" charset="0"/>
                <a:cs typeface="Arial" panose="020B0604020202020204" pitchFamily="34" charset="0"/>
              </a:rPr>
              <a:t>Jernbaneteknisk</a:t>
            </a:r>
          </a:p>
          <a:p>
            <a:pPr>
              <a:buClr>
                <a:schemeClr val="accent2">
                  <a:lumMod val="75000"/>
                </a:schemeClr>
              </a:buClr>
              <a:buSzPct val="100000"/>
            </a:pPr>
            <a:endParaRPr lang="nb-NO" sz="300" dirty="0">
              <a:solidFill>
                <a:schemeClr val="bg1"/>
              </a:solidFill>
              <a:latin typeface="Arial" panose="020B0604020202020204" pitchFamily="34" charset="0"/>
              <a:cs typeface="Arial" panose="020B0604020202020204" pitchFamily="34" charset="0"/>
            </a:endParaRPr>
          </a:p>
          <a:p>
            <a:pPr marL="171450" indent="-171450">
              <a:buClr>
                <a:schemeClr val="bg1"/>
              </a:buClr>
              <a:buSzPct val="110000"/>
              <a:buFont typeface="Arial" panose="020B0604020202020204" pitchFamily="34" charset="0"/>
              <a:buChar char="&gt;"/>
            </a:pPr>
            <a:r>
              <a:rPr lang="nb-NO" sz="1000" dirty="0">
                <a:solidFill>
                  <a:schemeClr val="bg1"/>
                </a:solidFill>
                <a:latin typeface="Arial" panose="020B0604020202020204" pitchFamily="34" charset="0"/>
                <a:cs typeface="Arial" panose="020B0604020202020204" pitchFamily="34" charset="0"/>
              </a:rPr>
              <a:t>Undersøke nødvendig sporlengde på terminalområdet</a:t>
            </a:r>
          </a:p>
          <a:p>
            <a:pPr marL="171450" indent="-171450">
              <a:buClr>
                <a:schemeClr val="bg1"/>
              </a:buClr>
              <a:buSzPct val="110000"/>
              <a:buFont typeface="Arial" panose="020B0604020202020204" pitchFamily="34" charset="0"/>
              <a:buChar char="&gt;"/>
            </a:pPr>
            <a:endParaRPr lang="nb-NO" sz="100" dirty="0">
              <a:solidFill>
                <a:schemeClr val="bg1"/>
              </a:solidFill>
              <a:latin typeface="Arial" panose="020B0604020202020204" pitchFamily="34" charset="0"/>
              <a:cs typeface="Arial" panose="020B0604020202020204" pitchFamily="34" charset="0"/>
            </a:endParaRPr>
          </a:p>
          <a:p>
            <a:pPr marL="171450" indent="-171450">
              <a:buClr>
                <a:schemeClr val="bg1"/>
              </a:buClr>
              <a:buSzPct val="110000"/>
              <a:buFont typeface="Arial" panose="020B0604020202020204" pitchFamily="34" charset="0"/>
              <a:buChar char="&gt;"/>
            </a:pPr>
            <a:r>
              <a:rPr lang="nb-NO" sz="1000" dirty="0">
                <a:solidFill>
                  <a:schemeClr val="bg1"/>
                </a:solidFill>
                <a:latin typeface="Arial" panose="020B0604020202020204" pitchFamily="34" charset="0"/>
                <a:cs typeface="Arial" panose="020B0604020202020204" pitchFamily="34" charset="0"/>
              </a:rPr>
              <a:t>Vurdere mulighetene for gjenbruk av utstyr</a:t>
            </a:r>
          </a:p>
          <a:p>
            <a:pPr marL="171450" indent="-171450">
              <a:buClr>
                <a:schemeClr val="bg1"/>
              </a:buClr>
              <a:buSzPct val="110000"/>
              <a:buFont typeface="Arial" panose="020B0604020202020204" pitchFamily="34" charset="0"/>
              <a:buChar char="&gt;"/>
            </a:pPr>
            <a:endParaRPr lang="nb-NO" sz="100" dirty="0">
              <a:solidFill>
                <a:schemeClr val="bg1"/>
              </a:solidFill>
              <a:latin typeface="Arial" panose="020B0604020202020204" pitchFamily="34" charset="0"/>
              <a:cs typeface="Arial" panose="020B0604020202020204" pitchFamily="34" charset="0"/>
            </a:endParaRPr>
          </a:p>
          <a:p>
            <a:pPr marL="171450" indent="-171450">
              <a:buClr>
                <a:schemeClr val="bg1"/>
              </a:buClr>
              <a:buSzPct val="110000"/>
              <a:buFont typeface="Arial" panose="020B0604020202020204" pitchFamily="34" charset="0"/>
              <a:buChar char="&gt;"/>
            </a:pPr>
            <a:r>
              <a:rPr lang="nb-NO" sz="1000" dirty="0">
                <a:solidFill>
                  <a:schemeClr val="bg1"/>
                </a:solidFill>
                <a:latin typeface="Arial" panose="020B0604020202020204" pitchFamily="34" charset="0"/>
                <a:cs typeface="Arial" panose="020B0604020202020204" pitchFamily="34" charset="0"/>
              </a:rPr>
              <a:t>Engasjere Bane NOR vedrørende sportilkobling</a:t>
            </a:r>
          </a:p>
          <a:p>
            <a:pPr marL="171450" indent="-171450">
              <a:buClr>
                <a:schemeClr val="bg1"/>
              </a:buClr>
              <a:buSzPct val="110000"/>
              <a:buFont typeface="Arial" panose="020B0604020202020204" pitchFamily="34" charset="0"/>
              <a:buChar char="&gt;"/>
            </a:pPr>
            <a:endParaRPr lang="nb-NO" sz="1000" dirty="0">
              <a:solidFill>
                <a:schemeClr val="bg1"/>
              </a:solidFill>
              <a:latin typeface="Arial" panose="020B0604020202020204" pitchFamily="34" charset="0"/>
              <a:cs typeface="Arial" panose="020B0604020202020204" pitchFamily="34" charset="0"/>
            </a:endParaRPr>
          </a:p>
        </p:txBody>
      </p:sp>
      <p:sp>
        <p:nvSpPr>
          <p:cNvPr id="60" name="TextBox 59">
            <a:extLst>
              <a:ext uri="{FF2B5EF4-FFF2-40B4-BE49-F238E27FC236}">
                <a16:creationId xmlns:a16="http://schemas.microsoft.com/office/drawing/2014/main" id="{C7AB5678-E68A-4329-A49D-971759272677}"/>
              </a:ext>
            </a:extLst>
          </p:cNvPr>
          <p:cNvSpPr txBox="1"/>
          <p:nvPr/>
        </p:nvSpPr>
        <p:spPr>
          <a:xfrm>
            <a:off x="9581668" y="2146106"/>
            <a:ext cx="1564466" cy="430887"/>
          </a:xfrm>
          <a:prstGeom prst="rect">
            <a:avLst/>
          </a:prstGeom>
          <a:noFill/>
        </p:spPr>
        <p:txBody>
          <a:bodyPr wrap="square" rtlCol="0">
            <a:spAutoFit/>
          </a:bodyPr>
          <a:lstStyle/>
          <a:p>
            <a:pPr algn="ctr"/>
            <a:r>
              <a:rPr lang="nb-NO" sz="1100" b="1" dirty="0">
                <a:solidFill>
                  <a:schemeClr val="bg1"/>
                </a:solidFill>
                <a:latin typeface="Arial" panose="020B0604020202020204" pitchFamily="34" charset="0"/>
                <a:cs typeface="Arial" panose="020B0604020202020204" pitchFamily="34" charset="0"/>
              </a:rPr>
              <a:t>Mulig grad av besparelse</a:t>
            </a:r>
          </a:p>
        </p:txBody>
      </p:sp>
      <p:cxnSp>
        <p:nvCxnSpPr>
          <p:cNvPr id="61" name="Straight Connector 60">
            <a:extLst>
              <a:ext uri="{FF2B5EF4-FFF2-40B4-BE49-F238E27FC236}">
                <a16:creationId xmlns:a16="http://schemas.microsoft.com/office/drawing/2014/main" id="{8927B94A-8FF2-47C5-A717-349C32FD23BF}"/>
              </a:ext>
            </a:extLst>
          </p:cNvPr>
          <p:cNvCxnSpPr>
            <a:cxnSpLocks/>
          </p:cNvCxnSpPr>
          <p:nvPr/>
        </p:nvCxnSpPr>
        <p:spPr>
          <a:xfrm>
            <a:off x="6240029" y="2591840"/>
            <a:ext cx="475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2" name="Group 61">
            <a:extLst>
              <a:ext uri="{FF2B5EF4-FFF2-40B4-BE49-F238E27FC236}">
                <a16:creationId xmlns:a16="http://schemas.microsoft.com/office/drawing/2014/main" id="{C6CDB523-C0D0-418B-A038-448BBCA18ACE}"/>
              </a:ext>
            </a:extLst>
          </p:cNvPr>
          <p:cNvGrpSpPr/>
          <p:nvPr/>
        </p:nvGrpSpPr>
        <p:grpSpPr>
          <a:xfrm>
            <a:off x="10057278" y="2846677"/>
            <a:ext cx="637137" cy="570820"/>
            <a:chOff x="9925813" y="2767656"/>
            <a:chExt cx="637137" cy="570820"/>
          </a:xfrm>
        </p:grpSpPr>
        <p:sp>
          <p:nvSpPr>
            <p:cNvPr id="63" name="Arrow: Right 62">
              <a:extLst>
                <a:ext uri="{FF2B5EF4-FFF2-40B4-BE49-F238E27FC236}">
                  <a16:creationId xmlns:a16="http://schemas.microsoft.com/office/drawing/2014/main" id="{1B51C3F8-7D99-4ECC-86BE-F56F4A0DDFD7}"/>
                </a:ext>
              </a:extLst>
            </p:cNvPr>
            <p:cNvSpPr/>
            <p:nvPr/>
          </p:nvSpPr>
          <p:spPr>
            <a:xfrm rot="5400000">
              <a:off x="10093937" y="2816319"/>
              <a:ext cx="276999" cy="179674"/>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dirty="0">
                <a:solidFill>
                  <a:schemeClr val="bg1"/>
                </a:solidFill>
              </a:endParaRPr>
            </a:p>
          </p:txBody>
        </p:sp>
        <p:sp>
          <p:nvSpPr>
            <p:cNvPr id="64" name="TextBox 63">
              <a:extLst>
                <a:ext uri="{FF2B5EF4-FFF2-40B4-BE49-F238E27FC236}">
                  <a16:creationId xmlns:a16="http://schemas.microsoft.com/office/drawing/2014/main" id="{1BA926EA-D258-4271-85C4-DF82E7C1C729}"/>
                </a:ext>
              </a:extLst>
            </p:cNvPr>
            <p:cNvSpPr txBox="1"/>
            <p:nvPr/>
          </p:nvSpPr>
          <p:spPr>
            <a:xfrm>
              <a:off x="9925813" y="3092255"/>
              <a:ext cx="637137" cy="246221"/>
            </a:xfrm>
            <a:prstGeom prst="rect">
              <a:avLst/>
            </a:prstGeom>
            <a:noFill/>
          </p:spPr>
          <p:txBody>
            <a:bodyPr wrap="square" lIns="72000" rtlCol="0">
              <a:spAutoFit/>
            </a:bodyPr>
            <a:lstStyle/>
            <a:p>
              <a:pPr algn="ctr">
                <a:buClr>
                  <a:schemeClr val="accent2">
                    <a:lumMod val="75000"/>
                  </a:schemeClr>
                </a:buClr>
                <a:buSzPct val="100000"/>
              </a:pPr>
              <a:r>
                <a:rPr lang="nb-NO" sz="1000" b="1" dirty="0">
                  <a:solidFill>
                    <a:schemeClr val="bg1"/>
                  </a:solidFill>
                  <a:latin typeface="Arial" panose="020B0604020202020204" pitchFamily="34" charset="0"/>
                  <a:cs typeface="Arial" panose="020B0604020202020204" pitchFamily="34" charset="0"/>
                </a:rPr>
                <a:t>Høy</a:t>
              </a:r>
              <a:endParaRPr lang="nb-NO" sz="800" b="1" dirty="0">
                <a:solidFill>
                  <a:schemeClr val="bg1"/>
                </a:solidFill>
                <a:latin typeface="Arial" panose="020B0604020202020204" pitchFamily="34" charset="0"/>
                <a:cs typeface="Arial" panose="020B0604020202020204" pitchFamily="34" charset="0"/>
              </a:endParaRPr>
            </a:p>
          </p:txBody>
        </p:sp>
      </p:grpSp>
      <p:grpSp>
        <p:nvGrpSpPr>
          <p:cNvPr id="67" name="Group 66">
            <a:extLst>
              <a:ext uri="{FF2B5EF4-FFF2-40B4-BE49-F238E27FC236}">
                <a16:creationId xmlns:a16="http://schemas.microsoft.com/office/drawing/2014/main" id="{6F897EB4-B554-404C-A9BE-B19DEE4E93D0}"/>
              </a:ext>
            </a:extLst>
          </p:cNvPr>
          <p:cNvGrpSpPr/>
          <p:nvPr/>
        </p:nvGrpSpPr>
        <p:grpSpPr>
          <a:xfrm>
            <a:off x="10080575" y="5292140"/>
            <a:ext cx="637137" cy="508545"/>
            <a:chOff x="9752463" y="5358095"/>
            <a:chExt cx="637137" cy="508545"/>
          </a:xfrm>
        </p:grpSpPr>
        <p:sp>
          <p:nvSpPr>
            <p:cNvPr id="68" name="Arrow: Right 67">
              <a:extLst>
                <a:ext uri="{FF2B5EF4-FFF2-40B4-BE49-F238E27FC236}">
                  <a16:creationId xmlns:a16="http://schemas.microsoft.com/office/drawing/2014/main" id="{CAB00D21-D075-414C-9695-5BAB6A6241F0}"/>
                </a:ext>
              </a:extLst>
            </p:cNvPr>
            <p:cNvSpPr/>
            <p:nvPr/>
          </p:nvSpPr>
          <p:spPr>
            <a:xfrm rot="2242101">
              <a:off x="9907122" y="5358095"/>
              <a:ext cx="276999" cy="179674"/>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dirty="0">
                <a:solidFill>
                  <a:schemeClr val="bg1"/>
                </a:solidFill>
              </a:endParaRPr>
            </a:p>
          </p:txBody>
        </p:sp>
        <p:sp>
          <p:nvSpPr>
            <p:cNvPr id="69" name="TextBox 68">
              <a:extLst>
                <a:ext uri="{FF2B5EF4-FFF2-40B4-BE49-F238E27FC236}">
                  <a16:creationId xmlns:a16="http://schemas.microsoft.com/office/drawing/2014/main" id="{09F76B68-29F1-4644-B5A2-B7E468EF6F8B}"/>
                </a:ext>
              </a:extLst>
            </p:cNvPr>
            <p:cNvSpPr txBox="1"/>
            <p:nvPr/>
          </p:nvSpPr>
          <p:spPr>
            <a:xfrm>
              <a:off x="9752463" y="5620419"/>
              <a:ext cx="637137" cy="246221"/>
            </a:xfrm>
            <a:prstGeom prst="rect">
              <a:avLst/>
            </a:prstGeom>
            <a:noFill/>
          </p:spPr>
          <p:txBody>
            <a:bodyPr wrap="square" lIns="72000" rtlCol="0">
              <a:spAutoFit/>
            </a:bodyPr>
            <a:lstStyle/>
            <a:p>
              <a:pPr algn="ctr">
                <a:buClr>
                  <a:schemeClr val="accent2">
                    <a:lumMod val="75000"/>
                  </a:schemeClr>
                </a:buClr>
                <a:buSzPct val="100000"/>
              </a:pPr>
              <a:r>
                <a:rPr lang="nb-NO" sz="1000" b="1" dirty="0">
                  <a:solidFill>
                    <a:schemeClr val="bg1"/>
                  </a:solidFill>
                  <a:latin typeface="Arial" panose="020B0604020202020204" pitchFamily="34" charset="0"/>
                  <a:cs typeface="Arial" panose="020B0604020202020204" pitchFamily="34" charset="0"/>
                </a:rPr>
                <a:t>Middels</a:t>
              </a:r>
              <a:endParaRPr lang="nb-NO" sz="800" b="1" dirty="0">
                <a:solidFill>
                  <a:schemeClr val="bg1"/>
                </a:solidFill>
                <a:latin typeface="Arial" panose="020B0604020202020204" pitchFamily="34" charset="0"/>
                <a:cs typeface="Arial" panose="020B0604020202020204" pitchFamily="34" charset="0"/>
              </a:endParaRPr>
            </a:p>
          </p:txBody>
        </p:sp>
      </p:grpSp>
      <p:grpSp>
        <p:nvGrpSpPr>
          <p:cNvPr id="70" name="Group 69">
            <a:extLst>
              <a:ext uri="{FF2B5EF4-FFF2-40B4-BE49-F238E27FC236}">
                <a16:creationId xmlns:a16="http://schemas.microsoft.com/office/drawing/2014/main" id="{5F26F59D-581E-44FF-BC6C-11AFD1691979}"/>
              </a:ext>
            </a:extLst>
          </p:cNvPr>
          <p:cNvGrpSpPr/>
          <p:nvPr/>
        </p:nvGrpSpPr>
        <p:grpSpPr>
          <a:xfrm>
            <a:off x="10057278" y="3661831"/>
            <a:ext cx="637137" cy="570820"/>
            <a:chOff x="9925813" y="3629097"/>
            <a:chExt cx="637137" cy="570820"/>
          </a:xfrm>
        </p:grpSpPr>
        <p:sp>
          <p:nvSpPr>
            <p:cNvPr id="71" name="Arrow: Right 70">
              <a:extLst>
                <a:ext uri="{FF2B5EF4-FFF2-40B4-BE49-F238E27FC236}">
                  <a16:creationId xmlns:a16="http://schemas.microsoft.com/office/drawing/2014/main" id="{944992D6-9748-448A-A210-FD251F700A79}"/>
                </a:ext>
              </a:extLst>
            </p:cNvPr>
            <p:cNvSpPr/>
            <p:nvPr/>
          </p:nvSpPr>
          <p:spPr>
            <a:xfrm rot="5400000">
              <a:off x="10093937" y="3677760"/>
              <a:ext cx="276999" cy="179674"/>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dirty="0">
                <a:solidFill>
                  <a:schemeClr val="bg1"/>
                </a:solidFill>
              </a:endParaRPr>
            </a:p>
          </p:txBody>
        </p:sp>
        <p:sp>
          <p:nvSpPr>
            <p:cNvPr id="72" name="TextBox 71">
              <a:extLst>
                <a:ext uri="{FF2B5EF4-FFF2-40B4-BE49-F238E27FC236}">
                  <a16:creationId xmlns:a16="http://schemas.microsoft.com/office/drawing/2014/main" id="{802C31A4-6ED4-427F-86B9-D63F2AF0B28D}"/>
                </a:ext>
              </a:extLst>
            </p:cNvPr>
            <p:cNvSpPr txBox="1"/>
            <p:nvPr/>
          </p:nvSpPr>
          <p:spPr>
            <a:xfrm>
              <a:off x="9925813" y="3953696"/>
              <a:ext cx="637137" cy="246221"/>
            </a:xfrm>
            <a:prstGeom prst="rect">
              <a:avLst/>
            </a:prstGeom>
            <a:noFill/>
          </p:spPr>
          <p:txBody>
            <a:bodyPr wrap="square" lIns="72000" rtlCol="0">
              <a:spAutoFit/>
            </a:bodyPr>
            <a:lstStyle/>
            <a:p>
              <a:pPr algn="ctr">
                <a:buClr>
                  <a:schemeClr val="accent2">
                    <a:lumMod val="75000"/>
                  </a:schemeClr>
                </a:buClr>
                <a:buSzPct val="100000"/>
              </a:pPr>
              <a:r>
                <a:rPr lang="nb-NO" sz="1000" b="1" dirty="0">
                  <a:solidFill>
                    <a:schemeClr val="bg1"/>
                  </a:solidFill>
                  <a:latin typeface="Arial" panose="020B0604020202020204" pitchFamily="34" charset="0"/>
                  <a:cs typeface="Arial" panose="020B0604020202020204" pitchFamily="34" charset="0"/>
                </a:rPr>
                <a:t>Høy</a:t>
              </a:r>
              <a:endParaRPr lang="nb-NO" sz="800" b="1" dirty="0">
                <a:solidFill>
                  <a:schemeClr val="bg1"/>
                </a:solidFill>
                <a:latin typeface="Arial" panose="020B0604020202020204" pitchFamily="34" charset="0"/>
                <a:cs typeface="Arial" panose="020B0604020202020204" pitchFamily="34" charset="0"/>
              </a:endParaRPr>
            </a:p>
          </p:txBody>
        </p:sp>
      </p:grpSp>
      <p:grpSp>
        <p:nvGrpSpPr>
          <p:cNvPr id="73" name="Group 72">
            <a:extLst>
              <a:ext uri="{FF2B5EF4-FFF2-40B4-BE49-F238E27FC236}">
                <a16:creationId xmlns:a16="http://schemas.microsoft.com/office/drawing/2014/main" id="{FCCBB39E-3C0A-4D5A-AEB0-CF3738EED521}"/>
              </a:ext>
            </a:extLst>
          </p:cNvPr>
          <p:cNvGrpSpPr/>
          <p:nvPr/>
        </p:nvGrpSpPr>
        <p:grpSpPr>
          <a:xfrm>
            <a:off x="10057278" y="4476985"/>
            <a:ext cx="637137" cy="570820"/>
            <a:chOff x="9925813" y="4402047"/>
            <a:chExt cx="637137" cy="570820"/>
          </a:xfrm>
        </p:grpSpPr>
        <p:sp>
          <p:nvSpPr>
            <p:cNvPr id="74" name="Arrow: Right 73">
              <a:extLst>
                <a:ext uri="{FF2B5EF4-FFF2-40B4-BE49-F238E27FC236}">
                  <a16:creationId xmlns:a16="http://schemas.microsoft.com/office/drawing/2014/main" id="{0240E4E1-C79F-445B-B48E-86A49DD9FEBC}"/>
                </a:ext>
              </a:extLst>
            </p:cNvPr>
            <p:cNvSpPr/>
            <p:nvPr/>
          </p:nvSpPr>
          <p:spPr>
            <a:xfrm rot="5400000">
              <a:off x="10093937" y="4450710"/>
              <a:ext cx="276999" cy="179674"/>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dirty="0">
                <a:solidFill>
                  <a:schemeClr val="bg1"/>
                </a:solidFill>
              </a:endParaRPr>
            </a:p>
          </p:txBody>
        </p:sp>
        <p:sp>
          <p:nvSpPr>
            <p:cNvPr id="75" name="TextBox 74">
              <a:extLst>
                <a:ext uri="{FF2B5EF4-FFF2-40B4-BE49-F238E27FC236}">
                  <a16:creationId xmlns:a16="http://schemas.microsoft.com/office/drawing/2014/main" id="{B19C324F-E76D-4E4F-94B8-2FA2E834EC5D}"/>
                </a:ext>
              </a:extLst>
            </p:cNvPr>
            <p:cNvSpPr txBox="1"/>
            <p:nvPr/>
          </p:nvSpPr>
          <p:spPr>
            <a:xfrm>
              <a:off x="9925813" y="4726646"/>
              <a:ext cx="637137" cy="246221"/>
            </a:xfrm>
            <a:prstGeom prst="rect">
              <a:avLst/>
            </a:prstGeom>
            <a:noFill/>
          </p:spPr>
          <p:txBody>
            <a:bodyPr wrap="square" lIns="72000" rtlCol="0">
              <a:spAutoFit/>
            </a:bodyPr>
            <a:lstStyle/>
            <a:p>
              <a:pPr algn="ctr">
                <a:buClr>
                  <a:schemeClr val="accent2">
                    <a:lumMod val="75000"/>
                  </a:schemeClr>
                </a:buClr>
                <a:buSzPct val="100000"/>
              </a:pPr>
              <a:r>
                <a:rPr lang="nb-NO" sz="1000" b="1" dirty="0">
                  <a:solidFill>
                    <a:schemeClr val="bg1"/>
                  </a:solidFill>
                  <a:latin typeface="Arial" panose="020B0604020202020204" pitchFamily="34" charset="0"/>
                  <a:cs typeface="Arial" panose="020B0604020202020204" pitchFamily="34" charset="0"/>
                </a:rPr>
                <a:t>Høy</a:t>
              </a:r>
              <a:endParaRPr lang="nb-NO" sz="800" b="1" dirty="0">
                <a:solidFill>
                  <a:schemeClr val="bg1"/>
                </a:solidFill>
                <a:latin typeface="Arial" panose="020B0604020202020204" pitchFamily="34" charset="0"/>
                <a:cs typeface="Arial" panose="020B0604020202020204" pitchFamily="34" charset="0"/>
              </a:endParaRPr>
            </a:p>
          </p:txBody>
        </p:sp>
      </p:grpSp>
      <p:sp>
        <p:nvSpPr>
          <p:cNvPr id="78" name="TextBox 77">
            <a:extLst>
              <a:ext uri="{FF2B5EF4-FFF2-40B4-BE49-F238E27FC236}">
                <a16:creationId xmlns:a16="http://schemas.microsoft.com/office/drawing/2014/main" id="{086C8D70-2212-49D0-9FDB-0782224DDBA8}"/>
              </a:ext>
            </a:extLst>
          </p:cNvPr>
          <p:cNvSpPr txBox="1"/>
          <p:nvPr/>
        </p:nvSpPr>
        <p:spPr>
          <a:xfrm>
            <a:off x="5771106" y="1539800"/>
            <a:ext cx="5689440" cy="461665"/>
          </a:xfrm>
          <a:prstGeom prst="rect">
            <a:avLst/>
          </a:prstGeom>
          <a:noFill/>
        </p:spPr>
        <p:txBody>
          <a:bodyPr wrap="square" rtlCol="0">
            <a:spAutoFit/>
          </a:bodyPr>
          <a:lstStyle/>
          <a:p>
            <a:r>
              <a:rPr lang="nb-NO" sz="1200" b="1" dirty="0">
                <a:latin typeface="Arial" panose="020B0604020202020204" pitchFamily="34" charset="0"/>
                <a:cs typeface="Arial" panose="020B0604020202020204" pitchFamily="34" charset="0"/>
              </a:rPr>
              <a:t>I neste fase må større kostnadsposter utredes i mer detalj for å identifisere ytterligere besparelser</a:t>
            </a:r>
            <a:endParaRPr lang="nb-NO" sz="1200" dirty="0">
              <a:solidFill>
                <a:schemeClr val="bg1">
                  <a:lumMod val="50000"/>
                </a:schemeClr>
              </a:solidFill>
              <a:latin typeface="Arial" panose="020B0604020202020204" pitchFamily="34" charset="0"/>
              <a:cs typeface="Arial" panose="020B0604020202020204" pitchFamily="34" charset="0"/>
            </a:endParaRPr>
          </a:p>
        </p:txBody>
      </p:sp>
      <p:sp>
        <p:nvSpPr>
          <p:cNvPr id="79" name="TextBox 78">
            <a:extLst>
              <a:ext uri="{FF2B5EF4-FFF2-40B4-BE49-F238E27FC236}">
                <a16:creationId xmlns:a16="http://schemas.microsoft.com/office/drawing/2014/main" id="{6FB5BCCB-9221-4C4E-A22C-6BB3E0537972}"/>
              </a:ext>
            </a:extLst>
          </p:cNvPr>
          <p:cNvSpPr txBox="1"/>
          <p:nvPr/>
        </p:nvSpPr>
        <p:spPr>
          <a:xfrm>
            <a:off x="6233787" y="3476111"/>
            <a:ext cx="3545888" cy="923330"/>
          </a:xfrm>
          <a:prstGeom prst="rect">
            <a:avLst/>
          </a:prstGeom>
          <a:noFill/>
        </p:spPr>
        <p:txBody>
          <a:bodyPr wrap="square" lIns="72000" rtlCol="0">
            <a:spAutoFit/>
          </a:bodyPr>
          <a:lstStyle/>
          <a:p>
            <a:pPr>
              <a:buClr>
                <a:schemeClr val="accent2">
                  <a:lumMod val="75000"/>
                </a:schemeClr>
              </a:buClr>
              <a:buSzPct val="100000"/>
            </a:pPr>
            <a:r>
              <a:rPr lang="nb-NO" sz="1000" b="1" dirty="0">
                <a:solidFill>
                  <a:schemeClr val="bg1"/>
                </a:solidFill>
                <a:latin typeface="Arial" panose="020B0604020202020204" pitchFamily="34" charset="0"/>
                <a:cs typeface="Arial" panose="020B0604020202020204" pitchFamily="34" charset="0"/>
              </a:rPr>
              <a:t>Arealunderbygging</a:t>
            </a:r>
          </a:p>
          <a:p>
            <a:pPr>
              <a:buClr>
                <a:schemeClr val="accent2">
                  <a:lumMod val="75000"/>
                </a:schemeClr>
              </a:buClr>
              <a:buSzPct val="100000"/>
            </a:pPr>
            <a:endParaRPr lang="nb-NO" sz="300" dirty="0">
              <a:solidFill>
                <a:schemeClr val="bg1"/>
              </a:solidFill>
              <a:latin typeface="Arial" panose="020B0604020202020204" pitchFamily="34" charset="0"/>
              <a:cs typeface="Arial" panose="020B0604020202020204" pitchFamily="34" charset="0"/>
            </a:endParaRPr>
          </a:p>
          <a:p>
            <a:pPr marL="171450" indent="-171450">
              <a:buClr>
                <a:schemeClr val="bg1"/>
              </a:buClr>
              <a:buSzPct val="110000"/>
              <a:buFont typeface="Arial" panose="020B0604020202020204" pitchFamily="34" charset="0"/>
              <a:buChar char="&gt;"/>
            </a:pPr>
            <a:r>
              <a:rPr lang="nb-NO" sz="1000" dirty="0">
                <a:solidFill>
                  <a:schemeClr val="bg1"/>
                </a:solidFill>
                <a:latin typeface="Arial" panose="020B0604020202020204" pitchFamily="34" charset="0"/>
                <a:cs typeface="Arial" panose="020B0604020202020204" pitchFamily="34" charset="0"/>
              </a:rPr>
              <a:t>Engasjere ekspertressurser for detaljert utredning av geotekniske forhold</a:t>
            </a:r>
          </a:p>
          <a:p>
            <a:pPr marL="171450" indent="-171450">
              <a:buClr>
                <a:schemeClr val="bg1"/>
              </a:buClr>
              <a:buSzPct val="110000"/>
              <a:buFont typeface="Arial" panose="020B0604020202020204" pitchFamily="34" charset="0"/>
              <a:buChar char="&gt;"/>
            </a:pPr>
            <a:endParaRPr lang="nb-NO" sz="100" dirty="0">
              <a:solidFill>
                <a:schemeClr val="bg1"/>
              </a:solidFill>
              <a:latin typeface="Arial" panose="020B0604020202020204" pitchFamily="34" charset="0"/>
              <a:cs typeface="Arial" panose="020B0604020202020204" pitchFamily="34" charset="0"/>
            </a:endParaRPr>
          </a:p>
          <a:p>
            <a:pPr marL="171450" indent="-171450">
              <a:buClr>
                <a:schemeClr val="bg1"/>
              </a:buClr>
              <a:buSzPct val="110000"/>
              <a:buFont typeface="Arial" panose="020B0604020202020204" pitchFamily="34" charset="0"/>
              <a:buChar char="&gt;"/>
            </a:pPr>
            <a:r>
              <a:rPr lang="nb-NO" sz="1000" dirty="0">
                <a:solidFill>
                  <a:schemeClr val="bg1"/>
                </a:solidFill>
                <a:latin typeface="Arial" panose="020B0604020202020204" pitchFamily="34" charset="0"/>
                <a:cs typeface="Arial" panose="020B0604020202020204" pitchFamily="34" charset="0"/>
              </a:rPr>
              <a:t>Se på referansecaser med betydelige besparelser</a:t>
            </a:r>
          </a:p>
          <a:p>
            <a:pPr marL="171450" indent="-171450">
              <a:buClr>
                <a:schemeClr val="bg1"/>
              </a:buClr>
              <a:buSzPct val="110000"/>
              <a:buFont typeface="Arial" panose="020B0604020202020204" pitchFamily="34" charset="0"/>
              <a:buChar char="&gt;"/>
            </a:pPr>
            <a:endParaRPr lang="nb-NO" sz="1000" dirty="0">
              <a:solidFill>
                <a:schemeClr val="bg1"/>
              </a:solidFill>
              <a:latin typeface="Arial" panose="020B0604020202020204" pitchFamily="34" charset="0"/>
              <a:cs typeface="Arial" panose="020B0604020202020204" pitchFamily="34" charset="0"/>
            </a:endParaRPr>
          </a:p>
        </p:txBody>
      </p:sp>
      <p:sp>
        <p:nvSpPr>
          <p:cNvPr id="80" name="TextBox 79">
            <a:extLst>
              <a:ext uri="{FF2B5EF4-FFF2-40B4-BE49-F238E27FC236}">
                <a16:creationId xmlns:a16="http://schemas.microsoft.com/office/drawing/2014/main" id="{D6B6FEF8-EEF0-4EB2-86A2-5D7413494E53}"/>
              </a:ext>
            </a:extLst>
          </p:cNvPr>
          <p:cNvSpPr txBox="1"/>
          <p:nvPr/>
        </p:nvSpPr>
        <p:spPr>
          <a:xfrm>
            <a:off x="6233787" y="4259449"/>
            <a:ext cx="3545888" cy="923330"/>
          </a:xfrm>
          <a:prstGeom prst="rect">
            <a:avLst/>
          </a:prstGeom>
          <a:noFill/>
        </p:spPr>
        <p:txBody>
          <a:bodyPr wrap="square" lIns="72000" rtlCol="0">
            <a:spAutoFit/>
          </a:bodyPr>
          <a:lstStyle/>
          <a:p>
            <a:pPr>
              <a:buClr>
                <a:schemeClr val="accent2">
                  <a:lumMod val="75000"/>
                </a:schemeClr>
              </a:buClr>
              <a:buSzPct val="100000"/>
            </a:pPr>
            <a:r>
              <a:rPr lang="nb-NO" sz="1000" b="1" dirty="0">
                <a:solidFill>
                  <a:schemeClr val="bg1"/>
                </a:solidFill>
                <a:latin typeface="Arial" panose="020B0604020202020204" pitchFamily="34" charset="0"/>
                <a:cs typeface="Arial" panose="020B0604020202020204" pitchFamily="34" charset="0"/>
              </a:rPr>
              <a:t>Etableringskostnader</a:t>
            </a:r>
          </a:p>
          <a:p>
            <a:pPr>
              <a:buClr>
                <a:schemeClr val="accent2">
                  <a:lumMod val="75000"/>
                </a:schemeClr>
              </a:buClr>
              <a:buSzPct val="100000"/>
            </a:pPr>
            <a:endParaRPr lang="nb-NO" sz="300" dirty="0">
              <a:solidFill>
                <a:schemeClr val="bg1"/>
              </a:solidFill>
              <a:latin typeface="Arial" panose="020B0604020202020204" pitchFamily="34" charset="0"/>
              <a:cs typeface="Arial" panose="020B0604020202020204" pitchFamily="34" charset="0"/>
            </a:endParaRPr>
          </a:p>
          <a:p>
            <a:pPr marL="171450" indent="-171450">
              <a:buClr>
                <a:schemeClr val="bg1"/>
              </a:buClr>
              <a:buSzPct val="110000"/>
              <a:buFont typeface="Arial" panose="020B0604020202020204" pitchFamily="34" charset="0"/>
              <a:buChar char="&gt;"/>
            </a:pPr>
            <a:r>
              <a:rPr lang="nb-NO" sz="1000" dirty="0">
                <a:solidFill>
                  <a:schemeClr val="bg1"/>
                </a:solidFill>
                <a:latin typeface="Arial" panose="020B0604020202020204" pitchFamily="34" charset="0"/>
                <a:cs typeface="Arial" panose="020B0604020202020204" pitchFamily="34" charset="0"/>
              </a:rPr>
              <a:t>Se på referansecaser med betydelige besparelser</a:t>
            </a:r>
          </a:p>
          <a:p>
            <a:pPr marL="171450" indent="-171450">
              <a:buClr>
                <a:schemeClr val="bg1"/>
              </a:buClr>
              <a:buSzPct val="110000"/>
              <a:buFont typeface="Arial" panose="020B0604020202020204" pitchFamily="34" charset="0"/>
              <a:buChar char="&gt;"/>
            </a:pPr>
            <a:endParaRPr lang="nb-NO" sz="100" dirty="0">
              <a:solidFill>
                <a:schemeClr val="bg1"/>
              </a:solidFill>
              <a:latin typeface="Arial" panose="020B0604020202020204" pitchFamily="34" charset="0"/>
              <a:cs typeface="Arial" panose="020B0604020202020204" pitchFamily="34" charset="0"/>
            </a:endParaRPr>
          </a:p>
          <a:p>
            <a:pPr marL="171450" indent="-171450">
              <a:buClr>
                <a:schemeClr val="bg1"/>
              </a:buClr>
              <a:buSzPct val="110000"/>
              <a:buFont typeface="Arial" panose="020B0604020202020204" pitchFamily="34" charset="0"/>
              <a:buChar char="&gt;"/>
            </a:pPr>
            <a:r>
              <a:rPr lang="nb-NO" sz="1000" dirty="0">
                <a:solidFill>
                  <a:schemeClr val="bg1"/>
                </a:solidFill>
                <a:latin typeface="Arial" panose="020B0604020202020204" pitchFamily="34" charset="0"/>
                <a:cs typeface="Arial" panose="020B0604020202020204" pitchFamily="34" charset="0"/>
              </a:rPr>
              <a:t>Inititere dialog med relevante aktører for innhenting av kostnadsestimater</a:t>
            </a:r>
          </a:p>
          <a:p>
            <a:pPr marL="171450" indent="-171450">
              <a:buClr>
                <a:schemeClr val="bg1"/>
              </a:buClr>
              <a:buSzPct val="110000"/>
              <a:buFont typeface="Arial" panose="020B0604020202020204" pitchFamily="34" charset="0"/>
              <a:buChar char="&gt;"/>
            </a:pPr>
            <a:endParaRPr lang="nb-NO" sz="1000" dirty="0">
              <a:solidFill>
                <a:schemeClr val="bg1"/>
              </a:solidFill>
              <a:latin typeface="Arial" panose="020B0604020202020204" pitchFamily="34" charset="0"/>
              <a:cs typeface="Arial" panose="020B0604020202020204" pitchFamily="34" charset="0"/>
            </a:endParaRPr>
          </a:p>
        </p:txBody>
      </p:sp>
      <p:sp>
        <p:nvSpPr>
          <p:cNvPr id="81" name="TextBox 80">
            <a:extLst>
              <a:ext uri="{FF2B5EF4-FFF2-40B4-BE49-F238E27FC236}">
                <a16:creationId xmlns:a16="http://schemas.microsoft.com/office/drawing/2014/main" id="{3C00AC22-7DEE-4A0A-B7FE-3FCB1B00FFF2}"/>
              </a:ext>
            </a:extLst>
          </p:cNvPr>
          <p:cNvSpPr txBox="1"/>
          <p:nvPr/>
        </p:nvSpPr>
        <p:spPr>
          <a:xfrm>
            <a:off x="6257573" y="5035290"/>
            <a:ext cx="3545888" cy="923330"/>
          </a:xfrm>
          <a:prstGeom prst="rect">
            <a:avLst/>
          </a:prstGeom>
          <a:noFill/>
        </p:spPr>
        <p:txBody>
          <a:bodyPr wrap="square" lIns="72000" rtlCol="0">
            <a:spAutoFit/>
          </a:bodyPr>
          <a:lstStyle/>
          <a:p>
            <a:pPr>
              <a:buClr>
                <a:schemeClr val="accent2">
                  <a:lumMod val="75000"/>
                </a:schemeClr>
              </a:buClr>
              <a:buSzPct val="100000"/>
            </a:pPr>
            <a:r>
              <a:rPr lang="nb-NO" sz="1000" b="1" dirty="0">
                <a:solidFill>
                  <a:schemeClr val="bg1"/>
                </a:solidFill>
                <a:latin typeface="Arial" panose="020B0604020202020204" pitchFamily="34" charset="0"/>
                <a:cs typeface="Arial" panose="020B0604020202020204" pitchFamily="34" charset="0"/>
              </a:rPr>
              <a:t>Grunnerverv</a:t>
            </a:r>
          </a:p>
          <a:p>
            <a:pPr>
              <a:buClr>
                <a:schemeClr val="accent2">
                  <a:lumMod val="75000"/>
                </a:schemeClr>
              </a:buClr>
              <a:buSzPct val="100000"/>
            </a:pPr>
            <a:endParaRPr lang="nb-NO" sz="300" dirty="0">
              <a:solidFill>
                <a:schemeClr val="bg1"/>
              </a:solidFill>
              <a:latin typeface="Arial" panose="020B0604020202020204" pitchFamily="34" charset="0"/>
              <a:cs typeface="Arial" panose="020B0604020202020204" pitchFamily="34" charset="0"/>
            </a:endParaRPr>
          </a:p>
          <a:p>
            <a:pPr marL="171450" indent="-171450">
              <a:buClr>
                <a:schemeClr val="bg1"/>
              </a:buClr>
              <a:buSzPct val="110000"/>
              <a:buFont typeface="Arial" panose="020B0604020202020204" pitchFamily="34" charset="0"/>
              <a:buChar char="&gt;"/>
            </a:pPr>
            <a:r>
              <a:rPr lang="nb-NO" sz="1000" dirty="0">
                <a:solidFill>
                  <a:schemeClr val="bg1"/>
                </a:solidFill>
                <a:latin typeface="Arial" panose="020B0604020202020204" pitchFamily="34" charset="0"/>
                <a:cs typeface="Arial" panose="020B0604020202020204" pitchFamily="34" charset="0"/>
              </a:rPr>
              <a:t>Inititere dialog med grunneier</a:t>
            </a:r>
          </a:p>
          <a:p>
            <a:pPr marL="171450" indent="-171450">
              <a:buClr>
                <a:schemeClr val="bg1"/>
              </a:buClr>
              <a:buSzPct val="110000"/>
              <a:buFont typeface="Arial" panose="020B0604020202020204" pitchFamily="34" charset="0"/>
              <a:buChar char="&gt;"/>
            </a:pPr>
            <a:endParaRPr lang="nb-NO" sz="100" dirty="0">
              <a:solidFill>
                <a:schemeClr val="bg1"/>
              </a:solidFill>
              <a:latin typeface="Arial" panose="020B0604020202020204" pitchFamily="34" charset="0"/>
              <a:cs typeface="Arial" panose="020B0604020202020204" pitchFamily="34" charset="0"/>
            </a:endParaRPr>
          </a:p>
          <a:p>
            <a:pPr marL="171450" indent="-171450">
              <a:buClr>
                <a:schemeClr val="bg1"/>
              </a:buClr>
              <a:buSzPct val="110000"/>
              <a:buFont typeface="Arial" panose="020B0604020202020204" pitchFamily="34" charset="0"/>
              <a:buChar char="&gt;"/>
            </a:pPr>
            <a:r>
              <a:rPr lang="nb-NO" sz="1000" dirty="0">
                <a:solidFill>
                  <a:schemeClr val="bg1"/>
                </a:solidFill>
                <a:latin typeface="Arial" panose="020B0604020202020204" pitchFamily="34" charset="0"/>
                <a:cs typeface="Arial" panose="020B0604020202020204" pitchFamily="34" charset="0"/>
              </a:rPr>
              <a:t>Fortsette dialog med kommunen i forbindelse med konsekvensutredning av området</a:t>
            </a:r>
          </a:p>
          <a:p>
            <a:pPr marL="171450" indent="-171450">
              <a:buClr>
                <a:schemeClr val="bg1"/>
              </a:buClr>
              <a:buSzPct val="110000"/>
              <a:buFont typeface="Arial" panose="020B0604020202020204" pitchFamily="34" charset="0"/>
              <a:buChar char="&gt;"/>
            </a:pPr>
            <a:endParaRPr lang="nb-NO" sz="1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36111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462D5CE-EF0F-43BD-91F5-1C0DF5B1E6EB}"/>
              </a:ext>
            </a:extLst>
          </p:cNvPr>
          <p:cNvGraphicFramePr>
            <a:graphicFrameLocks noChangeAspect="1"/>
          </p:cNvGraphicFramePr>
          <p:nvPr>
            <p:custDataLst>
              <p:tags r:id="rId1"/>
            </p:custDataLst>
          </p:nvPr>
        </p:nvGraphicFramePr>
        <p:xfrm>
          <a:off x="1588" y="1686"/>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5" progId="TCLayout.ActiveDocument.1">
                  <p:embed/>
                </p:oleObj>
              </mc:Choice>
              <mc:Fallback>
                <p:oleObj name="think-cell Slide" r:id="rId4" imgW="592" imgH="595" progId="TCLayout.ActiveDocument.1">
                  <p:embed/>
                  <p:pic>
                    <p:nvPicPr>
                      <p:cNvPr id="5" name="Object 4" hidden="1">
                        <a:extLst>
                          <a:ext uri="{FF2B5EF4-FFF2-40B4-BE49-F238E27FC236}">
                            <a16:creationId xmlns:a16="http://schemas.microsoft.com/office/drawing/2014/main" id="{D462D5CE-EF0F-43BD-91F5-1C0DF5B1E6EB}"/>
                          </a:ext>
                        </a:extLst>
                      </p:cNvPr>
                      <p:cNvPicPr/>
                      <p:nvPr/>
                    </p:nvPicPr>
                    <p:blipFill>
                      <a:blip r:embed="rId5"/>
                      <a:stretch>
                        <a:fillRect/>
                      </a:stretch>
                    </p:blipFill>
                    <p:spPr>
                      <a:xfrm>
                        <a:off x="1588" y="1686"/>
                        <a:ext cx="1588" cy="1588"/>
                      </a:xfrm>
                      <a:prstGeom prst="rect">
                        <a:avLst/>
                      </a:prstGeom>
                    </p:spPr>
                  </p:pic>
                </p:oleObj>
              </mc:Fallback>
            </mc:AlternateContent>
          </a:graphicData>
        </a:graphic>
      </p:graphicFrame>
      <p:sp>
        <p:nvSpPr>
          <p:cNvPr id="4" name="Slide Number Placeholder 3">
            <a:extLst>
              <a:ext uri="{FF2B5EF4-FFF2-40B4-BE49-F238E27FC236}">
                <a16:creationId xmlns:a16="http://schemas.microsoft.com/office/drawing/2014/main" id="{082FDD20-7CFD-45D8-8859-65BBDDA0C200}"/>
              </a:ext>
            </a:extLst>
          </p:cNvPr>
          <p:cNvSpPr>
            <a:spLocks noGrp="1"/>
          </p:cNvSpPr>
          <p:nvPr>
            <p:ph type="sldNum" sz="quarter" idx="12"/>
          </p:nvPr>
        </p:nvSpPr>
        <p:spPr>
          <a:xfrm>
            <a:off x="9745200" y="6301722"/>
            <a:ext cx="644400" cy="365125"/>
          </a:xfrm>
          <a:prstGeom prst="rect">
            <a:avLst/>
          </a:prstGeom>
        </p:spPr>
        <p:txBody>
          <a:bodyPr vert="horz" lIns="91440" tIns="45720" rIns="91440" bIns="45720" rtlCol="0" anchor="ctr"/>
          <a:lstStyle>
            <a:defPPr>
              <a:defRPr lang="nb-NO"/>
            </a:defPPr>
            <a:lvl1pPr marL="0" algn="r" defTabSz="914400" rtl="0" eaLnBrk="1" latinLnBrk="0" hangingPunct="1">
              <a:defRPr sz="800" kern="1200">
                <a:solidFill>
                  <a:srgbClr val="6E6E6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751DFAA-887F-4071-8EAD-E8CA316FCF06}" type="slidenum">
              <a:rPr lang="nb-NO" smtClean="0"/>
              <a:pPr/>
              <a:t>15</a:t>
            </a:fld>
            <a:endParaRPr lang="nb-NO" dirty="0"/>
          </a:p>
        </p:txBody>
      </p:sp>
      <p:cxnSp>
        <p:nvCxnSpPr>
          <p:cNvPr id="16" name="Straight Connector 15">
            <a:extLst>
              <a:ext uri="{FF2B5EF4-FFF2-40B4-BE49-F238E27FC236}">
                <a16:creationId xmlns:a16="http://schemas.microsoft.com/office/drawing/2014/main" id="{336061C8-1DDA-416A-8E0E-E2C7C52CA20A}"/>
              </a:ext>
            </a:extLst>
          </p:cNvPr>
          <p:cNvCxnSpPr>
            <a:cxnSpLocks/>
          </p:cNvCxnSpPr>
          <p:nvPr/>
        </p:nvCxnSpPr>
        <p:spPr>
          <a:xfrm>
            <a:off x="706627" y="1325075"/>
            <a:ext cx="10813821" cy="0"/>
          </a:xfrm>
          <a:prstGeom prst="line">
            <a:avLst/>
          </a:prstGeom>
          <a:ln w="63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D62650D-98BB-47BE-A9A8-BC3D153FECE7}"/>
              </a:ext>
            </a:extLst>
          </p:cNvPr>
          <p:cNvCxnSpPr>
            <a:cxnSpLocks/>
          </p:cNvCxnSpPr>
          <p:nvPr/>
        </p:nvCxnSpPr>
        <p:spPr>
          <a:xfrm>
            <a:off x="706627" y="6183556"/>
            <a:ext cx="10813821" cy="0"/>
          </a:xfrm>
          <a:prstGeom prst="line">
            <a:avLst/>
          </a:prstGeom>
          <a:ln w="63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8" name="Title 1">
            <a:extLst>
              <a:ext uri="{FF2B5EF4-FFF2-40B4-BE49-F238E27FC236}">
                <a16:creationId xmlns:a16="http://schemas.microsoft.com/office/drawing/2014/main" id="{11E8A807-6862-4ECA-9894-6A12CABD4E65}"/>
              </a:ext>
            </a:extLst>
          </p:cNvPr>
          <p:cNvSpPr txBox="1">
            <a:spLocks/>
          </p:cNvSpPr>
          <p:nvPr/>
        </p:nvSpPr>
        <p:spPr>
          <a:xfrm>
            <a:off x="706627" y="480440"/>
            <a:ext cx="10769079" cy="995423"/>
          </a:xfrm>
          <a:prstGeom prst="rect">
            <a:avLst/>
          </a:prstGeom>
        </p:spPr>
        <p:txBody>
          <a:bodyPr vert="horz" lIns="91440" tIns="45720" rIns="91440" bIns="45720" rtlCol="0" anchor="t">
            <a:noAutofit/>
          </a:bodyPr>
          <a:lstStyle>
            <a:lvl1pPr algn="l" defTabSz="914063" rtl="0" eaLnBrk="1" latinLnBrk="0" hangingPunct="1">
              <a:lnSpc>
                <a:spcPct val="90000"/>
              </a:lnSpc>
              <a:spcBef>
                <a:spcPct val="0"/>
              </a:spcBef>
              <a:buNone/>
              <a:defRPr sz="2400" kern="1200">
                <a:solidFill>
                  <a:schemeClr val="tx2"/>
                </a:solidFill>
                <a:latin typeface="+mj-lt"/>
                <a:ea typeface="+mj-ea"/>
                <a:cs typeface="+mj-cs"/>
              </a:defRPr>
            </a:lvl1pPr>
          </a:lstStyle>
          <a:p>
            <a:r>
              <a:rPr lang="nb-NO" sz="2000" b="1" dirty="0">
                <a:latin typeface="Arial" panose="020B0604020202020204" pitchFamily="34" charset="0"/>
                <a:cs typeface="Arial" panose="020B0604020202020204" pitchFamily="34" charset="0"/>
              </a:rPr>
              <a:t>Terminalen reduserer transportkostnader for næringslivet og vil være et incentiv for å flytte godstransporten fra veg til jernbane i Vestby</a:t>
            </a:r>
          </a:p>
        </p:txBody>
      </p:sp>
      <p:sp>
        <p:nvSpPr>
          <p:cNvPr id="8" name="TextBox 7">
            <a:extLst>
              <a:ext uri="{FF2B5EF4-FFF2-40B4-BE49-F238E27FC236}">
                <a16:creationId xmlns:a16="http://schemas.microsoft.com/office/drawing/2014/main" id="{28B2AD22-9BA8-4695-8EAD-AF3B7BE3ABAA}"/>
              </a:ext>
            </a:extLst>
          </p:cNvPr>
          <p:cNvSpPr txBox="1"/>
          <p:nvPr/>
        </p:nvSpPr>
        <p:spPr>
          <a:xfrm>
            <a:off x="706627" y="117763"/>
            <a:ext cx="6049504" cy="215444"/>
          </a:xfrm>
          <a:prstGeom prst="rect">
            <a:avLst/>
          </a:prstGeom>
          <a:noFill/>
        </p:spPr>
        <p:txBody>
          <a:bodyPr wrap="square" rtlCol="0">
            <a:spAutoFit/>
          </a:bodyPr>
          <a:lstStyle/>
          <a:p>
            <a:r>
              <a:rPr lang="nb-NO" sz="800" dirty="0">
                <a:solidFill>
                  <a:schemeClr val="bg1">
                    <a:lumMod val="65000"/>
                  </a:schemeClr>
                </a:solidFill>
                <a:latin typeface="Arial" panose="020B0604020202020204" pitchFamily="34" charset="0"/>
                <a:cs typeface="Arial" panose="020B0604020202020204" pitchFamily="34" charset="0"/>
              </a:rPr>
              <a:t>INTERMODAL TERMINAL I VESTBY</a:t>
            </a:r>
          </a:p>
        </p:txBody>
      </p:sp>
      <p:sp>
        <p:nvSpPr>
          <p:cNvPr id="9" name="TextBox 8">
            <a:extLst>
              <a:ext uri="{FF2B5EF4-FFF2-40B4-BE49-F238E27FC236}">
                <a16:creationId xmlns:a16="http://schemas.microsoft.com/office/drawing/2014/main" id="{A9BC011A-772E-4C36-A311-C482D3864BA3}"/>
              </a:ext>
            </a:extLst>
          </p:cNvPr>
          <p:cNvSpPr txBox="1"/>
          <p:nvPr/>
        </p:nvSpPr>
        <p:spPr>
          <a:xfrm>
            <a:off x="706625" y="1539800"/>
            <a:ext cx="8306745" cy="276999"/>
          </a:xfrm>
          <a:prstGeom prst="rect">
            <a:avLst/>
          </a:prstGeom>
          <a:solidFill>
            <a:schemeClr val="bg1"/>
          </a:solidFill>
        </p:spPr>
        <p:txBody>
          <a:bodyPr wrap="square" rtlCol="0">
            <a:spAutoFit/>
          </a:bodyPr>
          <a:lstStyle/>
          <a:p>
            <a:r>
              <a:rPr lang="nb-NO" sz="1200" b="1" dirty="0">
                <a:latin typeface="Arial" panose="020B0604020202020204" pitchFamily="34" charset="0"/>
                <a:cs typeface="Arial" panose="020B0604020202020204" pitchFamily="34" charset="0"/>
              </a:rPr>
              <a:t>Sammenligning av fremførings- og driftskostnader for godstransport fra Vestby</a:t>
            </a:r>
            <a:endParaRPr lang="nb-NO" sz="1200" b="1" dirty="0">
              <a:solidFill>
                <a:schemeClr val="bg1">
                  <a:lumMod val="50000"/>
                </a:schemeClr>
              </a:solidFill>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911BC052-2339-469C-9608-DB69F1717AE6}"/>
              </a:ext>
            </a:extLst>
          </p:cNvPr>
          <p:cNvCxnSpPr>
            <a:cxnSpLocks/>
          </p:cNvCxnSpPr>
          <p:nvPr/>
        </p:nvCxnSpPr>
        <p:spPr>
          <a:xfrm>
            <a:off x="875961" y="2385473"/>
            <a:ext cx="4985085" cy="0"/>
          </a:xfrm>
          <a:prstGeom prst="line">
            <a:avLst/>
          </a:prstGeom>
          <a:ln w="952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1" name="Freeform 22">
            <a:extLst>
              <a:ext uri="{FF2B5EF4-FFF2-40B4-BE49-F238E27FC236}">
                <a16:creationId xmlns:a16="http://schemas.microsoft.com/office/drawing/2014/main" id="{68DD5A57-2783-49FB-8E2E-4EF4CA4C55F9}"/>
              </a:ext>
            </a:extLst>
          </p:cNvPr>
          <p:cNvSpPr>
            <a:spLocks/>
          </p:cNvSpPr>
          <p:nvPr/>
        </p:nvSpPr>
        <p:spPr bwMode="auto">
          <a:xfrm>
            <a:off x="6175427" y="3611290"/>
            <a:ext cx="125903" cy="516187"/>
          </a:xfrm>
          <a:custGeom>
            <a:avLst/>
            <a:gdLst/>
            <a:ahLst/>
            <a:cxnLst>
              <a:cxn ang="0">
                <a:pos x="3" y="0"/>
              </a:cxn>
              <a:cxn ang="0">
                <a:pos x="609" y="454"/>
              </a:cxn>
              <a:cxn ang="0">
                <a:pos x="0" y="909"/>
              </a:cxn>
            </a:cxnLst>
            <a:rect l="0" t="0" r="r" b="b"/>
            <a:pathLst>
              <a:path w="609" h="909">
                <a:moveTo>
                  <a:pt x="3" y="0"/>
                </a:moveTo>
                <a:lnTo>
                  <a:pt x="609" y="454"/>
                </a:lnTo>
                <a:lnTo>
                  <a:pt x="0" y="909"/>
                </a:lnTo>
              </a:path>
            </a:pathLst>
          </a:custGeom>
          <a:solidFill>
            <a:schemeClr val="bg1"/>
          </a:solidFill>
          <a:ln w="19050" cmpd="sng">
            <a:solidFill>
              <a:schemeClr val="accent2">
                <a:lumMod val="75000"/>
              </a:schemeClr>
            </a:solidFill>
            <a:round/>
            <a:headEnd/>
            <a:tailEnd/>
          </a:ln>
          <a:effectLst/>
        </p:spPr>
        <p:txBody>
          <a:bodyPr vert="horz" wrap="square" lIns="0" tIns="0" rIns="0" bIns="0" numCol="1" anchor="ctr" anchorCtr="0" compatLnSpc="1">
            <a:prstTxWarp prst="textNoShape">
              <a:avLst/>
            </a:prstTxWarp>
            <a:noAutofit/>
          </a:bodyPr>
          <a:lstStyle/>
          <a:p>
            <a:pPr defTabSz="914126" eaLnBrk="0" fontAlgn="base" hangingPunct="0">
              <a:spcBef>
                <a:spcPts val="600"/>
              </a:spcBef>
              <a:spcAft>
                <a:spcPct val="0"/>
              </a:spcAft>
              <a:defRPr/>
            </a:pPr>
            <a:endParaRPr lang="en-US" sz="1200" kern="0" dirty="0">
              <a:solidFill>
                <a:srgbClr val="342F2B"/>
              </a:solidFill>
              <a:cs typeface="Arial" pitchFamily="34" charset="0"/>
            </a:endParaRPr>
          </a:p>
        </p:txBody>
      </p:sp>
      <p:cxnSp>
        <p:nvCxnSpPr>
          <p:cNvPr id="12" name="Straight Connector 11">
            <a:extLst>
              <a:ext uri="{FF2B5EF4-FFF2-40B4-BE49-F238E27FC236}">
                <a16:creationId xmlns:a16="http://schemas.microsoft.com/office/drawing/2014/main" id="{B910D87D-797E-42F2-B450-63D6D74AC823}"/>
              </a:ext>
            </a:extLst>
          </p:cNvPr>
          <p:cNvCxnSpPr>
            <a:cxnSpLocks/>
          </p:cNvCxnSpPr>
          <p:nvPr/>
        </p:nvCxnSpPr>
        <p:spPr>
          <a:xfrm>
            <a:off x="6616981" y="2385473"/>
            <a:ext cx="4518980" cy="0"/>
          </a:xfrm>
          <a:prstGeom prst="line">
            <a:avLst/>
          </a:prstGeom>
          <a:ln w="952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020EB65-441D-487F-9274-4BA5A4C7950D}"/>
              </a:ext>
            </a:extLst>
          </p:cNvPr>
          <p:cNvSpPr txBox="1"/>
          <p:nvPr/>
        </p:nvSpPr>
        <p:spPr>
          <a:xfrm>
            <a:off x="6584889" y="1948413"/>
            <a:ext cx="4564891" cy="415498"/>
          </a:xfrm>
          <a:prstGeom prst="rect">
            <a:avLst/>
          </a:prstGeom>
          <a:noFill/>
        </p:spPr>
        <p:txBody>
          <a:bodyPr wrap="square" rtlCol="0">
            <a:spAutoFit/>
          </a:bodyPr>
          <a:lstStyle/>
          <a:p>
            <a:r>
              <a:rPr lang="nb-NO" sz="1050" b="1" dirty="0">
                <a:latin typeface="Arial" panose="020B0604020202020204" pitchFamily="34" charset="0"/>
                <a:cs typeface="Arial" panose="020B0604020202020204" pitchFamily="34" charset="0"/>
              </a:rPr>
              <a:t>Fremførings- og driftskostnader ved godstransport fra Vestby</a:t>
            </a:r>
            <a:br>
              <a:rPr lang="nb-NO" sz="1050" b="1" dirty="0">
                <a:latin typeface="Arial" panose="020B0604020202020204" pitchFamily="34" charset="0"/>
                <a:cs typeface="Arial" panose="020B0604020202020204" pitchFamily="34" charset="0"/>
              </a:rPr>
            </a:br>
            <a:r>
              <a:rPr lang="nb-NO" sz="1050" dirty="0">
                <a:solidFill>
                  <a:schemeClr val="bg1">
                    <a:lumMod val="50000"/>
                  </a:schemeClr>
                </a:solidFill>
                <a:latin typeface="Arial" panose="020B0604020202020204" pitchFamily="34" charset="0"/>
                <a:cs typeface="Arial" panose="020B0604020202020204" pitchFamily="34" charset="0"/>
              </a:rPr>
              <a:t>i NOK per TEU</a:t>
            </a:r>
          </a:p>
        </p:txBody>
      </p:sp>
      <p:sp>
        <p:nvSpPr>
          <p:cNvPr id="14" name="TextBox 13">
            <a:extLst>
              <a:ext uri="{FF2B5EF4-FFF2-40B4-BE49-F238E27FC236}">
                <a16:creationId xmlns:a16="http://schemas.microsoft.com/office/drawing/2014/main" id="{3B20B05F-D5B0-4F47-A68F-9A9C78632BF6}"/>
              </a:ext>
            </a:extLst>
          </p:cNvPr>
          <p:cNvSpPr txBox="1"/>
          <p:nvPr/>
        </p:nvSpPr>
        <p:spPr>
          <a:xfrm>
            <a:off x="6589211" y="2444930"/>
            <a:ext cx="4518980" cy="707886"/>
          </a:xfrm>
          <a:prstGeom prst="rect">
            <a:avLst/>
          </a:prstGeom>
          <a:noFill/>
        </p:spPr>
        <p:txBody>
          <a:bodyPr wrap="square" lIns="72000" rtlCol="0">
            <a:spAutoFit/>
          </a:bodyPr>
          <a:lstStyle/>
          <a:p>
            <a:pPr>
              <a:buClr>
                <a:schemeClr val="accent2">
                  <a:lumMod val="75000"/>
                </a:schemeClr>
              </a:buClr>
              <a:buSzPct val="100000"/>
            </a:pPr>
            <a:r>
              <a:rPr lang="nb-NO" sz="1000" dirty="0">
                <a:latin typeface="Arial" panose="020B0604020202020204" pitchFamily="34" charset="0"/>
                <a:cs typeface="Arial" panose="020B0604020202020204" pitchFamily="34" charset="0"/>
              </a:rPr>
              <a:t>Terminalen i Vestby vil være tilpasset dagens behov i regionen og legger opp til en </a:t>
            </a:r>
            <a:r>
              <a:rPr lang="nb-NO" sz="1000" b="1" dirty="0">
                <a:latin typeface="Arial" panose="020B0604020202020204" pitchFamily="34" charset="0"/>
                <a:cs typeface="Arial" panose="020B0604020202020204" pitchFamily="34" charset="0"/>
              </a:rPr>
              <a:t>enkel og kostnadseffektiv drift</a:t>
            </a:r>
            <a:r>
              <a:rPr lang="nb-NO" sz="1000" dirty="0">
                <a:latin typeface="Arial" panose="020B0604020202020204" pitchFamily="34" charset="0"/>
                <a:cs typeface="Arial" panose="020B0604020202020204" pitchFamily="34" charset="0"/>
              </a:rPr>
              <a:t>. Dette innebærer blant annet at terminalen kun betjener kombigods og anvender </a:t>
            </a:r>
            <a:r>
              <a:rPr lang="nb-NO" sz="1000" dirty="0" err="1">
                <a:latin typeface="Arial" panose="020B0604020202020204" pitchFamily="34" charset="0"/>
                <a:cs typeface="Arial" panose="020B0604020202020204" pitchFamily="34" charset="0"/>
              </a:rPr>
              <a:t>reachstackers</a:t>
            </a:r>
            <a:r>
              <a:rPr lang="nb-NO" sz="1000" dirty="0">
                <a:latin typeface="Arial" panose="020B0604020202020204" pitchFamily="34" charset="0"/>
                <a:cs typeface="Arial" panose="020B0604020202020204" pitchFamily="34" charset="0"/>
              </a:rPr>
              <a:t> for lasting og lossing av godset.</a:t>
            </a:r>
            <a:endParaRPr lang="nb-NO" sz="1000" b="1" dirty="0">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CFC68320-BBB6-47A0-BCD0-16C2814087B5}"/>
              </a:ext>
            </a:extLst>
          </p:cNvPr>
          <p:cNvSpPr/>
          <p:nvPr/>
        </p:nvSpPr>
        <p:spPr>
          <a:xfrm>
            <a:off x="706625" y="1835388"/>
            <a:ext cx="10813821" cy="4204780"/>
          </a:xfrm>
          <a:prstGeom prst="rect">
            <a:avLst/>
          </a:pr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45DA0B10-E64C-4844-814E-9E9E266CEFE7}"/>
              </a:ext>
            </a:extLst>
          </p:cNvPr>
          <p:cNvSpPr txBox="1"/>
          <p:nvPr/>
        </p:nvSpPr>
        <p:spPr>
          <a:xfrm>
            <a:off x="875962" y="1948413"/>
            <a:ext cx="5023393" cy="415498"/>
          </a:xfrm>
          <a:prstGeom prst="rect">
            <a:avLst/>
          </a:prstGeom>
          <a:noFill/>
        </p:spPr>
        <p:txBody>
          <a:bodyPr wrap="square" rtlCol="0">
            <a:spAutoFit/>
          </a:bodyPr>
          <a:lstStyle/>
          <a:p>
            <a:r>
              <a:rPr lang="nb-NO" sz="1050" b="1" dirty="0">
                <a:latin typeface="Arial" panose="020B0604020202020204" pitchFamily="34" charset="0"/>
                <a:cs typeface="Arial" panose="020B0604020202020204" pitchFamily="34" charset="0"/>
              </a:rPr>
              <a:t>Høye fremføringskostnader på veg til Oslo fra Vestby reduserer transport-kostnadene for aktører i regionen</a:t>
            </a:r>
          </a:p>
        </p:txBody>
      </p:sp>
      <p:sp>
        <p:nvSpPr>
          <p:cNvPr id="82" name="Rectangle 81">
            <a:extLst>
              <a:ext uri="{FF2B5EF4-FFF2-40B4-BE49-F238E27FC236}">
                <a16:creationId xmlns:a16="http://schemas.microsoft.com/office/drawing/2014/main" id="{AC97846F-1F1B-4B06-A79A-025BB303C7A4}"/>
              </a:ext>
            </a:extLst>
          </p:cNvPr>
          <p:cNvSpPr/>
          <p:nvPr/>
        </p:nvSpPr>
        <p:spPr>
          <a:xfrm>
            <a:off x="875962" y="4857197"/>
            <a:ext cx="3158362" cy="2464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1000" b="1" dirty="0">
                <a:solidFill>
                  <a:schemeClr val="tx1"/>
                </a:solidFill>
                <a:latin typeface="Arial" panose="020B0604020202020204" pitchFamily="34" charset="0"/>
                <a:cs typeface="Arial" panose="020B0604020202020204" pitchFamily="34" charset="0"/>
              </a:rPr>
              <a:t>Besparelse per TEU: </a:t>
            </a:r>
            <a:r>
              <a:rPr lang="nb-NO" sz="1000" dirty="0">
                <a:solidFill>
                  <a:schemeClr val="tx1"/>
                </a:solidFill>
                <a:latin typeface="Arial" panose="020B0604020202020204" pitchFamily="34" charset="0"/>
                <a:cs typeface="Arial" panose="020B0604020202020204" pitchFamily="34" charset="0"/>
              </a:rPr>
              <a:t>NOK 600-700</a:t>
            </a:r>
            <a:endParaRPr lang="nb-NO" sz="1000" b="1" dirty="0">
              <a:solidFill>
                <a:schemeClr val="tx1"/>
              </a:solidFill>
              <a:latin typeface="Arial" panose="020B0604020202020204" pitchFamily="34" charset="0"/>
              <a:cs typeface="Arial" panose="020B0604020202020204" pitchFamily="34" charset="0"/>
            </a:endParaRPr>
          </a:p>
        </p:txBody>
      </p:sp>
      <p:sp>
        <p:nvSpPr>
          <p:cNvPr id="83" name="TextBox 82">
            <a:extLst>
              <a:ext uri="{FF2B5EF4-FFF2-40B4-BE49-F238E27FC236}">
                <a16:creationId xmlns:a16="http://schemas.microsoft.com/office/drawing/2014/main" id="{E249EAD9-C1B5-452B-8F6C-3E633D6378C5}"/>
              </a:ext>
            </a:extLst>
          </p:cNvPr>
          <p:cNvSpPr txBox="1"/>
          <p:nvPr/>
        </p:nvSpPr>
        <p:spPr>
          <a:xfrm>
            <a:off x="875962" y="5247111"/>
            <a:ext cx="4985084" cy="400110"/>
          </a:xfrm>
          <a:prstGeom prst="rect">
            <a:avLst/>
          </a:prstGeom>
          <a:noFill/>
        </p:spPr>
        <p:txBody>
          <a:bodyPr wrap="square" lIns="72000" rtlCol="0">
            <a:spAutoFit/>
          </a:bodyPr>
          <a:lstStyle/>
          <a:p>
            <a:pPr>
              <a:buClr>
                <a:schemeClr val="accent2">
                  <a:lumMod val="75000"/>
                </a:schemeClr>
              </a:buClr>
              <a:buSzPct val="100000"/>
            </a:pPr>
            <a:r>
              <a:rPr lang="nb-NO" sz="1000" dirty="0">
                <a:latin typeface="Arial" panose="020B0604020202020204" pitchFamily="34" charset="0"/>
                <a:cs typeface="Arial" panose="020B0604020202020204" pitchFamily="34" charset="0"/>
              </a:rPr>
              <a:t>Det er på kort sikt forventet at besparelse vil øke ytterligere grunnet planlagt økning i bompeger på 40%. Denne økningen utgjør </a:t>
            </a:r>
            <a:r>
              <a:rPr lang="nb-NO" sz="1000" b="1" dirty="0">
                <a:latin typeface="Arial" panose="020B0604020202020204" pitchFamily="34" charset="0"/>
                <a:cs typeface="Arial" panose="020B0604020202020204" pitchFamily="34" charset="0"/>
              </a:rPr>
              <a:t>~NOK 50 per TEU</a:t>
            </a:r>
            <a:r>
              <a:rPr lang="nb-NO" sz="1000" dirty="0">
                <a:latin typeface="Arial" panose="020B0604020202020204" pitchFamily="34" charset="0"/>
                <a:cs typeface="Arial" panose="020B0604020202020204" pitchFamily="34" charset="0"/>
              </a:rPr>
              <a:t>.</a:t>
            </a:r>
          </a:p>
        </p:txBody>
      </p:sp>
      <p:grpSp>
        <p:nvGrpSpPr>
          <p:cNvPr id="7" name="Group 6">
            <a:extLst>
              <a:ext uri="{FF2B5EF4-FFF2-40B4-BE49-F238E27FC236}">
                <a16:creationId xmlns:a16="http://schemas.microsoft.com/office/drawing/2014/main" id="{A7FF178E-41C5-4288-B67E-EB854238B3C2}"/>
              </a:ext>
            </a:extLst>
          </p:cNvPr>
          <p:cNvGrpSpPr/>
          <p:nvPr/>
        </p:nvGrpSpPr>
        <p:grpSpPr>
          <a:xfrm>
            <a:off x="982001" y="2573359"/>
            <a:ext cx="4539783" cy="2059493"/>
            <a:chOff x="889566" y="2739068"/>
            <a:chExt cx="3841864" cy="1731381"/>
          </a:xfrm>
        </p:grpSpPr>
        <p:pic>
          <p:nvPicPr>
            <p:cNvPr id="60" name="Graphic 59" descr="City with solid fill">
              <a:extLst>
                <a:ext uri="{FF2B5EF4-FFF2-40B4-BE49-F238E27FC236}">
                  <a16:creationId xmlns:a16="http://schemas.microsoft.com/office/drawing/2014/main" id="{1D9937A0-B792-4805-98D7-5C9724262B8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37319" y="2902957"/>
              <a:ext cx="494111" cy="494111"/>
            </a:xfrm>
            <a:prstGeom prst="rect">
              <a:avLst/>
            </a:prstGeom>
          </p:spPr>
        </p:pic>
        <p:pic>
          <p:nvPicPr>
            <p:cNvPr id="61" name="Graphic 60" descr="City with solid fill">
              <a:extLst>
                <a:ext uri="{FF2B5EF4-FFF2-40B4-BE49-F238E27FC236}">
                  <a16:creationId xmlns:a16="http://schemas.microsoft.com/office/drawing/2014/main" id="{1487A0C5-2B2F-486B-A08C-766521ACB69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37319" y="3896138"/>
              <a:ext cx="494111" cy="494111"/>
            </a:xfrm>
            <a:prstGeom prst="rect">
              <a:avLst/>
            </a:prstGeom>
          </p:spPr>
        </p:pic>
        <p:sp>
          <p:nvSpPr>
            <p:cNvPr id="62" name="Rectangle 61">
              <a:extLst>
                <a:ext uri="{FF2B5EF4-FFF2-40B4-BE49-F238E27FC236}">
                  <a16:creationId xmlns:a16="http://schemas.microsoft.com/office/drawing/2014/main" id="{5A4F76B6-2725-43B4-8A0C-273AB4E2970C}"/>
                </a:ext>
              </a:extLst>
            </p:cNvPr>
            <p:cNvSpPr/>
            <p:nvPr/>
          </p:nvSpPr>
          <p:spPr>
            <a:xfrm>
              <a:off x="1555982" y="3246329"/>
              <a:ext cx="582717" cy="1821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pPr algn="ctr"/>
              <a:r>
                <a:rPr lang="nb-NO" sz="1000" dirty="0">
                  <a:solidFill>
                    <a:schemeClr val="tx1"/>
                  </a:solidFill>
                  <a:latin typeface="Arial" panose="020B0604020202020204" pitchFamily="34" charset="0"/>
                  <a:cs typeface="Arial" panose="020B0604020202020204" pitchFamily="34" charset="0"/>
                </a:rPr>
                <a:t>NOK 800</a:t>
              </a:r>
            </a:p>
          </p:txBody>
        </p:sp>
        <p:pic>
          <p:nvPicPr>
            <p:cNvPr id="63" name="Graphic 62" descr="City with solid fill">
              <a:extLst>
                <a:ext uri="{FF2B5EF4-FFF2-40B4-BE49-F238E27FC236}">
                  <a16:creationId xmlns:a16="http://schemas.microsoft.com/office/drawing/2014/main" id="{A139295B-0E76-42CE-9DB6-3B280ABBC41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28303" y="3896138"/>
              <a:ext cx="494111" cy="494111"/>
            </a:xfrm>
            <a:prstGeom prst="rect">
              <a:avLst/>
            </a:prstGeom>
          </p:spPr>
        </p:pic>
        <p:sp>
          <p:nvSpPr>
            <p:cNvPr id="64" name="Rectangle 63">
              <a:extLst>
                <a:ext uri="{FF2B5EF4-FFF2-40B4-BE49-F238E27FC236}">
                  <a16:creationId xmlns:a16="http://schemas.microsoft.com/office/drawing/2014/main" id="{7A94B849-754D-4DEA-A51D-D975E16D922F}"/>
                </a:ext>
              </a:extLst>
            </p:cNvPr>
            <p:cNvSpPr/>
            <p:nvPr/>
          </p:nvSpPr>
          <p:spPr>
            <a:xfrm>
              <a:off x="889566" y="3732249"/>
              <a:ext cx="771584" cy="1992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dirty="0">
                  <a:solidFill>
                    <a:schemeClr val="tx1"/>
                  </a:solidFill>
                  <a:latin typeface="Arial" panose="020B0604020202020204" pitchFamily="34" charset="0"/>
                  <a:cs typeface="Arial" panose="020B0604020202020204" pitchFamily="34" charset="0"/>
                </a:rPr>
                <a:t>Vestby</a:t>
              </a:r>
            </a:p>
          </p:txBody>
        </p:sp>
        <p:pic>
          <p:nvPicPr>
            <p:cNvPr id="65" name="Graphic 64" descr="City with solid fill">
              <a:extLst>
                <a:ext uri="{FF2B5EF4-FFF2-40B4-BE49-F238E27FC236}">
                  <a16:creationId xmlns:a16="http://schemas.microsoft.com/office/drawing/2014/main" id="{E71FEBFC-9902-403D-B27C-C874CAFE444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28303" y="2902957"/>
              <a:ext cx="494111" cy="494111"/>
            </a:xfrm>
            <a:prstGeom prst="rect">
              <a:avLst/>
            </a:prstGeom>
          </p:spPr>
        </p:pic>
        <p:sp>
          <p:nvSpPr>
            <p:cNvPr id="66" name="Rectangle 65">
              <a:extLst>
                <a:ext uri="{FF2B5EF4-FFF2-40B4-BE49-F238E27FC236}">
                  <a16:creationId xmlns:a16="http://schemas.microsoft.com/office/drawing/2014/main" id="{53226A89-4151-4332-A402-6EFDFCD2FC04}"/>
                </a:ext>
              </a:extLst>
            </p:cNvPr>
            <p:cNvSpPr/>
            <p:nvPr/>
          </p:nvSpPr>
          <p:spPr>
            <a:xfrm>
              <a:off x="889566" y="2739068"/>
              <a:ext cx="771584" cy="1992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dirty="0">
                  <a:solidFill>
                    <a:schemeClr val="tx1"/>
                  </a:solidFill>
                  <a:latin typeface="Arial" panose="020B0604020202020204" pitchFamily="34" charset="0"/>
                  <a:cs typeface="Arial" panose="020B0604020202020204" pitchFamily="34" charset="0"/>
                </a:rPr>
                <a:t>Vestby</a:t>
              </a:r>
            </a:p>
          </p:txBody>
        </p:sp>
        <p:cxnSp>
          <p:nvCxnSpPr>
            <p:cNvPr id="67" name="Straight Arrow Connector 66">
              <a:extLst>
                <a:ext uri="{FF2B5EF4-FFF2-40B4-BE49-F238E27FC236}">
                  <a16:creationId xmlns:a16="http://schemas.microsoft.com/office/drawing/2014/main" id="{2A97AB3B-FAED-406A-A405-593B848185B2}"/>
                </a:ext>
              </a:extLst>
            </p:cNvPr>
            <p:cNvCxnSpPr>
              <a:cxnSpLocks/>
            </p:cNvCxnSpPr>
            <p:nvPr/>
          </p:nvCxnSpPr>
          <p:spPr>
            <a:xfrm>
              <a:off x="1605592" y="3159037"/>
              <a:ext cx="494745" cy="0"/>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498798C0-0CA7-45CF-AB98-5FD1BA0A3BF5}"/>
                </a:ext>
              </a:extLst>
            </p:cNvPr>
            <p:cNvCxnSpPr>
              <a:cxnSpLocks/>
            </p:cNvCxnSpPr>
            <p:nvPr/>
          </p:nvCxnSpPr>
          <p:spPr>
            <a:xfrm>
              <a:off x="1607489" y="4156568"/>
              <a:ext cx="2534826" cy="0"/>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69" name="Graphic 68" descr="City with solid fill">
              <a:extLst>
                <a:ext uri="{FF2B5EF4-FFF2-40B4-BE49-F238E27FC236}">
                  <a16:creationId xmlns:a16="http://schemas.microsoft.com/office/drawing/2014/main" id="{92F0A169-A5FD-43C1-B806-2BE714F696A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150189" y="2902957"/>
              <a:ext cx="494111" cy="494111"/>
            </a:xfrm>
            <a:prstGeom prst="rect">
              <a:avLst/>
            </a:prstGeom>
          </p:spPr>
        </p:pic>
        <p:sp>
          <p:nvSpPr>
            <p:cNvPr id="70" name="Rectangle 69">
              <a:extLst>
                <a:ext uri="{FF2B5EF4-FFF2-40B4-BE49-F238E27FC236}">
                  <a16:creationId xmlns:a16="http://schemas.microsoft.com/office/drawing/2014/main" id="{7393ED15-FEDD-48BE-836B-72CBFA30AB41}"/>
                </a:ext>
              </a:extLst>
            </p:cNvPr>
            <p:cNvSpPr/>
            <p:nvPr/>
          </p:nvSpPr>
          <p:spPr>
            <a:xfrm>
              <a:off x="2011452" y="2739068"/>
              <a:ext cx="771584" cy="1992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dirty="0">
                  <a:solidFill>
                    <a:schemeClr val="tx1"/>
                  </a:solidFill>
                  <a:latin typeface="Arial" panose="020B0604020202020204" pitchFamily="34" charset="0"/>
                  <a:cs typeface="Arial" panose="020B0604020202020204" pitchFamily="34" charset="0"/>
                </a:rPr>
                <a:t>Alnabru</a:t>
              </a:r>
            </a:p>
          </p:txBody>
        </p:sp>
        <p:cxnSp>
          <p:nvCxnSpPr>
            <p:cNvPr id="71" name="Straight Arrow Connector 70">
              <a:extLst>
                <a:ext uri="{FF2B5EF4-FFF2-40B4-BE49-F238E27FC236}">
                  <a16:creationId xmlns:a16="http://schemas.microsoft.com/office/drawing/2014/main" id="{6E537099-5CA6-42D4-BEC6-B2E94749DC08}"/>
                </a:ext>
              </a:extLst>
            </p:cNvPr>
            <p:cNvCxnSpPr>
              <a:cxnSpLocks/>
            </p:cNvCxnSpPr>
            <p:nvPr/>
          </p:nvCxnSpPr>
          <p:spPr>
            <a:xfrm>
              <a:off x="2716284" y="3159037"/>
              <a:ext cx="1426031" cy="0"/>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72" name="Graphic 71" descr="Toy Train with solid fill">
              <a:extLst>
                <a:ext uri="{FF2B5EF4-FFF2-40B4-BE49-F238E27FC236}">
                  <a16:creationId xmlns:a16="http://schemas.microsoft.com/office/drawing/2014/main" id="{88D5F832-D304-4607-91FB-599F6490CE5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284213" y="2841710"/>
              <a:ext cx="307607" cy="307608"/>
            </a:xfrm>
            <a:prstGeom prst="rect">
              <a:avLst/>
            </a:prstGeom>
          </p:spPr>
        </p:pic>
        <p:pic>
          <p:nvPicPr>
            <p:cNvPr id="73" name="Graphic 72" descr="City with solid fill">
              <a:extLst>
                <a:ext uri="{FF2B5EF4-FFF2-40B4-BE49-F238E27FC236}">
                  <a16:creationId xmlns:a16="http://schemas.microsoft.com/office/drawing/2014/main" id="{59A8312F-936C-48BE-AB3A-EAFDFA33554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227544" y="3801740"/>
              <a:ext cx="316421" cy="316421"/>
            </a:xfrm>
            <a:prstGeom prst="rect">
              <a:avLst/>
            </a:prstGeom>
          </p:spPr>
        </p:pic>
        <p:sp>
          <p:nvSpPr>
            <p:cNvPr id="74" name="Rectangle 73">
              <a:extLst>
                <a:ext uri="{FF2B5EF4-FFF2-40B4-BE49-F238E27FC236}">
                  <a16:creationId xmlns:a16="http://schemas.microsoft.com/office/drawing/2014/main" id="{54EB59B5-5645-4313-8EE9-EBFA95051D41}"/>
                </a:ext>
              </a:extLst>
            </p:cNvPr>
            <p:cNvSpPr/>
            <p:nvPr/>
          </p:nvSpPr>
          <p:spPr>
            <a:xfrm>
              <a:off x="2079171" y="3688983"/>
              <a:ext cx="633071" cy="1276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800" dirty="0">
                  <a:solidFill>
                    <a:schemeClr val="bg1">
                      <a:lumMod val="50000"/>
                    </a:schemeClr>
                  </a:solidFill>
                  <a:latin typeface="Arial" panose="020B0604020202020204" pitchFamily="34" charset="0"/>
                  <a:cs typeface="Arial" panose="020B0604020202020204" pitchFamily="34" charset="0"/>
                </a:rPr>
                <a:t>Alnabru</a:t>
              </a:r>
            </a:p>
          </p:txBody>
        </p:sp>
        <p:sp>
          <p:nvSpPr>
            <p:cNvPr id="75" name="Rectangle 74">
              <a:extLst>
                <a:ext uri="{FF2B5EF4-FFF2-40B4-BE49-F238E27FC236}">
                  <a16:creationId xmlns:a16="http://schemas.microsoft.com/office/drawing/2014/main" id="{AC4F9C5D-6239-4EDB-A083-60E62E053F3D}"/>
                </a:ext>
              </a:extLst>
            </p:cNvPr>
            <p:cNvSpPr/>
            <p:nvPr/>
          </p:nvSpPr>
          <p:spPr>
            <a:xfrm>
              <a:off x="3153425" y="3246329"/>
              <a:ext cx="582717" cy="1821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pPr algn="ctr"/>
              <a:r>
                <a:rPr lang="nb-NO" sz="1000" dirty="0">
                  <a:solidFill>
                    <a:schemeClr val="tx1"/>
                  </a:solidFill>
                  <a:latin typeface="Arial" panose="020B0604020202020204" pitchFamily="34" charset="0"/>
                  <a:cs typeface="Arial" panose="020B0604020202020204" pitchFamily="34" charset="0"/>
                </a:rPr>
                <a:t>NOK X</a:t>
              </a:r>
            </a:p>
          </p:txBody>
        </p:sp>
        <p:pic>
          <p:nvPicPr>
            <p:cNvPr id="76" name="Graphic 75" descr="Truck outline">
              <a:extLst>
                <a:ext uri="{FF2B5EF4-FFF2-40B4-BE49-F238E27FC236}">
                  <a16:creationId xmlns:a16="http://schemas.microsoft.com/office/drawing/2014/main" id="{AD283029-D78B-4E39-9833-015D6EF75FF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682389" y="2825814"/>
              <a:ext cx="343270" cy="343270"/>
            </a:xfrm>
            <a:prstGeom prst="rect">
              <a:avLst/>
            </a:prstGeom>
          </p:spPr>
        </p:pic>
        <p:sp>
          <p:nvSpPr>
            <p:cNvPr id="77" name="Rectangle 76">
              <a:extLst>
                <a:ext uri="{FF2B5EF4-FFF2-40B4-BE49-F238E27FC236}">
                  <a16:creationId xmlns:a16="http://schemas.microsoft.com/office/drawing/2014/main" id="{651B3D75-42FE-4EC5-B1A9-87861180ABCB}"/>
                </a:ext>
              </a:extLst>
            </p:cNvPr>
            <p:cNvSpPr/>
            <p:nvPr/>
          </p:nvSpPr>
          <p:spPr>
            <a:xfrm>
              <a:off x="1375961" y="4211674"/>
              <a:ext cx="962838" cy="258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pPr algn="ctr"/>
              <a:r>
                <a:rPr lang="nb-NO" sz="1000" dirty="0">
                  <a:solidFill>
                    <a:schemeClr val="tx1"/>
                  </a:solidFill>
                  <a:latin typeface="Arial" panose="020B0604020202020204" pitchFamily="34" charset="0"/>
                  <a:cs typeface="Arial" panose="020B0604020202020204" pitchFamily="34" charset="0"/>
                </a:rPr>
                <a:t>NOK </a:t>
              </a:r>
              <a:br>
                <a:rPr lang="nb-NO" sz="1000" dirty="0">
                  <a:solidFill>
                    <a:schemeClr val="tx1"/>
                  </a:solidFill>
                  <a:latin typeface="Arial" panose="020B0604020202020204" pitchFamily="34" charset="0"/>
                  <a:cs typeface="Arial" panose="020B0604020202020204" pitchFamily="34" charset="0"/>
                </a:rPr>
              </a:br>
              <a:r>
                <a:rPr lang="nb-NO" sz="1000" dirty="0">
                  <a:solidFill>
                    <a:schemeClr val="tx1"/>
                  </a:solidFill>
                  <a:latin typeface="Arial" panose="020B0604020202020204" pitchFamily="34" charset="0"/>
                  <a:cs typeface="Arial" panose="020B0604020202020204" pitchFamily="34" charset="0"/>
                </a:rPr>
                <a:t>100-200</a:t>
              </a:r>
            </a:p>
          </p:txBody>
        </p:sp>
        <p:sp>
          <p:nvSpPr>
            <p:cNvPr id="78" name="Rectangle 77">
              <a:extLst>
                <a:ext uri="{FF2B5EF4-FFF2-40B4-BE49-F238E27FC236}">
                  <a16:creationId xmlns:a16="http://schemas.microsoft.com/office/drawing/2014/main" id="{7C19964D-97E1-40E7-92FC-F8A01456D619}"/>
                </a:ext>
              </a:extLst>
            </p:cNvPr>
            <p:cNvSpPr/>
            <p:nvPr/>
          </p:nvSpPr>
          <p:spPr>
            <a:xfrm>
              <a:off x="3178535" y="4252088"/>
              <a:ext cx="582717" cy="1821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pPr algn="ctr"/>
              <a:r>
                <a:rPr lang="nb-NO" sz="1000" dirty="0">
                  <a:solidFill>
                    <a:schemeClr val="tx1"/>
                  </a:solidFill>
                  <a:latin typeface="Arial" panose="020B0604020202020204" pitchFamily="34" charset="0"/>
                  <a:cs typeface="Arial" panose="020B0604020202020204" pitchFamily="34" charset="0"/>
                </a:rPr>
                <a:t>NOK X</a:t>
              </a:r>
            </a:p>
          </p:txBody>
        </p:sp>
        <p:pic>
          <p:nvPicPr>
            <p:cNvPr id="79" name="Graphic 78" descr="Toy Train with solid fill">
              <a:extLst>
                <a:ext uri="{FF2B5EF4-FFF2-40B4-BE49-F238E27FC236}">
                  <a16:creationId xmlns:a16="http://schemas.microsoft.com/office/drawing/2014/main" id="{6DD99788-D7FF-469C-8E7B-C8F89005BBB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284213" y="3834819"/>
              <a:ext cx="307607" cy="307608"/>
            </a:xfrm>
            <a:prstGeom prst="rect">
              <a:avLst/>
            </a:prstGeom>
          </p:spPr>
        </p:pic>
        <p:cxnSp>
          <p:nvCxnSpPr>
            <p:cNvPr id="80" name="Straight Connector 79">
              <a:extLst>
                <a:ext uri="{FF2B5EF4-FFF2-40B4-BE49-F238E27FC236}">
                  <a16:creationId xmlns:a16="http://schemas.microsoft.com/office/drawing/2014/main" id="{B0DE570D-8E93-4B17-B4C1-E507D9CECF5B}"/>
                </a:ext>
              </a:extLst>
            </p:cNvPr>
            <p:cNvCxnSpPr/>
            <p:nvPr/>
          </p:nvCxnSpPr>
          <p:spPr>
            <a:xfrm flipV="1">
              <a:off x="2392687" y="4110088"/>
              <a:ext cx="0" cy="9296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pic>
          <p:nvPicPr>
            <p:cNvPr id="84" name="Graphic 83" descr="Toy Train with solid fill">
              <a:extLst>
                <a:ext uri="{FF2B5EF4-FFF2-40B4-BE49-F238E27FC236}">
                  <a16:creationId xmlns:a16="http://schemas.microsoft.com/office/drawing/2014/main" id="{C397F24C-B4BE-4B5B-B76D-DB3266E9E36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99161" y="3828378"/>
              <a:ext cx="307607" cy="307608"/>
            </a:xfrm>
            <a:prstGeom prst="rect">
              <a:avLst/>
            </a:prstGeom>
          </p:spPr>
        </p:pic>
      </p:grpSp>
      <p:sp>
        <p:nvSpPr>
          <p:cNvPr id="85" name="TextBox 84">
            <a:extLst>
              <a:ext uri="{FF2B5EF4-FFF2-40B4-BE49-F238E27FC236}">
                <a16:creationId xmlns:a16="http://schemas.microsoft.com/office/drawing/2014/main" id="{BBEF523B-9DA6-401A-A051-F2FEBD97DA18}"/>
              </a:ext>
            </a:extLst>
          </p:cNvPr>
          <p:cNvSpPr txBox="1"/>
          <p:nvPr/>
        </p:nvSpPr>
        <p:spPr>
          <a:xfrm>
            <a:off x="1666221" y="6316545"/>
            <a:ext cx="6981915" cy="276999"/>
          </a:xfrm>
          <a:prstGeom prst="rect">
            <a:avLst/>
          </a:prstGeom>
          <a:noFill/>
        </p:spPr>
        <p:txBody>
          <a:bodyPr wrap="square" rtlCol="0">
            <a:spAutoFit/>
          </a:bodyPr>
          <a:lstStyle/>
          <a:p>
            <a:pPr>
              <a:buClr>
                <a:schemeClr val="accent2">
                  <a:lumMod val="75000"/>
                </a:schemeClr>
              </a:buClr>
              <a:buSzPct val="110000"/>
            </a:pPr>
            <a:r>
              <a:rPr lang="nb-NO" sz="600" dirty="0">
                <a:solidFill>
                  <a:srgbClr val="6E6E6E"/>
                </a:solidFill>
                <a:latin typeface="Arial" panose="020B0604020202020204" pitchFamily="34" charset="0"/>
                <a:cs typeface="Arial" panose="020B0604020202020204" pitchFamily="34" charset="0"/>
              </a:rPr>
              <a:t>1) Kostnadsestimater gjelder for tur / retur og er basert på «Nåsituasjon og muligheter for godstransport på jernbane – Delrapport I til Jernbanedirektoratets godsstrategi» (2019), og interne estimater fra relevante aktører i prosjektgruppen.</a:t>
            </a:r>
          </a:p>
        </p:txBody>
      </p:sp>
      <p:grpSp>
        <p:nvGrpSpPr>
          <p:cNvPr id="6" name="Group 5">
            <a:extLst>
              <a:ext uri="{FF2B5EF4-FFF2-40B4-BE49-F238E27FC236}">
                <a16:creationId xmlns:a16="http://schemas.microsoft.com/office/drawing/2014/main" id="{55F2C51A-C4FC-42C8-B831-E337B8EE44E5}"/>
              </a:ext>
            </a:extLst>
          </p:cNvPr>
          <p:cNvGrpSpPr/>
          <p:nvPr/>
        </p:nvGrpSpPr>
        <p:grpSpPr>
          <a:xfrm>
            <a:off x="7163084" y="3292691"/>
            <a:ext cx="3426773" cy="2611168"/>
            <a:chOff x="7285931" y="3429000"/>
            <a:chExt cx="3024000" cy="2304258"/>
          </a:xfrm>
        </p:grpSpPr>
        <p:sp>
          <p:nvSpPr>
            <p:cNvPr id="15" name="Rectangle 14">
              <a:extLst>
                <a:ext uri="{FF2B5EF4-FFF2-40B4-BE49-F238E27FC236}">
                  <a16:creationId xmlns:a16="http://schemas.microsoft.com/office/drawing/2014/main" id="{3D924B10-C74F-46BF-B921-A392A09E695E}"/>
                </a:ext>
              </a:extLst>
            </p:cNvPr>
            <p:cNvSpPr/>
            <p:nvPr/>
          </p:nvSpPr>
          <p:spPr>
            <a:xfrm>
              <a:off x="8117105" y="4043619"/>
              <a:ext cx="653878" cy="1352528"/>
            </a:xfrm>
            <a:prstGeom prst="rect">
              <a:avLst/>
            </a:prstGeom>
            <a:solidFill>
              <a:schemeClr val="accent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endParaRPr lang="nb-NO" sz="800" dirty="0">
                <a:solidFill>
                  <a:schemeClr val="tx1"/>
                </a:solidFill>
                <a:latin typeface="Arial" panose="020B0604020202020204" pitchFamily="34" charset="0"/>
                <a:cs typeface="Arial" panose="020B0604020202020204" pitchFamily="34" charset="0"/>
              </a:endParaRPr>
            </a:p>
          </p:txBody>
        </p:sp>
        <p:cxnSp>
          <p:nvCxnSpPr>
            <p:cNvPr id="18" name="Straight Connector 17">
              <a:extLst>
                <a:ext uri="{FF2B5EF4-FFF2-40B4-BE49-F238E27FC236}">
                  <a16:creationId xmlns:a16="http://schemas.microsoft.com/office/drawing/2014/main" id="{CEC1D0EA-5640-4866-A3A0-2C03CD196E64}"/>
                </a:ext>
              </a:extLst>
            </p:cNvPr>
            <p:cNvCxnSpPr>
              <a:cxnSpLocks/>
            </p:cNvCxnSpPr>
            <p:nvPr/>
          </p:nvCxnSpPr>
          <p:spPr>
            <a:xfrm>
              <a:off x="7285931" y="5395700"/>
              <a:ext cx="302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BE3328C-738D-4C6B-BE3D-0DB422D27536}"/>
                </a:ext>
              </a:extLst>
            </p:cNvPr>
            <p:cNvSpPr txBox="1"/>
            <p:nvPr/>
          </p:nvSpPr>
          <p:spPr>
            <a:xfrm>
              <a:off x="8077891" y="5463031"/>
              <a:ext cx="742568" cy="270227"/>
            </a:xfrm>
            <a:prstGeom prst="rect">
              <a:avLst/>
            </a:prstGeom>
            <a:noFill/>
          </p:spPr>
          <p:txBody>
            <a:bodyPr wrap="square" rtlCol="0">
              <a:spAutoFit/>
            </a:bodyPr>
            <a:lstStyle/>
            <a:p>
              <a:pPr algn="ctr"/>
              <a:r>
                <a:rPr lang="nb-NO" sz="1000" b="1" dirty="0">
                  <a:latin typeface="Arial" panose="020B0604020202020204" pitchFamily="34" charset="0"/>
                  <a:cs typeface="Arial" panose="020B0604020202020204" pitchFamily="34" charset="0"/>
                </a:rPr>
                <a:t>Alnabru</a:t>
              </a:r>
            </a:p>
          </p:txBody>
        </p:sp>
        <p:sp>
          <p:nvSpPr>
            <p:cNvPr id="20" name="Rectangle 19">
              <a:extLst>
                <a:ext uri="{FF2B5EF4-FFF2-40B4-BE49-F238E27FC236}">
                  <a16:creationId xmlns:a16="http://schemas.microsoft.com/office/drawing/2014/main" id="{73823F47-40FA-4C88-95F2-9345C373E35F}"/>
                </a:ext>
              </a:extLst>
            </p:cNvPr>
            <p:cNvSpPr/>
            <p:nvPr/>
          </p:nvSpPr>
          <p:spPr>
            <a:xfrm>
              <a:off x="9175582" y="5086311"/>
              <a:ext cx="653878" cy="309835"/>
            </a:xfrm>
            <a:prstGeom prst="rect">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endParaRPr lang="nb-NO" sz="800" dirty="0">
                <a:solidFill>
                  <a:schemeClr val="tx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1243EE2D-0CD0-406E-8309-9B186508432C}"/>
                </a:ext>
              </a:extLst>
            </p:cNvPr>
            <p:cNvSpPr txBox="1"/>
            <p:nvPr/>
          </p:nvSpPr>
          <p:spPr>
            <a:xfrm>
              <a:off x="9127557" y="5463031"/>
              <a:ext cx="742569" cy="270227"/>
            </a:xfrm>
            <a:prstGeom prst="rect">
              <a:avLst/>
            </a:prstGeom>
            <a:noFill/>
          </p:spPr>
          <p:txBody>
            <a:bodyPr wrap="square" rtlCol="0">
              <a:spAutoFit/>
            </a:bodyPr>
            <a:lstStyle/>
            <a:p>
              <a:pPr algn="ctr"/>
              <a:r>
                <a:rPr lang="nb-NO" sz="1000" b="1" dirty="0">
                  <a:latin typeface="Arial" panose="020B0604020202020204" pitchFamily="34" charset="0"/>
                  <a:cs typeface="Arial" panose="020B0604020202020204" pitchFamily="34" charset="0"/>
                </a:rPr>
                <a:t>Vestby</a:t>
              </a:r>
            </a:p>
          </p:txBody>
        </p:sp>
        <p:sp>
          <p:nvSpPr>
            <p:cNvPr id="23" name="TextBox 22">
              <a:extLst>
                <a:ext uri="{FF2B5EF4-FFF2-40B4-BE49-F238E27FC236}">
                  <a16:creationId xmlns:a16="http://schemas.microsoft.com/office/drawing/2014/main" id="{F82E8247-FCCF-4FC6-84FB-B47BAABA5FD0}"/>
                </a:ext>
              </a:extLst>
            </p:cNvPr>
            <p:cNvSpPr txBox="1"/>
            <p:nvPr/>
          </p:nvSpPr>
          <p:spPr>
            <a:xfrm>
              <a:off x="7307041" y="4616512"/>
              <a:ext cx="1004021" cy="298761"/>
            </a:xfrm>
            <a:prstGeom prst="rect">
              <a:avLst/>
            </a:prstGeom>
            <a:noFill/>
          </p:spPr>
          <p:txBody>
            <a:bodyPr wrap="square" rtlCol="0">
              <a:spAutoFit/>
            </a:bodyPr>
            <a:lstStyle/>
            <a:p>
              <a:r>
                <a:rPr lang="nb-NO" sz="800" dirty="0">
                  <a:latin typeface="Arial" panose="020B0604020202020204" pitchFamily="34" charset="0"/>
                  <a:cs typeface="Arial" panose="020B0604020202020204" pitchFamily="34" charset="0"/>
                </a:rPr>
                <a:t>Fremførings-kostnader</a:t>
              </a:r>
            </a:p>
          </p:txBody>
        </p:sp>
        <p:sp>
          <p:nvSpPr>
            <p:cNvPr id="24" name="TextBox 23">
              <a:extLst>
                <a:ext uri="{FF2B5EF4-FFF2-40B4-BE49-F238E27FC236}">
                  <a16:creationId xmlns:a16="http://schemas.microsoft.com/office/drawing/2014/main" id="{5E6982AC-92B7-4949-BD7D-D7CCC42E1A5A}"/>
                </a:ext>
              </a:extLst>
            </p:cNvPr>
            <p:cNvSpPr txBox="1"/>
            <p:nvPr/>
          </p:nvSpPr>
          <p:spPr>
            <a:xfrm>
              <a:off x="7307040" y="3619654"/>
              <a:ext cx="1160898" cy="202357"/>
            </a:xfrm>
            <a:prstGeom prst="rect">
              <a:avLst/>
            </a:prstGeom>
            <a:noFill/>
          </p:spPr>
          <p:txBody>
            <a:bodyPr wrap="square" rtlCol="0">
              <a:spAutoFit/>
            </a:bodyPr>
            <a:lstStyle/>
            <a:p>
              <a:r>
                <a:rPr lang="nb-NO" sz="800" dirty="0">
                  <a:latin typeface="Arial" panose="020B0604020202020204" pitchFamily="34" charset="0"/>
                  <a:cs typeface="Arial" panose="020B0604020202020204" pitchFamily="34" charset="0"/>
                </a:rPr>
                <a:t>Løftekostnader</a:t>
              </a:r>
            </a:p>
          </p:txBody>
        </p:sp>
        <p:sp>
          <p:nvSpPr>
            <p:cNvPr id="26" name="TextBox 25">
              <a:extLst>
                <a:ext uri="{FF2B5EF4-FFF2-40B4-BE49-F238E27FC236}">
                  <a16:creationId xmlns:a16="http://schemas.microsoft.com/office/drawing/2014/main" id="{7123DEDF-E917-4662-881C-5489BAEECF7A}"/>
                </a:ext>
              </a:extLst>
            </p:cNvPr>
            <p:cNvSpPr txBox="1"/>
            <p:nvPr/>
          </p:nvSpPr>
          <p:spPr>
            <a:xfrm>
              <a:off x="8157067" y="4544782"/>
              <a:ext cx="581363" cy="317988"/>
            </a:xfrm>
            <a:prstGeom prst="rect">
              <a:avLst/>
            </a:prstGeom>
            <a:noFill/>
          </p:spPr>
          <p:txBody>
            <a:bodyPr wrap="square" rtlCol="0">
              <a:spAutoFit/>
            </a:bodyPr>
            <a:lstStyle/>
            <a:p>
              <a:pPr algn="ctr"/>
              <a:r>
                <a:rPr lang="nb-NO" sz="800" dirty="0">
                  <a:latin typeface="Arial" panose="020B0604020202020204" pitchFamily="34" charset="0"/>
                  <a:cs typeface="Arial" panose="020B0604020202020204" pitchFamily="34" charset="0"/>
                </a:rPr>
                <a:t>NOK</a:t>
              </a:r>
            </a:p>
            <a:p>
              <a:pPr algn="ctr"/>
              <a:r>
                <a:rPr lang="nb-NO" sz="800" dirty="0">
                  <a:latin typeface="Arial" panose="020B0604020202020204" pitchFamily="34" charset="0"/>
                  <a:cs typeface="Arial" panose="020B0604020202020204" pitchFamily="34" charset="0"/>
                </a:rPr>
                <a:t>800</a:t>
              </a:r>
            </a:p>
          </p:txBody>
        </p:sp>
        <p:sp>
          <p:nvSpPr>
            <p:cNvPr id="27" name="TextBox 26">
              <a:extLst>
                <a:ext uri="{FF2B5EF4-FFF2-40B4-BE49-F238E27FC236}">
                  <a16:creationId xmlns:a16="http://schemas.microsoft.com/office/drawing/2014/main" id="{679D917F-E35F-4ABE-9779-14AB02728933}"/>
                </a:ext>
              </a:extLst>
            </p:cNvPr>
            <p:cNvSpPr txBox="1"/>
            <p:nvPr/>
          </p:nvSpPr>
          <p:spPr>
            <a:xfrm>
              <a:off x="9217441" y="5066845"/>
              <a:ext cx="581363" cy="317988"/>
            </a:xfrm>
            <a:prstGeom prst="rect">
              <a:avLst/>
            </a:prstGeom>
            <a:noFill/>
          </p:spPr>
          <p:txBody>
            <a:bodyPr wrap="square" rtlCol="0">
              <a:spAutoFit/>
            </a:bodyPr>
            <a:lstStyle/>
            <a:p>
              <a:pPr algn="ctr"/>
              <a:r>
                <a:rPr lang="nb-NO" sz="800" dirty="0">
                  <a:latin typeface="Arial" panose="020B0604020202020204" pitchFamily="34" charset="0"/>
                  <a:cs typeface="Arial" panose="020B0604020202020204" pitchFamily="34" charset="0"/>
                </a:rPr>
                <a:t>NOK</a:t>
              </a:r>
            </a:p>
            <a:p>
              <a:pPr algn="ctr"/>
              <a:r>
                <a:rPr lang="nb-NO" sz="800" dirty="0">
                  <a:latin typeface="Arial" panose="020B0604020202020204" pitchFamily="34" charset="0"/>
                  <a:cs typeface="Arial" panose="020B0604020202020204" pitchFamily="34" charset="0"/>
                </a:rPr>
                <a:t>150</a:t>
              </a:r>
            </a:p>
          </p:txBody>
        </p:sp>
        <p:sp>
          <p:nvSpPr>
            <p:cNvPr id="29" name="Rectangle 28">
              <a:extLst>
                <a:ext uri="{FF2B5EF4-FFF2-40B4-BE49-F238E27FC236}">
                  <a16:creationId xmlns:a16="http://schemas.microsoft.com/office/drawing/2014/main" id="{4D741AA4-8329-40EA-9366-7178355BC936}"/>
                </a:ext>
              </a:extLst>
            </p:cNvPr>
            <p:cNvSpPr/>
            <p:nvPr/>
          </p:nvSpPr>
          <p:spPr>
            <a:xfrm>
              <a:off x="9175582" y="4907720"/>
              <a:ext cx="653878" cy="148316"/>
            </a:xfrm>
            <a:prstGeom prst="rect">
              <a:avLst/>
            </a:prstGeom>
            <a:solidFill>
              <a:schemeClr val="accent2">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endParaRPr lang="nb-NO" sz="800" dirty="0">
                <a:solidFill>
                  <a:schemeClr val="tx1"/>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A83962EA-5BAE-4367-8ED5-520FB06119A5}"/>
                </a:ext>
              </a:extLst>
            </p:cNvPr>
            <p:cNvSpPr txBox="1"/>
            <p:nvPr/>
          </p:nvSpPr>
          <p:spPr>
            <a:xfrm>
              <a:off x="9142415" y="4885928"/>
              <a:ext cx="731414" cy="215445"/>
            </a:xfrm>
            <a:prstGeom prst="rect">
              <a:avLst/>
            </a:prstGeom>
            <a:noFill/>
          </p:spPr>
          <p:txBody>
            <a:bodyPr wrap="square" rtlCol="0">
              <a:spAutoFit/>
            </a:bodyPr>
            <a:lstStyle/>
            <a:p>
              <a:pPr algn="ctr"/>
              <a:r>
                <a:rPr lang="nb-NO" sz="800" dirty="0">
                  <a:latin typeface="Arial" panose="020B0604020202020204" pitchFamily="34" charset="0"/>
                  <a:cs typeface="Arial" panose="020B0604020202020204" pitchFamily="34" charset="0"/>
                </a:rPr>
                <a:t>NOK 30-50</a:t>
              </a:r>
            </a:p>
          </p:txBody>
        </p:sp>
        <p:sp>
          <p:nvSpPr>
            <p:cNvPr id="31" name="Up-Down Arrow 14">
              <a:extLst>
                <a:ext uri="{FF2B5EF4-FFF2-40B4-BE49-F238E27FC236}">
                  <a16:creationId xmlns:a16="http://schemas.microsoft.com/office/drawing/2014/main" id="{4EEBE38E-3DFC-4FBC-A64E-AB9DA3628870}"/>
                </a:ext>
              </a:extLst>
            </p:cNvPr>
            <p:cNvSpPr/>
            <p:nvPr/>
          </p:nvSpPr>
          <p:spPr>
            <a:xfrm>
              <a:off x="8963648" y="3463922"/>
              <a:ext cx="114159" cy="1413325"/>
            </a:xfrm>
            <a:prstGeom prst="upDown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600" dirty="0">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501894D5-16C0-48B3-8908-28D8359F7B1F}"/>
                </a:ext>
              </a:extLst>
            </p:cNvPr>
            <p:cNvSpPr txBox="1"/>
            <p:nvPr/>
          </p:nvSpPr>
          <p:spPr>
            <a:xfrm>
              <a:off x="8782806" y="4029544"/>
              <a:ext cx="477138" cy="215444"/>
            </a:xfrm>
            <a:prstGeom prst="rect">
              <a:avLst/>
            </a:prstGeom>
            <a:solidFill>
              <a:schemeClr val="bg1"/>
            </a:solidFill>
          </p:spPr>
          <p:txBody>
            <a:bodyPr wrap="square" lIns="36000" rIns="36000" rtlCol="0">
              <a:spAutoFit/>
            </a:bodyPr>
            <a:lstStyle/>
            <a:p>
              <a:pPr algn="ctr"/>
              <a:r>
                <a:rPr lang="nb-NO" sz="800" dirty="0">
                  <a:latin typeface="Arial" panose="020B0604020202020204" pitchFamily="34" charset="0"/>
                  <a:cs typeface="Arial" panose="020B0604020202020204" pitchFamily="34" charset="0"/>
                </a:rPr>
                <a:t>«Buffer»</a:t>
              </a:r>
            </a:p>
          </p:txBody>
        </p:sp>
        <p:sp>
          <p:nvSpPr>
            <p:cNvPr id="22" name="Rectangle 21">
              <a:extLst>
                <a:ext uri="{FF2B5EF4-FFF2-40B4-BE49-F238E27FC236}">
                  <a16:creationId xmlns:a16="http://schemas.microsoft.com/office/drawing/2014/main" id="{32677C03-005C-4208-B0B2-07EB85536268}"/>
                </a:ext>
              </a:extLst>
            </p:cNvPr>
            <p:cNvSpPr/>
            <p:nvPr/>
          </p:nvSpPr>
          <p:spPr>
            <a:xfrm>
              <a:off x="8117104" y="3429000"/>
              <a:ext cx="653878" cy="591731"/>
            </a:xfrm>
            <a:prstGeom prst="rect">
              <a:avLst/>
            </a:prstGeom>
            <a:solidFill>
              <a:schemeClr val="accent6">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endParaRPr lang="nb-NO" sz="800" dirty="0">
                <a:solidFill>
                  <a:schemeClr val="tx1"/>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6872847A-F2FD-4F26-AE43-FEFEFC67143B}"/>
                </a:ext>
              </a:extLst>
            </p:cNvPr>
            <p:cNvSpPr txBox="1"/>
            <p:nvPr/>
          </p:nvSpPr>
          <p:spPr>
            <a:xfrm>
              <a:off x="8157067" y="3550168"/>
              <a:ext cx="581363" cy="317988"/>
            </a:xfrm>
            <a:prstGeom prst="rect">
              <a:avLst/>
            </a:prstGeom>
            <a:noFill/>
          </p:spPr>
          <p:txBody>
            <a:bodyPr wrap="square" rtlCol="0">
              <a:spAutoFit/>
            </a:bodyPr>
            <a:lstStyle/>
            <a:p>
              <a:pPr algn="ctr"/>
              <a:r>
                <a:rPr lang="nb-NO" sz="800" dirty="0">
                  <a:latin typeface="Arial" panose="020B0604020202020204" pitchFamily="34" charset="0"/>
                  <a:cs typeface="Arial" panose="020B0604020202020204" pitchFamily="34" charset="0"/>
                </a:rPr>
                <a:t>NOK</a:t>
              </a:r>
            </a:p>
            <a:p>
              <a:pPr algn="ctr"/>
              <a:r>
                <a:rPr lang="nb-NO" sz="800" dirty="0">
                  <a:latin typeface="Arial" panose="020B0604020202020204" pitchFamily="34" charset="0"/>
                  <a:cs typeface="Arial" panose="020B0604020202020204" pitchFamily="34" charset="0"/>
                </a:rPr>
                <a:t>350</a:t>
              </a:r>
            </a:p>
          </p:txBody>
        </p:sp>
        <p:cxnSp>
          <p:nvCxnSpPr>
            <p:cNvPr id="90" name="Straight Connector 89">
              <a:extLst>
                <a:ext uri="{FF2B5EF4-FFF2-40B4-BE49-F238E27FC236}">
                  <a16:creationId xmlns:a16="http://schemas.microsoft.com/office/drawing/2014/main" id="{58E2ACAA-10EC-43F5-98B8-5B231E4CFA4C}"/>
                </a:ext>
              </a:extLst>
            </p:cNvPr>
            <p:cNvCxnSpPr/>
            <p:nvPr/>
          </p:nvCxnSpPr>
          <p:spPr>
            <a:xfrm>
              <a:off x="8770981" y="3433181"/>
              <a:ext cx="432000"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597147C5-21A0-44EF-8C73-53B7398A740F}"/>
                </a:ext>
              </a:extLst>
            </p:cNvPr>
            <p:cNvCxnSpPr/>
            <p:nvPr/>
          </p:nvCxnSpPr>
          <p:spPr>
            <a:xfrm>
              <a:off x="8781993" y="4902158"/>
              <a:ext cx="396000"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242430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8BA6E7D-B45E-4602-AAA3-646987B1ECC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6" name="Object 5" hidden="1">
                        <a:extLst>
                          <a:ext uri="{FF2B5EF4-FFF2-40B4-BE49-F238E27FC236}">
                            <a16:creationId xmlns:a16="http://schemas.microsoft.com/office/drawing/2014/main" id="{58BA6E7D-B45E-4602-AAA3-646987B1EC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Slide Number Placeholder 4">
            <a:extLst>
              <a:ext uri="{FF2B5EF4-FFF2-40B4-BE49-F238E27FC236}">
                <a16:creationId xmlns:a16="http://schemas.microsoft.com/office/drawing/2014/main" id="{BB2EF9B2-DA1A-4D42-8C2E-B915290DF855}"/>
              </a:ext>
            </a:extLst>
          </p:cNvPr>
          <p:cNvSpPr>
            <a:spLocks noGrp="1"/>
          </p:cNvSpPr>
          <p:nvPr>
            <p:ph type="sldNum" sz="quarter" idx="12"/>
          </p:nvPr>
        </p:nvSpPr>
        <p:spPr>
          <a:xfrm>
            <a:off x="9745200" y="6301722"/>
            <a:ext cx="644400" cy="365125"/>
          </a:xfrm>
          <a:prstGeom prst="rect">
            <a:avLst/>
          </a:prstGeom>
        </p:spPr>
        <p:txBody>
          <a:bodyPr vert="horz" lIns="91440" tIns="45720" rIns="91440" bIns="45720" rtlCol="0" anchor="ctr"/>
          <a:lstStyle>
            <a:defPPr>
              <a:defRPr lang="nb-NO"/>
            </a:defPPr>
            <a:lvl1pPr marL="0" algn="r" defTabSz="914400" rtl="0" eaLnBrk="1" latinLnBrk="0" hangingPunct="1">
              <a:defRPr sz="800" kern="1200">
                <a:solidFill>
                  <a:srgbClr val="6E6E6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751DFAA-887F-4071-8EAD-E8CA316FCF06}" type="slidenum">
              <a:rPr lang="nb-NO" smtClean="0"/>
              <a:pPr/>
              <a:t>16</a:t>
            </a:fld>
            <a:endParaRPr lang="nb-NO" dirty="0"/>
          </a:p>
        </p:txBody>
      </p:sp>
      <p:sp>
        <p:nvSpPr>
          <p:cNvPr id="7" name="Title 1">
            <a:extLst>
              <a:ext uri="{FF2B5EF4-FFF2-40B4-BE49-F238E27FC236}">
                <a16:creationId xmlns:a16="http://schemas.microsoft.com/office/drawing/2014/main" id="{4003DD21-555E-4215-9F4F-0B7DE0E6AA22}"/>
              </a:ext>
            </a:extLst>
          </p:cNvPr>
          <p:cNvSpPr>
            <a:spLocks noGrp="1"/>
          </p:cNvSpPr>
          <p:nvPr>
            <p:ph type="title"/>
          </p:nvPr>
        </p:nvSpPr>
        <p:spPr>
          <a:xfrm>
            <a:off x="184662" y="2200834"/>
            <a:ext cx="3779311" cy="2173226"/>
          </a:xfrm>
        </p:spPr>
        <p:txBody>
          <a:bodyPr vert="horz"/>
          <a:lstStyle/>
          <a:p>
            <a:pPr algn="ctr"/>
            <a:r>
              <a:rPr lang="nb-NO" sz="2800" b="1" dirty="0">
                <a:solidFill>
                  <a:schemeClr val="bg1"/>
                </a:solidFill>
                <a:latin typeface="Arial" panose="020B0604020202020204" pitchFamily="34" charset="0"/>
                <a:cs typeface="Arial" panose="020B0604020202020204" pitchFamily="34" charset="0"/>
              </a:rPr>
              <a:t>«</a:t>
            </a:r>
            <a:r>
              <a:rPr lang="nb-NO" sz="2800" dirty="0">
                <a:solidFill>
                  <a:schemeClr val="bg1"/>
                </a:solidFill>
              </a:rPr>
              <a:t>Selv med dagens investeringsnivå er det mulig med lønnsom drift og et positivt samfunns-økonomisk bidrag</a:t>
            </a:r>
            <a:r>
              <a:rPr lang="nb-NO" sz="2800" b="1" dirty="0">
                <a:solidFill>
                  <a:schemeClr val="bg1"/>
                </a:solidFill>
                <a:latin typeface="Arial" panose="020B0604020202020204" pitchFamily="34" charset="0"/>
                <a:cs typeface="Arial" panose="020B0604020202020204" pitchFamily="34" charset="0"/>
              </a:rPr>
              <a:t>»</a:t>
            </a:r>
            <a:br>
              <a:rPr lang="nb-NO" sz="2800" b="1" dirty="0">
                <a:solidFill>
                  <a:schemeClr val="bg1"/>
                </a:solidFill>
                <a:latin typeface="Arial" panose="020B0604020202020204" pitchFamily="34" charset="0"/>
                <a:cs typeface="Arial" panose="020B0604020202020204" pitchFamily="34" charset="0"/>
              </a:rPr>
            </a:br>
            <a:endParaRPr lang="nb-NO" sz="2800" dirty="0">
              <a:solidFill>
                <a:schemeClr val="bg1"/>
              </a:solidFill>
            </a:endParaRPr>
          </a:p>
        </p:txBody>
      </p:sp>
      <p:sp>
        <p:nvSpPr>
          <p:cNvPr id="13" name="TextBox 12">
            <a:extLst>
              <a:ext uri="{FF2B5EF4-FFF2-40B4-BE49-F238E27FC236}">
                <a16:creationId xmlns:a16="http://schemas.microsoft.com/office/drawing/2014/main" id="{477DC16F-3D62-40C9-ACAB-55EE2C74B33A}"/>
              </a:ext>
            </a:extLst>
          </p:cNvPr>
          <p:cNvSpPr txBox="1"/>
          <p:nvPr/>
        </p:nvSpPr>
        <p:spPr>
          <a:xfrm>
            <a:off x="4670425" y="1155700"/>
            <a:ext cx="6771005" cy="461665"/>
          </a:xfrm>
          <a:prstGeom prst="rect">
            <a:avLst/>
          </a:prstGeom>
          <a:noFill/>
        </p:spPr>
        <p:txBody>
          <a:bodyPr wrap="square" rtlCol="0">
            <a:spAutoFit/>
          </a:bodyPr>
          <a:lstStyle/>
          <a:p>
            <a:r>
              <a:rPr lang="nb-NO" sz="1200" b="1" dirty="0">
                <a:latin typeface="Arial" panose="020B0604020202020204" pitchFamily="34" charset="0"/>
                <a:cs typeface="Arial" panose="020B0604020202020204" pitchFamily="34" charset="0"/>
              </a:rPr>
              <a:t>Sammenligning av kostnader mellom Vestby og Alnabru ved godstransport fra Vestby </a:t>
            </a:r>
            <a:br>
              <a:rPr lang="nb-NO" sz="1200" b="1" dirty="0">
                <a:latin typeface="Arial" panose="020B0604020202020204" pitchFamily="34" charset="0"/>
                <a:cs typeface="Arial" panose="020B0604020202020204" pitchFamily="34" charset="0"/>
              </a:rPr>
            </a:br>
            <a:r>
              <a:rPr lang="nb-NO" sz="1200" dirty="0">
                <a:solidFill>
                  <a:schemeClr val="bg1">
                    <a:lumMod val="50000"/>
                  </a:schemeClr>
                </a:solidFill>
                <a:latin typeface="Arial" panose="020B0604020202020204" pitchFamily="34" charset="0"/>
                <a:cs typeface="Arial" panose="020B0604020202020204" pitchFamily="34" charset="0"/>
              </a:rPr>
              <a:t>i NOK per TEU</a:t>
            </a:r>
          </a:p>
        </p:txBody>
      </p:sp>
      <p:cxnSp>
        <p:nvCxnSpPr>
          <p:cNvPr id="14" name="Straight Connector 13">
            <a:extLst>
              <a:ext uri="{FF2B5EF4-FFF2-40B4-BE49-F238E27FC236}">
                <a16:creationId xmlns:a16="http://schemas.microsoft.com/office/drawing/2014/main" id="{DBDAC3C6-EF57-4DAD-8872-0451886E9AFC}"/>
              </a:ext>
            </a:extLst>
          </p:cNvPr>
          <p:cNvCxnSpPr>
            <a:cxnSpLocks/>
          </p:cNvCxnSpPr>
          <p:nvPr/>
        </p:nvCxnSpPr>
        <p:spPr>
          <a:xfrm>
            <a:off x="4689474" y="1652588"/>
            <a:ext cx="6768000" cy="0"/>
          </a:xfrm>
          <a:prstGeom prst="line">
            <a:avLst/>
          </a:prstGeom>
          <a:ln w="952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nvGrpSpPr>
          <p:cNvPr id="62" name="Group 61">
            <a:extLst>
              <a:ext uri="{FF2B5EF4-FFF2-40B4-BE49-F238E27FC236}">
                <a16:creationId xmlns:a16="http://schemas.microsoft.com/office/drawing/2014/main" id="{1B374062-F92D-4671-A808-9D3F5CA8248C}"/>
              </a:ext>
            </a:extLst>
          </p:cNvPr>
          <p:cNvGrpSpPr/>
          <p:nvPr/>
        </p:nvGrpSpPr>
        <p:grpSpPr>
          <a:xfrm>
            <a:off x="4910946" y="2115995"/>
            <a:ext cx="3426773" cy="3445437"/>
            <a:chOff x="5964197" y="1986118"/>
            <a:chExt cx="3426773" cy="3445437"/>
          </a:xfrm>
        </p:grpSpPr>
        <p:sp>
          <p:nvSpPr>
            <p:cNvPr id="49" name="Up-Down Arrow 14">
              <a:extLst>
                <a:ext uri="{FF2B5EF4-FFF2-40B4-BE49-F238E27FC236}">
                  <a16:creationId xmlns:a16="http://schemas.microsoft.com/office/drawing/2014/main" id="{D01E17CE-309A-463C-A0BF-DBFE3C92E201}"/>
                </a:ext>
              </a:extLst>
            </p:cNvPr>
            <p:cNvSpPr/>
            <p:nvPr/>
          </p:nvSpPr>
          <p:spPr>
            <a:xfrm>
              <a:off x="7865371" y="1996156"/>
              <a:ext cx="129364" cy="1596744"/>
            </a:xfrm>
            <a:prstGeom prst="upDownArrow">
              <a:avLst/>
            </a:prstGeom>
            <a:solidFill>
              <a:srgbClr val="EE7F78"/>
            </a:solidFill>
            <a:ln>
              <a:solidFill>
                <a:srgbClr val="EE7F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600" dirty="0">
                <a:latin typeface="Arial" panose="020B06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29083DC2-6BDD-4375-8605-4D8F829DAD63}"/>
                </a:ext>
              </a:extLst>
            </p:cNvPr>
            <p:cNvSpPr txBox="1"/>
            <p:nvPr/>
          </p:nvSpPr>
          <p:spPr>
            <a:xfrm>
              <a:off x="7579246" y="2649716"/>
              <a:ext cx="740970" cy="215444"/>
            </a:xfrm>
            <a:prstGeom prst="rect">
              <a:avLst/>
            </a:prstGeom>
            <a:solidFill>
              <a:schemeClr val="bg1"/>
            </a:solidFill>
          </p:spPr>
          <p:txBody>
            <a:bodyPr wrap="square" lIns="36000" rIns="36000" rtlCol="0" anchor="ctr">
              <a:spAutoFit/>
            </a:bodyPr>
            <a:lstStyle/>
            <a:p>
              <a:pPr algn="ctr"/>
              <a:r>
                <a:rPr lang="nb-NO" sz="800" dirty="0">
                  <a:latin typeface="Arial" panose="020B0604020202020204" pitchFamily="34" charset="0"/>
                  <a:cs typeface="Arial" panose="020B0604020202020204" pitchFamily="34" charset="0"/>
                </a:rPr>
                <a:t>Differanse</a:t>
              </a:r>
            </a:p>
          </p:txBody>
        </p:sp>
        <p:sp>
          <p:nvSpPr>
            <p:cNvPr id="38" name="Rectangle 37">
              <a:extLst>
                <a:ext uri="{FF2B5EF4-FFF2-40B4-BE49-F238E27FC236}">
                  <a16:creationId xmlns:a16="http://schemas.microsoft.com/office/drawing/2014/main" id="{EE649521-675D-45B4-B617-DBA50F61E9ED}"/>
                </a:ext>
              </a:extLst>
            </p:cNvPr>
            <p:cNvSpPr/>
            <p:nvPr/>
          </p:nvSpPr>
          <p:spPr>
            <a:xfrm>
              <a:off x="6906078" y="3516869"/>
              <a:ext cx="740970" cy="1532675"/>
            </a:xfrm>
            <a:prstGeom prst="rect">
              <a:avLst/>
            </a:prstGeom>
            <a:solidFill>
              <a:schemeClr val="accent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endParaRPr lang="nb-NO" sz="800" dirty="0">
                <a:solidFill>
                  <a:schemeClr val="tx1"/>
                </a:solidFill>
                <a:latin typeface="Arial" panose="020B0604020202020204" pitchFamily="34" charset="0"/>
                <a:cs typeface="Arial" panose="020B0604020202020204" pitchFamily="34" charset="0"/>
              </a:endParaRPr>
            </a:p>
          </p:txBody>
        </p:sp>
        <p:cxnSp>
          <p:nvCxnSpPr>
            <p:cNvPr id="39" name="Straight Connector 38">
              <a:extLst>
                <a:ext uri="{FF2B5EF4-FFF2-40B4-BE49-F238E27FC236}">
                  <a16:creationId xmlns:a16="http://schemas.microsoft.com/office/drawing/2014/main" id="{FC7EE3F3-014D-4F71-A54A-A6B9E7FCFB22}"/>
                </a:ext>
              </a:extLst>
            </p:cNvPr>
            <p:cNvCxnSpPr>
              <a:cxnSpLocks/>
            </p:cNvCxnSpPr>
            <p:nvPr/>
          </p:nvCxnSpPr>
          <p:spPr>
            <a:xfrm>
              <a:off x="5964197" y="5049037"/>
              <a:ext cx="342677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C10CBF37-AD6E-470C-AFFD-871D0BD10586}"/>
                </a:ext>
              </a:extLst>
            </p:cNvPr>
            <p:cNvSpPr txBox="1"/>
            <p:nvPr/>
          </p:nvSpPr>
          <p:spPr>
            <a:xfrm>
              <a:off x="6861639" y="5125336"/>
              <a:ext cx="841471" cy="306219"/>
            </a:xfrm>
            <a:prstGeom prst="rect">
              <a:avLst/>
            </a:prstGeom>
            <a:noFill/>
          </p:spPr>
          <p:txBody>
            <a:bodyPr wrap="square" rtlCol="0">
              <a:spAutoFit/>
            </a:bodyPr>
            <a:lstStyle/>
            <a:p>
              <a:pPr algn="ctr"/>
              <a:r>
                <a:rPr lang="nb-NO" sz="1000" b="1" dirty="0">
                  <a:latin typeface="Arial" panose="020B0604020202020204" pitchFamily="34" charset="0"/>
                  <a:cs typeface="Arial" panose="020B0604020202020204" pitchFamily="34" charset="0"/>
                </a:rPr>
                <a:t>Alnabru</a:t>
              </a:r>
            </a:p>
          </p:txBody>
        </p:sp>
        <p:sp>
          <p:nvSpPr>
            <p:cNvPr id="41" name="Rectangle 40">
              <a:extLst>
                <a:ext uri="{FF2B5EF4-FFF2-40B4-BE49-F238E27FC236}">
                  <a16:creationId xmlns:a16="http://schemas.microsoft.com/office/drawing/2014/main" id="{CEC1FF20-A721-452C-B9D7-572E6AB76CD7}"/>
                </a:ext>
              </a:extLst>
            </p:cNvPr>
            <p:cNvSpPr/>
            <p:nvPr/>
          </p:nvSpPr>
          <p:spPr>
            <a:xfrm>
              <a:off x="8105534" y="4698440"/>
              <a:ext cx="740970" cy="351102"/>
            </a:xfrm>
            <a:prstGeom prst="rect">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endParaRPr lang="nb-NO" sz="800" dirty="0">
                <a:solidFill>
                  <a:schemeClr val="tx1"/>
                </a:solidFill>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0FE1EC7D-6161-4A5E-8AE1-039D08103807}"/>
                </a:ext>
              </a:extLst>
            </p:cNvPr>
            <p:cNvSpPr txBox="1"/>
            <p:nvPr/>
          </p:nvSpPr>
          <p:spPr>
            <a:xfrm>
              <a:off x="8051113" y="5125336"/>
              <a:ext cx="841474" cy="306219"/>
            </a:xfrm>
            <a:prstGeom prst="rect">
              <a:avLst/>
            </a:prstGeom>
            <a:noFill/>
          </p:spPr>
          <p:txBody>
            <a:bodyPr wrap="square" rtlCol="0">
              <a:spAutoFit/>
            </a:bodyPr>
            <a:lstStyle/>
            <a:p>
              <a:pPr algn="ctr"/>
              <a:r>
                <a:rPr lang="nb-NO" sz="1000" b="1" dirty="0">
                  <a:latin typeface="Arial" panose="020B0604020202020204" pitchFamily="34" charset="0"/>
                  <a:cs typeface="Arial" panose="020B0604020202020204" pitchFamily="34" charset="0"/>
                </a:rPr>
                <a:t>Vestby</a:t>
              </a:r>
            </a:p>
          </p:txBody>
        </p:sp>
        <p:sp>
          <p:nvSpPr>
            <p:cNvPr id="43" name="TextBox 42">
              <a:extLst>
                <a:ext uri="{FF2B5EF4-FFF2-40B4-BE49-F238E27FC236}">
                  <a16:creationId xmlns:a16="http://schemas.microsoft.com/office/drawing/2014/main" id="{4E1D2BA3-6AD4-429C-836B-23A4E64B3D6A}"/>
                </a:ext>
              </a:extLst>
            </p:cNvPr>
            <p:cNvSpPr txBox="1"/>
            <p:nvPr/>
          </p:nvSpPr>
          <p:spPr>
            <a:xfrm>
              <a:off x="5988118" y="4166067"/>
              <a:ext cx="1137749" cy="185791"/>
            </a:xfrm>
            <a:prstGeom prst="rect">
              <a:avLst/>
            </a:prstGeom>
            <a:noFill/>
          </p:spPr>
          <p:txBody>
            <a:bodyPr wrap="square" rtlCol="0">
              <a:spAutoFit/>
            </a:bodyPr>
            <a:lstStyle/>
            <a:p>
              <a:r>
                <a:rPr lang="nb-NO" sz="800" dirty="0">
                  <a:latin typeface="Arial" panose="020B0604020202020204" pitchFamily="34" charset="0"/>
                  <a:cs typeface="Arial" panose="020B0604020202020204" pitchFamily="34" charset="0"/>
                </a:rPr>
                <a:t>Fremførings-kostnader</a:t>
              </a:r>
            </a:p>
          </p:txBody>
        </p:sp>
        <p:sp>
          <p:nvSpPr>
            <p:cNvPr id="44" name="TextBox 43">
              <a:extLst>
                <a:ext uri="{FF2B5EF4-FFF2-40B4-BE49-F238E27FC236}">
                  <a16:creationId xmlns:a16="http://schemas.microsoft.com/office/drawing/2014/main" id="{0D08A31A-81B8-4378-B438-952BE516ECBF}"/>
                </a:ext>
              </a:extLst>
            </p:cNvPr>
            <p:cNvSpPr txBox="1"/>
            <p:nvPr/>
          </p:nvSpPr>
          <p:spPr>
            <a:xfrm>
              <a:off x="5988118" y="3036435"/>
              <a:ext cx="1315520" cy="229309"/>
            </a:xfrm>
            <a:prstGeom prst="rect">
              <a:avLst/>
            </a:prstGeom>
            <a:noFill/>
          </p:spPr>
          <p:txBody>
            <a:bodyPr wrap="square" rtlCol="0">
              <a:spAutoFit/>
            </a:bodyPr>
            <a:lstStyle/>
            <a:p>
              <a:r>
                <a:rPr lang="nb-NO" sz="800" dirty="0">
                  <a:latin typeface="Arial" panose="020B0604020202020204" pitchFamily="34" charset="0"/>
                  <a:cs typeface="Arial" panose="020B0604020202020204" pitchFamily="34" charset="0"/>
                </a:rPr>
                <a:t>Løftekostnader</a:t>
              </a:r>
            </a:p>
          </p:txBody>
        </p:sp>
        <p:sp>
          <p:nvSpPr>
            <p:cNvPr id="45" name="TextBox 44">
              <a:extLst>
                <a:ext uri="{FF2B5EF4-FFF2-40B4-BE49-F238E27FC236}">
                  <a16:creationId xmlns:a16="http://schemas.microsoft.com/office/drawing/2014/main" id="{A8650201-8FD7-4B3A-A4CA-48804A97A918}"/>
                </a:ext>
              </a:extLst>
            </p:cNvPr>
            <p:cNvSpPr txBox="1"/>
            <p:nvPr/>
          </p:nvSpPr>
          <p:spPr>
            <a:xfrm>
              <a:off x="6951362" y="4095677"/>
              <a:ext cx="658796" cy="338554"/>
            </a:xfrm>
            <a:prstGeom prst="rect">
              <a:avLst/>
            </a:prstGeom>
            <a:noFill/>
          </p:spPr>
          <p:txBody>
            <a:bodyPr wrap="square" rtlCol="0" anchor="ctr">
              <a:spAutoFit/>
            </a:bodyPr>
            <a:lstStyle/>
            <a:p>
              <a:pPr algn="ctr"/>
              <a:r>
                <a:rPr lang="nb-NO" sz="800" dirty="0">
                  <a:latin typeface="Arial" panose="020B0604020202020204" pitchFamily="34" charset="0"/>
                  <a:cs typeface="Arial" panose="020B0604020202020204" pitchFamily="34" charset="0"/>
                </a:rPr>
                <a:t>NOK</a:t>
              </a:r>
            </a:p>
            <a:p>
              <a:pPr algn="ctr"/>
              <a:r>
                <a:rPr lang="nb-NO" sz="800" dirty="0">
                  <a:latin typeface="Arial" panose="020B0604020202020204" pitchFamily="34" charset="0"/>
                  <a:cs typeface="Arial" panose="020B0604020202020204" pitchFamily="34" charset="0"/>
                </a:rPr>
                <a:t>800</a:t>
              </a:r>
            </a:p>
          </p:txBody>
        </p:sp>
        <p:sp>
          <p:nvSpPr>
            <p:cNvPr id="46" name="TextBox 45">
              <a:extLst>
                <a:ext uri="{FF2B5EF4-FFF2-40B4-BE49-F238E27FC236}">
                  <a16:creationId xmlns:a16="http://schemas.microsoft.com/office/drawing/2014/main" id="{0CD7C3B7-091F-4D9C-80B4-969E525017EF}"/>
                </a:ext>
              </a:extLst>
            </p:cNvPr>
            <p:cNvSpPr txBox="1"/>
            <p:nvPr/>
          </p:nvSpPr>
          <p:spPr>
            <a:xfrm>
              <a:off x="8152969" y="4687274"/>
              <a:ext cx="658796" cy="338554"/>
            </a:xfrm>
            <a:prstGeom prst="rect">
              <a:avLst/>
            </a:prstGeom>
            <a:noFill/>
          </p:spPr>
          <p:txBody>
            <a:bodyPr wrap="square" rtlCol="0" anchor="ctr">
              <a:spAutoFit/>
            </a:bodyPr>
            <a:lstStyle/>
            <a:p>
              <a:pPr algn="ctr"/>
              <a:r>
                <a:rPr lang="nb-NO" sz="800" dirty="0">
                  <a:latin typeface="Arial" panose="020B0604020202020204" pitchFamily="34" charset="0"/>
                  <a:cs typeface="Arial" panose="020B0604020202020204" pitchFamily="34" charset="0"/>
                </a:rPr>
                <a:t>NOK</a:t>
              </a:r>
            </a:p>
            <a:p>
              <a:pPr algn="ctr"/>
              <a:r>
                <a:rPr lang="nb-NO" sz="800" dirty="0">
                  <a:latin typeface="Arial" panose="020B0604020202020204" pitchFamily="34" charset="0"/>
                  <a:cs typeface="Arial" panose="020B0604020202020204" pitchFamily="34" charset="0"/>
                </a:rPr>
                <a:t>150</a:t>
              </a:r>
            </a:p>
          </p:txBody>
        </p:sp>
        <p:sp>
          <p:nvSpPr>
            <p:cNvPr id="47" name="Rectangle 46">
              <a:extLst>
                <a:ext uri="{FF2B5EF4-FFF2-40B4-BE49-F238E27FC236}">
                  <a16:creationId xmlns:a16="http://schemas.microsoft.com/office/drawing/2014/main" id="{F49B305D-A8EB-40B8-AC6C-140A5DF170EE}"/>
                </a:ext>
              </a:extLst>
            </p:cNvPr>
            <p:cNvSpPr/>
            <p:nvPr/>
          </p:nvSpPr>
          <p:spPr>
            <a:xfrm>
              <a:off x="8105534" y="4496061"/>
              <a:ext cx="740970" cy="168070"/>
            </a:xfrm>
            <a:prstGeom prst="rect">
              <a:avLst/>
            </a:prstGeom>
            <a:solidFill>
              <a:schemeClr val="accent2">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endParaRPr lang="nb-NO" sz="800" dirty="0">
                <a:solidFill>
                  <a:schemeClr val="tx1"/>
                </a:solidFill>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0112C22A-6C75-46D4-8B3E-8EC03E2FAC41}"/>
                </a:ext>
              </a:extLst>
            </p:cNvPr>
            <p:cNvSpPr txBox="1"/>
            <p:nvPr/>
          </p:nvSpPr>
          <p:spPr>
            <a:xfrm>
              <a:off x="8067950" y="4471367"/>
              <a:ext cx="828832" cy="244141"/>
            </a:xfrm>
            <a:prstGeom prst="rect">
              <a:avLst/>
            </a:prstGeom>
            <a:noFill/>
          </p:spPr>
          <p:txBody>
            <a:bodyPr wrap="square" rtlCol="0">
              <a:spAutoFit/>
            </a:bodyPr>
            <a:lstStyle/>
            <a:p>
              <a:pPr algn="ctr"/>
              <a:r>
                <a:rPr lang="nb-NO" sz="800" dirty="0">
                  <a:latin typeface="Arial" panose="020B0604020202020204" pitchFamily="34" charset="0"/>
                  <a:cs typeface="Arial" panose="020B0604020202020204" pitchFamily="34" charset="0"/>
                </a:rPr>
                <a:t>NOK 30-50</a:t>
              </a:r>
            </a:p>
          </p:txBody>
        </p:sp>
        <p:sp>
          <p:nvSpPr>
            <p:cNvPr id="51" name="Rectangle 50">
              <a:extLst>
                <a:ext uri="{FF2B5EF4-FFF2-40B4-BE49-F238E27FC236}">
                  <a16:creationId xmlns:a16="http://schemas.microsoft.com/office/drawing/2014/main" id="{2542AE08-6FD6-4880-98FE-2B0EC2DB4B33}"/>
                </a:ext>
              </a:extLst>
            </p:cNvPr>
            <p:cNvSpPr/>
            <p:nvPr/>
          </p:nvSpPr>
          <p:spPr>
            <a:xfrm>
              <a:off x="6906076" y="2820387"/>
              <a:ext cx="740970" cy="670545"/>
            </a:xfrm>
            <a:prstGeom prst="rect">
              <a:avLst/>
            </a:prstGeom>
            <a:solidFill>
              <a:schemeClr val="accent6">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endParaRPr lang="nb-NO" sz="800" dirty="0">
                <a:solidFill>
                  <a:schemeClr val="tx1"/>
                </a:solidFill>
                <a:latin typeface="Arial" panose="020B0604020202020204" pitchFamily="34" charset="0"/>
                <a:cs typeface="Arial" panose="020B0604020202020204" pitchFamily="34" charset="0"/>
              </a:endParaRPr>
            </a:p>
          </p:txBody>
        </p:sp>
        <p:sp>
          <p:nvSpPr>
            <p:cNvPr id="52" name="TextBox 51">
              <a:extLst>
                <a:ext uri="{FF2B5EF4-FFF2-40B4-BE49-F238E27FC236}">
                  <a16:creationId xmlns:a16="http://schemas.microsoft.com/office/drawing/2014/main" id="{4D85A266-E8DF-418D-93C4-17643EDB2F3D}"/>
                </a:ext>
              </a:extLst>
            </p:cNvPr>
            <p:cNvSpPr txBox="1"/>
            <p:nvPr/>
          </p:nvSpPr>
          <p:spPr>
            <a:xfrm>
              <a:off x="6951362" y="2957693"/>
              <a:ext cx="658796" cy="360342"/>
            </a:xfrm>
            <a:prstGeom prst="rect">
              <a:avLst/>
            </a:prstGeom>
            <a:noFill/>
          </p:spPr>
          <p:txBody>
            <a:bodyPr wrap="square" rtlCol="0">
              <a:spAutoFit/>
            </a:bodyPr>
            <a:lstStyle/>
            <a:p>
              <a:pPr algn="ctr"/>
              <a:r>
                <a:rPr lang="nb-NO" sz="800" dirty="0">
                  <a:latin typeface="Arial" panose="020B0604020202020204" pitchFamily="34" charset="0"/>
                  <a:cs typeface="Arial" panose="020B0604020202020204" pitchFamily="34" charset="0"/>
                </a:rPr>
                <a:t>NOK</a:t>
              </a:r>
            </a:p>
            <a:p>
              <a:pPr algn="ctr"/>
              <a:r>
                <a:rPr lang="nb-NO" sz="800" dirty="0">
                  <a:latin typeface="Arial" panose="020B0604020202020204" pitchFamily="34" charset="0"/>
                  <a:cs typeface="Arial" panose="020B0604020202020204" pitchFamily="34" charset="0"/>
                </a:rPr>
                <a:t>350</a:t>
              </a:r>
            </a:p>
          </p:txBody>
        </p:sp>
        <p:cxnSp>
          <p:nvCxnSpPr>
            <p:cNvPr id="53" name="Straight Connector 52">
              <a:extLst>
                <a:ext uri="{FF2B5EF4-FFF2-40B4-BE49-F238E27FC236}">
                  <a16:creationId xmlns:a16="http://schemas.microsoft.com/office/drawing/2014/main" id="{9CE57FD2-E084-4625-98B2-7076AF330656}"/>
                </a:ext>
              </a:extLst>
            </p:cNvPr>
            <p:cNvCxnSpPr>
              <a:cxnSpLocks/>
            </p:cNvCxnSpPr>
            <p:nvPr/>
          </p:nvCxnSpPr>
          <p:spPr>
            <a:xfrm>
              <a:off x="7647045" y="1986118"/>
              <a:ext cx="489539"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32A4FE4-7850-443E-8AC6-2EF138C5CBFC}"/>
                </a:ext>
              </a:extLst>
            </p:cNvPr>
            <p:cNvCxnSpPr/>
            <p:nvPr/>
          </p:nvCxnSpPr>
          <p:spPr>
            <a:xfrm>
              <a:off x="7659526" y="3606007"/>
              <a:ext cx="448744"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57C029FF-B216-41E5-B28B-875C753FB1DB}"/>
                </a:ext>
              </a:extLst>
            </p:cNvPr>
            <p:cNvSpPr/>
            <p:nvPr/>
          </p:nvSpPr>
          <p:spPr>
            <a:xfrm>
              <a:off x="8105534" y="3595970"/>
              <a:ext cx="740970" cy="863944"/>
            </a:xfrm>
            <a:prstGeom prst="rect">
              <a:avLst/>
            </a:prstGeom>
            <a:solidFill>
              <a:schemeClr val="accent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endParaRPr lang="nb-NO" sz="800" dirty="0">
                <a:solidFill>
                  <a:schemeClr val="tx1"/>
                </a:solidFill>
                <a:latin typeface="Arial" panose="020B0604020202020204" pitchFamily="34" charset="0"/>
                <a:cs typeface="Arial" panose="020B0604020202020204" pitchFamily="34" charset="0"/>
              </a:endParaRPr>
            </a:p>
          </p:txBody>
        </p:sp>
        <p:sp>
          <p:nvSpPr>
            <p:cNvPr id="57" name="Rectangle 56">
              <a:extLst>
                <a:ext uri="{FF2B5EF4-FFF2-40B4-BE49-F238E27FC236}">
                  <a16:creationId xmlns:a16="http://schemas.microsoft.com/office/drawing/2014/main" id="{23549346-2540-496E-B1A9-0EEEF3D2E1ED}"/>
                </a:ext>
              </a:extLst>
            </p:cNvPr>
            <p:cNvSpPr/>
            <p:nvPr/>
          </p:nvSpPr>
          <p:spPr>
            <a:xfrm>
              <a:off x="6900674" y="1986118"/>
              <a:ext cx="740970" cy="803811"/>
            </a:xfrm>
            <a:prstGeom prst="rect">
              <a:avLst/>
            </a:prstGeom>
            <a:solidFill>
              <a:schemeClr val="accent6">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endParaRPr lang="nb-NO" sz="800" dirty="0">
                <a:solidFill>
                  <a:schemeClr val="tx1"/>
                </a:solidFill>
                <a:latin typeface="Arial" panose="020B0604020202020204" pitchFamily="34" charset="0"/>
                <a:cs typeface="Arial" panose="020B0604020202020204" pitchFamily="34" charset="0"/>
              </a:endParaRPr>
            </a:p>
          </p:txBody>
        </p:sp>
        <p:sp>
          <p:nvSpPr>
            <p:cNvPr id="58" name="TextBox 57">
              <a:extLst>
                <a:ext uri="{FF2B5EF4-FFF2-40B4-BE49-F238E27FC236}">
                  <a16:creationId xmlns:a16="http://schemas.microsoft.com/office/drawing/2014/main" id="{672F72C8-D20C-4216-84ED-3B93DDA522CF}"/>
                </a:ext>
              </a:extLst>
            </p:cNvPr>
            <p:cNvSpPr txBox="1"/>
            <p:nvPr/>
          </p:nvSpPr>
          <p:spPr>
            <a:xfrm>
              <a:off x="6945655" y="2260602"/>
              <a:ext cx="658796" cy="246221"/>
            </a:xfrm>
            <a:prstGeom prst="rect">
              <a:avLst/>
            </a:prstGeom>
            <a:noFill/>
          </p:spPr>
          <p:txBody>
            <a:bodyPr wrap="square" rtlCol="0">
              <a:spAutoFit/>
            </a:bodyPr>
            <a:lstStyle/>
            <a:p>
              <a:pPr algn="ctr"/>
              <a:r>
                <a:rPr lang="nb-NO" sz="1000" b="1" dirty="0">
                  <a:latin typeface="Arial" panose="020B0604020202020204" pitchFamily="34" charset="0"/>
                  <a:cs typeface="Arial" panose="020B0604020202020204" pitchFamily="34" charset="0"/>
                </a:rPr>
                <a:t>?</a:t>
              </a:r>
            </a:p>
          </p:txBody>
        </p:sp>
        <p:sp>
          <p:nvSpPr>
            <p:cNvPr id="59" name="TextBox 58">
              <a:extLst>
                <a:ext uri="{FF2B5EF4-FFF2-40B4-BE49-F238E27FC236}">
                  <a16:creationId xmlns:a16="http://schemas.microsoft.com/office/drawing/2014/main" id="{21F304DB-804C-436E-A4D1-6469C252B592}"/>
                </a:ext>
              </a:extLst>
            </p:cNvPr>
            <p:cNvSpPr txBox="1"/>
            <p:nvPr/>
          </p:nvSpPr>
          <p:spPr>
            <a:xfrm>
              <a:off x="5988118" y="2260602"/>
              <a:ext cx="948088" cy="338554"/>
            </a:xfrm>
            <a:prstGeom prst="rect">
              <a:avLst/>
            </a:prstGeom>
            <a:noFill/>
          </p:spPr>
          <p:txBody>
            <a:bodyPr wrap="square" rtlCol="0">
              <a:spAutoFit/>
            </a:bodyPr>
            <a:lstStyle/>
            <a:p>
              <a:r>
                <a:rPr lang="nb-NO" sz="800" dirty="0">
                  <a:latin typeface="Arial" panose="020B0604020202020204" pitchFamily="34" charset="0"/>
                  <a:cs typeface="Arial" panose="020B0604020202020204" pitchFamily="34" charset="0"/>
                </a:rPr>
                <a:t>Kapitalkostnad per løft</a:t>
              </a:r>
            </a:p>
          </p:txBody>
        </p:sp>
        <p:sp>
          <p:nvSpPr>
            <p:cNvPr id="60" name="TextBox 59">
              <a:extLst>
                <a:ext uri="{FF2B5EF4-FFF2-40B4-BE49-F238E27FC236}">
                  <a16:creationId xmlns:a16="http://schemas.microsoft.com/office/drawing/2014/main" id="{2760BA37-8FB9-4763-B745-8D61D65B34AF}"/>
                </a:ext>
              </a:extLst>
            </p:cNvPr>
            <p:cNvSpPr txBox="1"/>
            <p:nvPr/>
          </p:nvSpPr>
          <p:spPr>
            <a:xfrm>
              <a:off x="8181168" y="3852306"/>
              <a:ext cx="581363" cy="371563"/>
            </a:xfrm>
            <a:prstGeom prst="rect">
              <a:avLst/>
            </a:prstGeom>
            <a:noFill/>
          </p:spPr>
          <p:txBody>
            <a:bodyPr wrap="square" rtlCol="0">
              <a:spAutoFit/>
            </a:bodyPr>
            <a:lstStyle/>
            <a:p>
              <a:pPr algn="ctr"/>
              <a:r>
                <a:rPr lang="nb-NO" sz="800" dirty="0">
                  <a:latin typeface="Arial" panose="020B0604020202020204" pitchFamily="34" charset="0"/>
                  <a:cs typeface="Arial" panose="020B0604020202020204" pitchFamily="34" charset="0"/>
                </a:rPr>
                <a:t>NOK</a:t>
              </a:r>
            </a:p>
            <a:p>
              <a:pPr algn="ctr"/>
              <a:r>
                <a:rPr lang="nb-NO" sz="800" dirty="0">
                  <a:latin typeface="Arial" panose="020B0604020202020204" pitchFamily="34" charset="0"/>
                  <a:cs typeface="Arial" panose="020B0604020202020204" pitchFamily="34" charset="0"/>
                </a:rPr>
                <a:t>429-611</a:t>
              </a:r>
            </a:p>
          </p:txBody>
        </p:sp>
      </p:grpSp>
      <p:sp>
        <p:nvSpPr>
          <p:cNvPr id="61" name="Footer Placeholder 4">
            <a:extLst>
              <a:ext uri="{FF2B5EF4-FFF2-40B4-BE49-F238E27FC236}">
                <a16:creationId xmlns:a16="http://schemas.microsoft.com/office/drawing/2014/main" id="{089D0600-8523-497A-93EE-E97D0BB567B3}"/>
              </a:ext>
            </a:extLst>
          </p:cNvPr>
          <p:cNvSpPr>
            <a:spLocks noGrp="1"/>
          </p:cNvSpPr>
          <p:nvPr>
            <p:ph type="ftr" sz="quarter" idx="11"/>
          </p:nvPr>
        </p:nvSpPr>
        <p:spPr>
          <a:xfrm>
            <a:off x="6188400" y="6321601"/>
            <a:ext cx="2978368" cy="365126"/>
          </a:xfrm>
          <a:prstGeom prst="rect">
            <a:avLst/>
          </a:prstGeom>
        </p:spPr>
        <p:txBody>
          <a:bodyPr vert="horz" lIns="0" tIns="45720" rIns="0" bIns="45720" rtlCol="0" anchor="ctr"/>
          <a:lstStyle>
            <a:defPPr>
              <a:defRPr lang="nb-NO"/>
            </a:defPPr>
            <a:lvl1pPr marL="0" algn="ctr" defTabSz="914400" rtl="0" eaLnBrk="1" latinLnBrk="0" hangingPunct="1">
              <a:defRPr sz="800" kern="1200">
                <a:solidFill>
                  <a:srgbClr val="6E6E6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nb-NO" sz="500" i="1" dirty="0">
              <a:latin typeface="Arial" panose="020B0604020202020204" pitchFamily="34" charset="0"/>
              <a:cs typeface="Arial" panose="020B0604020202020204" pitchFamily="34" charset="0"/>
            </a:endParaRPr>
          </a:p>
        </p:txBody>
      </p:sp>
      <p:sp>
        <p:nvSpPr>
          <p:cNvPr id="64" name="Freeform 22">
            <a:extLst>
              <a:ext uri="{FF2B5EF4-FFF2-40B4-BE49-F238E27FC236}">
                <a16:creationId xmlns:a16="http://schemas.microsoft.com/office/drawing/2014/main" id="{0C0D9B90-F47F-42AB-BADE-34760E62DE9D}"/>
              </a:ext>
            </a:extLst>
          </p:cNvPr>
          <p:cNvSpPr>
            <a:spLocks/>
          </p:cNvSpPr>
          <p:nvPr/>
        </p:nvSpPr>
        <p:spPr bwMode="auto">
          <a:xfrm>
            <a:off x="8652820" y="3196621"/>
            <a:ext cx="125903" cy="516187"/>
          </a:xfrm>
          <a:custGeom>
            <a:avLst/>
            <a:gdLst/>
            <a:ahLst/>
            <a:cxnLst>
              <a:cxn ang="0">
                <a:pos x="3" y="0"/>
              </a:cxn>
              <a:cxn ang="0">
                <a:pos x="609" y="454"/>
              </a:cxn>
              <a:cxn ang="0">
                <a:pos x="0" y="909"/>
              </a:cxn>
            </a:cxnLst>
            <a:rect l="0" t="0" r="r" b="b"/>
            <a:pathLst>
              <a:path w="609" h="909">
                <a:moveTo>
                  <a:pt x="3" y="0"/>
                </a:moveTo>
                <a:lnTo>
                  <a:pt x="609" y="454"/>
                </a:lnTo>
                <a:lnTo>
                  <a:pt x="0" y="909"/>
                </a:lnTo>
              </a:path>
            </a:pathLst>
          </a:custGeom>
          <a:solidFill>
            <a:schemeClr val="bg1"/>
          </a:solidFill>
          <a:ln w="19050" cmpd="sng">
            <a:solidFill>
              <a:schemeClr val="accent2">
                <a:lumMod val="75000"/>
              </a:schemeClr>
            </a:solidFill>
            <a:round/>
            <a:headEnd/>
            <a:tailEnd/>
          </a:ln>
          <a:effectLst/>
        </p:spPr>
        <p:txBody>
          <a:bodyPr vert="horz" wrap="square" lIns="0" tIns="0" rIns="0" bIns="0" numCol="1" anchor="ctr" anchorCtr="0" compatLnSpc="1">
            <a:prstTxWarp prst="textNoShape">
              <a:avLst/>
            </a:prstTxWarp>
            <a:noAutofit/>
          </a:bodyPr>
          <a:lstStyle/>
          <a:p>
            <a:pPr defTabSz="914126" eaLnBrk="0" fontAlgn="base" hangingPunct="0">
              <a:spcBef>
                <a:spcPts val="600"/>
              </a:spcBef>
              <a:spcAft>
                <a:spcPct val="0"/>
              </a:spcAft>
              <a:defRPr/>
            </a:pPr>
            <a:endParaRPr lang="en-US" sz="1200" kern="0" dirty="0">
              <a:solidFill>
                <a:srgbClr val="342F2B"/>
              </a:solidFill>
              <a:cs typeface="Arial" pitchFamily="34" charset="0"/>
            </a:endParaRPr>
          </a:p>
        </p:txBody>
      </p:sp>
      <p:sp>
        <p:nvSpPr>
          <p:cNvPr id="65" name="Rectangle 64">
            <a:extLst>
              <a:ext uri="{FF2B5EF4-FFF2-40B4-BE49-F238E27FC236}">
                <a16:creationId xmlns:a16="http://schemas.microsoft.com/office/drawing/2014/main" id="{F5E44EAB-E74F-4FDE-8EB7-9FA858FCDF89}"/>
              </a:ext>
            </a:extLst>
          </p:cNvPr>
          <p:cNvSpPr/>
          <p:nvPr/>
        </p:nvSpPr>
        <p:spPr>
          <a:xfrm>
            <a:off x="9020831" y="2339495"/>
            <a:ext cx="2505661" cy="22950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buClr>
                <a:schemeClr val="accent2">
                  <a:lumMod val="75000"/>
                </a:schemeClr>
              </a:buClr>
              <a:buSzPct val="100000"/>
              <a:buFont typeface="Arial" panose="020B0604020202020204" pitchFamily="34" charset="0"/>
              <a:buChar char="&gt;"/>
            </a:pPr>
            <a:r>
              <a:rPr lang="nb-NO" sz="1050" dirty="0">
                <a:solidFill>
                  <a:schemeClr val="tx1"/>
                </a:solidFill>
                <a:latin typeface="Arial" panose="020B0604020202020204" pitchFamily="34" charset="0"/>
                <a:cs typeface="Arial" panose="020B0604020202020204" pitchFamily="34" charset="0"/>
              </a:rPr>
              <a:t>Med en løftekostnad som dekker kapitalkostnad per løft i Vestby vil aktører i regionen fortsatt redusere dagens transportkostnader</a:t>
            </a:r>
          </a:p>
          <a:p>
            <a:pPr>
              <a:buClr>
                <a:schemeClr val="accent2">
                  <a:lumMod val="75000"/>
                </a:schemeClr>
              </a:buClr>
              <a:buSzPct val="100000"/>
            </a:pPr>
            <a:br>
              <a:rPr lang="nb-NO" sz="1050" b="1" dirty="0">
                <a:solidFill>
                  <a:schemeClr val="tx1"/>
                </a:solidFill>
                <a:latin typeface="Arial" panose="020B0604020202020204" pitchFamily="34" charset="0"/>
                <a:cs typeface="Arial" panose="020B0604020202020204" pitchFamily="34" charset="0"/>
              </a:rPr>
            </a:br>
            <a:endParaRPr lang="nb-NO" sz="1050" b="1" dirty="0">
              <a:solidFill>
                <a:schemeClr val="tx1"/>
              </a:solidFill>
              <a:latin typeface="Arial" panose="020B0604020202020204" pitchFamily="34" charset="0"/>
              <a:cs typeface="Arial" panose="020B0604020202020204" pitchFamily="34" charset="0"/>
            </a:endParaRPr>
          </a:p>
          <a:p>
            <a:pPr marL="171450" indent="-171450">
              <a:buClr>
                <a:schemeClr val="accent2">
                  <a:lumMod val="75000"/>
                </a:schemeClr>
              </a:buClr>
              <a:buSzPct val="100000"/>
              <a:buFont typeface="Arial" panose="020B0604020202020204" pitchFamily="34" charset="0"/>
              <a:buChar char="&gt;"/>
            </a:pPr>
            <a:r>
              <a:rPr lang="nb-NO" sz="1050" b="1" dirty="0">
                <a:solidFill>
                  <a:schemeClr val="tx1"/>
                </a:solidFill>
                <a:latin typeface="Arial" panose="020B0604020202020204" pitchFamily="34" charset="0"/>
                <a:cs typeface="Arial" panose="020B0604020202020204" pitchFamily="34" charset="0"/>
              </a:rPr>
              <a:t>Hva er kapitalkostnaden per løft ved Alnabru?</a:t>
            </a:r>
          </a:p>
          <a:p>
            <a:pPr>
              <a:buClr>
                <a:schemeClr val="accent2">
                  <a:lumMod val="75000"/>
                </a:schemeClr>
              </a:buClr>
              <a:buSzPct val="100000"/>
            </a:pPr>
            <a:br>
              <a:rPr lang="nb-NO" sz="1050" b="1" dirty="0">
                <a:solidFill>
                  <a:schemeClr val="tx1"/>
                </a:solidFill>
                <a:latin typeface="Arial" panose="020B0604020202020204" pitchFamily="34" charset="0"/>
                <a:cs typeface="Arial" panose="020B0604020202020204" pitchFamily="34" charset="0"/>
              </a:rPr>
            </a:br>
            <a:endParaRPr lang="nb-NO" sz="1050" b="1" dirty="0">
              <a:solidFill>
                <a:schemeClr val="tx1"/>
              </a:solidFill>
              <a:latin typeface="Arial" panose="020B0604020202020204" pitchFamily="34" charset="0"/>
              <a:cs typeface="Arial" panose="020B0604020202020204" pitchFamily="34" charset="0"/>
            </a:endParaRPr>
          </a:p>
          <a:p>
            <a:pPr marL="171450" indent="-171450">
              <a:buClr>
                <a:schemeClr val="accent2">
                  <a:lumMod val="75000"/>
                </a:schemeClr>
              </a:buClr>
              <a:buSzPct val="100000"/>
              <a:buFont typeface="Arial" panose="020B0604020202020204" pitchFamily="34" charset="0"/>
              <a:buChar char="&gt;"/>
            </a:pPr>
            <a:r>
              <a:rPr lang="nb-NO" sz="1050" b="1" dirty="0">
                <a:solidFill>
                  <a:schemeClr val="tx1"/>
                </a:solidFill>
                <a:latin typeface="Arial" panose="020B0604020202020204" pitchFamily="34" charset="0"/>
                <a:cs typeface="Arial" panose="020B0604020202020204" pitchFamily="34" charset="0"/>
              </a:rPr>
              <a:t>Hva er den faktiske differansen mellom Vestby og Alnabru, og hvem bærer denne kostnaden?</a:t>
            </a:r>
            <a:endParaRPr lang="nb-NO" sz="700" dirty="0">
              <a:solidFill>
                <a:schemeClr val="tx1"/>
              </a:solidFill>
              <a:latin typeface="Arial" panose="020B0604020202020204" pitchFamily="34" charset="0"/>
              <a:cs typeface="Arial" panose="020B0604020202020204" pitchFamily="34" charset="0"/>
            </a:endParaRPr>
          </a:p>
        </p:txBody>
      </p:sp>
      <p:pic>
        <p:nvPicPr>
          <p:cNvPr id="67" name="Graphic 66" descr="Piggy Bank with solid fill">
            <a:extLst>
              <a:ext uri="{FF2B5EF4-FFF2-40B4-BE49-F238E27FC236}">
                <a16:creationId xmlns:a16="http://schemas.microsoft.com/office/drawing/2014/main" id="{F5BBD0C3-2AD7-4473-B703-7DC4F96BB1B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5877" y="158688"/>
            <a:ext cx="914400" cy="914400"/>
          </a:xfrm>
          <a:prstGeom prst="rect">
            <a:avLst/>
          </a:prstGeom>
        </p:spPr>
      </p:pic>
    </p:spTree>
    <p:extLst>
      <p:ext uri="{BB962C8B-B14F-4D97-AF65-F5344CB8AC3E}">
        <p14:creationId xmlns:p14="http://schemas.microsoft.com/office/powerpoint/2010/main" val="9542375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462D5CE-EF0F-43BD-91F5-1C0DF5B1E6EB}"/>
              </a:ext>
            </a:extLst>
          </p:cNvPr>
          <p:cNvGraphicFramePr>
            <a:graphicFrameLocks noChangeAspect="1"/>
          </p:cNvGraphicFramePr>
          <p:nvPr>
            <p:custDataLst>
              <p:tags r:id="rId1"/>
            </p:custDataLst>
          </p:nvPr>
        </p:nvGraphicFramePr>
        <p:xfrm>
          <a:off x="1588" y="1686"/>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5" progId="TCLayout.ActiveDocument.1">
                  <p:embed/>
                </p:oleObj>
              </mc:Choice>
              <mc:Fallback>
                <p:oleObj name="think-cell Slide" r:id="rId4" imgW="592" imgH="595" progId="TCLayout.ActiveDocument.1">
                  <p:embed/>
                  <p:pic>
                    <p:nvPicPr>
                      <p:cNvPr id="5" name="Object 4" hidden="1">
                        <a:extLst>
                          <a:ext uri="{FF2B5EF4-FFF2-40B4-BE49-F238E27FC236}">
                            <a16:creationId xmlns:a16="http://schemas.microsoft.com/office/drawing/2014/main" id="{D462D5CE-EF0F-43BD-91F5-1C0DF5B1E6EB}"/>
                          </a:ext>
                        </a:extLst>
                      </p:cNvPr>
                      <p:cNvPicPr/>
                      <p:nvPr/>
                    </p:nvPicPr>
                    <p:blipFill>
                      <a:blip r:embed="rId5"/>
                      <a:stretch>
                        <a:fillRect/>
                      </a:stretch>
                    </p:blipFill>
                    <p:spPr>
                      <a:xfrm>
                        <a:off x="1588" y="1686"/>
                        <a:ext cx="1588" cy="1588"/>
                      </a:xfrm>
                      <a:prstGeom prst="rect">
                        <a:avLst/>
                      </a:prstGeom>
                    </p:spPr>
                  </p:pic>
                </p:oleObj>
              </mc:Fallback>
            </mc:AlternateContent>
          </a:graphicData>
        </a:graphic>
      </p:graphicFrame>
      <p:sp>
        <p:nvSpPr>
          <p:cNvPr id="4" name="Slide Number Placeholder 3">
            <a:extLst>
              <a:ext uri="{FF2B5EF4-FFF2-40B4-BE49-F238E27FC236}">
                <a16:creationId xmlns:a16="http://schemas.microsoft.com/office/drawing/2014/main" id="{082FDD20-7CFD-45D8-8859-65BBDDA0C200}"/>
              </a:ext>
            </a:extLst>
          </p:cNvPr>
          <p:cNvSpPr>
            <a:spLocks noGrp="1"/>
          </p:cNvSpPr>
          <p:nvPr>
            <p:ph type="sldNum" sz="quarter" idx="12"/>
          </p:nvPr>
        </p:nvSpPr>
        <p:spPr>
          <a:xfrm>
            <a:off x="9745200" y="6301722"/>
            <a:ext cx="644400" cy="365125"/>
          </a:xfrm>
          <a:prstGeom prst="rect">
            <a:avLst/>
          </a:prstGeom>
        </p:spPr>
        <p:txBody>
          <a:bodyPr vert="horz" lIns="91440" tIns="45720" rIns="91440" bIns="45720" rtlCol="0" anchor="ctr"/>
          <a:lstStyle>
            <a:defPPr>
              <a:defRPr lang="nb-NO"/>
            </a:defPPr>
            <a:lvl1pPr marL="0" algn="r" defTabSz="914400" rtl="0" eaLnBrk="1" latinLnBrk="0" hangingPunct="1">
              <a:defRPr sz="800" kern="1200">
                <a:solidFill>
                  <a:srgbClr val="6E6E6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751DFAA-887F-4071-8EAD-E8CA316FCF06}" type="slidenum">
              <a:rPr lang="nb-NO" smtClean="0"/>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b-NO" sz="800" b="0" i="0" u="none" strike="noStrike" kern="1200" cap="none" spc="0" normalizeH="0" baseline="0" noProof="0" dirty="0">
              <a:ln>
                <a:noFill/>
              </a:ln>
              <a:solidFill>
                <a:srgbClr val="6E6E6E"/>
              </a:solidFill>
              <a:effectLst/>
              <a:uLnTx/>
              <a:uFillTx/>
              <a:latin typeface="Posten Sans"/>
              <a:ea typeface="+mn-ea"/>
              <a:cs typeface="+mn-cs"/>
            </a:endParaRPr>
          </a:p>
        </p:txBody>
      </p:sp>
      <p:cxnSp>
        <p:nvCxnSpPr>
          <p:cNvPr id="16" name="Straight Connector 15">
            <a:extLst>
              <a:ext uri="{FF2B5EF4-FFF2-40B4-BE49-F238E27FC236}">
                <a16:creationId xmlns:a16="http://schemas.microsoft.com/office/drawing/2014/main" id="{336061C8-1DDA-416A-8E0E-E2C7C52CA20A}"/>
              </a:ext>
            </a:extLst>
          </p:cNvPr>
          <p:cNvCxnSpPr>
            <a:cxnSpLocks/>
          </p:cNvCxnSpPr>
          <p:nvPr/>
        </p:nvCxnSpPr>
        <p:spPr>
          <a:xfrm>
            <a:off x="706627" y="1325075"/>
            <a:ext cx="10813821" cy="0"/>
          </a:xfrm>
          <a:prstGeom prst="line">
            <a:avLst/>
          </a:prstGeom>
          <a:ln w="63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D62650D-98BB-47BE-A9A8-BC3D153FECE7}"/>
              </a:ext>
            </a:extLst>
          </p:cNvPr>
          <p:cNvCxnSpPr>
            <a:cxnSpLocks/>
          </p:cNvCxnSpPr>
          <p:nvPr/>
        </p:nvCxnSpPr>
        <p:spPr>
          <a:xfrm>
            <a:off x="706627" y="6183556"/>
            <a:ext cx="10813821" cy="0"/>
          </a:xfrm>
          <a:prstGeom prst="line">
            <a:avLst/>
          </a:prstGeom>
          <a:ln w="63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8B2AD22-9BA8-4695-8EAD-AF3B7BE3ABAA}"/>
              </a:ext>
            </a:extLst>
          </p:cNvPr>
          <p:cNvSpPr txBox="1"/>
          <p:nvPr/>
        </p:nvSpPr>
        <p:spPr>
          <a:xfrm>
            <a:off x="706627" y="117763"/>
            <a:ext cx="604950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INTERMODAL TERMINAL I VESTBY</a:t>
            </a:r>
          </a:p>
        </p:txBody>
      </p:sp>
      <p:sp>
        <p:nvSpPr>
          <p:cNvPr id="77" name="TextBox 76">
            <a:extLst>
              <a:ext uri="{FF2B5EF4-FFF2-40B4-BE49-F238E27FC236}">
                <a16:creationId xmlns:a16="http://schemas.microsoft.com/office/drawing/2014/main" id="{6693E2B0-012C-4DC1-97BF-D26545B74410}"/>
              </a:ext>
            </a:extLst>
          </p:cNvPr>
          <p:cNvSpPr txBox="1"/>
          <p:nvPr/>
        </p:nvSpPr>
        <p:spPr>
          <a:xfrm>
            <a:off x="1599439" y="2614988"/>
            <a:ext cx="2641972"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C8DC8C">
                  <a:lumMod val="75000"/>
                </a:srgbClr>
              </a:buClr>
              <a:buSzPct val="100000"/>
              <a:buFontTx/>
              <a:buNone/>
              <a:tabLst/>
              <a:defRPr/>
            </a:pPr>
            <a:r>
              <a:rPr kumimoji="0" lang="nb-NO"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Forstudiet har vist at en </a:t>
            </a:r>
            <a:r>
              <a:rPr lang="nb-NO" dirty="0">
                <a:solidFill>
                  <a:srgbClr val="000000"/>
                </a:solidFill>
                <a:latin typeface="Arial" panose="020B0604020202020204" pitchFamily="34" charset="0"/>
                <a:cs typeface="Arial" panose="020B0604020202020204" pitchFamily="34" charset="0"/>
              </a:rPr>
              <a:t>g</a:t>
            </a:r>
            <a:r>
              <a:rPr kumimoji="0" lang="nb-NO"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odsterminal</a:t>
            </a:r>
            <a:r>
              <a:rPr kumimoji="0" lang="nb-NO"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i Vestby vil ha </a:t>
            </a:r>
            <a:r>
              <a:rPr kumimoji="0" lang="nb-NO"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betydelige gevinster for næringslivet, regionen og samfunnet</a:t>
            </a:r>
          </a:p>
        </p:txBody>
      </p:sp>
      <p:pic>
        <p:nvPicPr>
          <p:cNvPr id="78" name="Graphic 77" descr="Leaf with solid fill">
            <a:extLst>
              <a:ext uri="{FF2B5EF4-FFF2-40B4-BE49-F238E27FC236}">
                <a16:creationId xmlns:a16="http://schemas.microsoft.com/office/drawing/2014/main" id="{E0FD6A68-476D-4E14-9400-5907E52A996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36361" y="2109331"/>
            <a:ext cx="505657" cy="505657"/>
          </a:xfrm>
          <a:prstGeom prst="rect">
            <a:avLst/>
          </a:prstGeom>
        </p:spPr>
      </p:pic>
      <p:sp>
        <p:nvSpPr>
          <p:cNvPr id="79" name="TextBox 78">
            <a:extLst>
              <a:ext uri="{FF2B5EF4-FFF2-40B4-BE49-F238E27FC236}">
                <a16:creationId xmlns:a16="http://schemas.microsoft.com/office/drawing/2014/main" id="{F625C88F-2368-4B44-A2BF-283E76FE82F4}"/>
              </a:ext>
            </a:extLst>
          </p:cNvPr>
          <p:cNvSpPr txBox="1"/>
          <p:nvPr/>
        </p:nvSpPr>
        <p:spPr>
          <a:xfrm>
            <a:off x="7488815" y="2654077"/>
            <a:ext cx="2810614"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C8DC8C">
                  <a:lumMod val="75000"/>
                </a:srgbClr>
              </a:buClr>
              <a:buSzPct val="100000"/>
              <a:buFontTx/>
              <a:buNone/>
              <a:tabLst/>
              <a:defRPr/>
            </a:pPr>
            <a:r>
              <a:rPr kumimoji="0" lang="nb-NO"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Terminalen med sitt positive samfunns- og miljøbidrag kan realiseres til en </a:t>
            </a:r>
            <a:r>
              <a:rPr kumimoji="0" lang="nb-NO"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langt lavere kostnad enn antatt i </a:t>
            </a:r>
            <a:r>
              <a:rPr kumimoji="0" lang="nb-NO"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KVU’en</a:t>
            </a:r>
            <a:r>
              <a:rPr kumimoji="0" lang="nb-NO"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fra 2019</a:t>
            </a:r>
          </a:p>
        </p:txBody>
      </p:sp>
      <p:pic>
        <p:nvPicPr>
          <p:cNvPr id="81" name="Graphic 80" descr="Piggy Bank with solid fill">
            <a:extLst>
              <a:ext uri="{FF2B5EF4-FFF2-40B4-BE49-F238E27FC236}">
                <a16:creationId xmlns:a16="http://schemas.microsoft.com/office/drawing/2014/main" id="{F129D6C7-6C8A-44E9-9824-4E2FE6F7083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235015" y="2146477"/>
            <a:ext cx="507600" cy="507600"/>
          </a:xfrm>
          <a:prstGeom prst="rect">
            <a:avLst/>
          </a:prstGeom>
        </p:spPr>
      </p:pic>
      <p:cxnSp>
        <p:nvCxnSpPr>
          <p:cNvPr id="82" name="Straight Connector 81">
            <a:extLst>
              <a:ext uri="{FF2B5EF4-FFF2-40B4-BE49-F238E27FC236}">
                <a16:creationId xmlns:a16="http://schemas.microsoft.com/office/drawing/2014/main" id="{5ABF481D-1543-4423-BB69-3A9584DB874D}"/>
              </a:ext>
            </a:extLst>
          </p:cNvPr>
          <p:cNvCxnSpPr>
            <a:cxnSpLocks/>
          </p:cNvCxnSpPr>
          <p:nvPr/>
        </p:nvCxnSpPr>
        <p:spPr>
          <a:xfrm>
            <a:off x="5738212" y="2232151"/>
            <a:ext cx="0" cy="2137163"/>
          </a:xfrm>
          <a:prstGeom prst="line">
            <a:avLst/>
          </a:prstGeom>
          <a:ln w="63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9" name="TextBox 76">
            <a:extLst>
              <a:ext uri="{FF2B5EF4-FFF2-40B4-BE49-F238E27FC236}">
                <a16:creationId xmlns:a16="http://schemas.microsoft.com/office/drawing/2014/main" id="{62329AE7-A712-26E9-6194-E5AAA3E9340B}"/>
              </a:ext>
            </a:extLst>
          </p:cNvPr>
          <p:cNvSpPr txBox="1"/>
          <p:nvPr/>
        </p:nvSpPr>
        <p:spPr>
          <a:xfrm>
            <a:off x="586426" y="585509"/>
            <a:ext cx="8647209" cy="3693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
                <a:srgbClr val="C8DC8C">
                  <a:lumMod val="75000"/>
                </a:srgbClr>
              </a:buClr>
              <a:buSzPct val="100000"/>
              <a:buFontTx/>
              <a:buNone/>
              <a:tabLst/>
              <a:defRPr/>
            </a:pPr>
            <a:r>
              <a:rPr kumimoji="0" lang="nb-NO"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Konklusjon</a:t>
            </a:r>
          </a:p>
        </p:txBody>
      </p:sp>
    </p:spTree>
    <p:extLst>
      <p:ext uri="{BB962C8B-B14F-4D97-AF65-F5344CB8AC3E}">
        <p14:creationId xmlns:p14="http://schemas.microsoft.com/office/powerpoint/2010/main" val="26661002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462D5CE-EF0F-43BD-91F5-1C0DF5B1E6EB}"/>
              </a:ext>
            </a:extLst>
          </p:cNvPr>
          <p:cNvGraphicFramePr>
            <a:graphicFrameLocks noChangeAspect="1"/>
          </p:cNvGraphicFramePr>
          <p:nvPr>
            <p:custDataLst>
              <p:tags r:id="rId1"/>
            </p:custDataLst>
          </p:nvPr>
        </p:nvGraphicFramePr>
        <p:xfrm>
          <a:off x="1588" y="1686"/>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5" progId="TCLayout.ActiveDocument.1">
                  <p:embed/>
                </p:oleObj>
              </mc:Choice>
              <mc:Fallback>
                <p:oleObj name="think-cell Slide" r:id="rId4" imgW="592" imgH="595" progId="TCLayout.ActiveDocument.1">
                  <p:embed/>
                  <p:pic>
                    <p:nvPicPr>
                      <p:cNvPr id="5" name="Object 4" hidden="1">
                        <a:extLst>
                          <a:ext uri="{FF2B5EF4-FFF2-40B4-BE49-F238E27FC236}">
                            <a16:creationId xmlns:a16="http://schemas.microsoft.com/office/drawing/2014/main" id="{D462D5CE-EF0F-43BD-91F5-1C0DF5B1E6EB}"/>
                          </a:ext>
                        </a:extLst>
                      </p:cNvPr>
                      <p:cNvPicPr/>
                      <p:nvPr/>
                    </p:nvPicPr>
                    <p:blipFill>
                      <a:blip r:embed="rId5"/>
                      <a:stretch>
                        <a:fillRect/>
                      </a:stretch>
                    </p:blipFill>
                    <p:spPr>
                      <a:xfrm>
                        <a:off x="1588" y="1686"/>
                        <a:ext cx="1588" cy="1588"/>
                      </a:xfrm>
                      <a:prstGeom prst="rect">
                        <a:avLst/>
                      </a:prstGeom>
                    </p:spPr>
                  </p:pic>
                </p:oleObj>
              </mc:Fallback>
            </mc:AlternateContent>
          </a:graphicData>
        </a:graphic>
      </p:graphicFrame>
      <p:sp>
        <p:nvSpPr>
          <p:cNvPr id="4" name="Slide Number Placeholder 3">
            <a:extLst>
              <a:ext uri="{FF2B5EF4-FFF2-40B4-BE49-F238E27FC236}">
                <a16:creationId xmlns:a16="http://schemas.microsoft.com/office/drawing/2014/main" id="{082FDD20-7CFD-45D8-8859-65BBDDA0C200}"/>
              </a:ext>
            </a:extLst>
          </p:cNvPr>
          <p:cNvSpPr>
            <a:spLocks noGrp="1"/>
          </p:cNvSpPr>
          <p:nvPr>
            <p:ph type="sldNum" sz="quarter" idx="12"/>
          </p:nvPr>
        </p:nvSpPr>
        <p:spPr>
          <a:xfrm>
            <a:off x="9745200" y="6301722"/>
            <a:ext cx="644400" cy="365125"/>
          </a:xfrm>
          <a:prstGeom prst="rect">
            <a:avLst/>
          </a:prstGeom>
        </p:spPr>
        <p:txBody>
          <a:bodyPr vert="horz" lIns="91440" tIns="45720" rIns="91440" bIns="45720" rtlCol="0" anchor="ctr"/>
          <a:lstStyle>
            <a:defPPr>
              <a:defRPr lang="nb-NO"/>
            </a:defPPr>
            <a:lvl1pPr marL="0" algn="r" defTabSz="914400" rtl="0" eaLnBrk="1" latinLnBrk="0" hangingPunct="1">
              <a:defRPr sz="800" kern="1200">
                <a:solidFill>
                  <a:srgbClr val="6E6E6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751DFAA-887F-4071-8EAD-E8CA316FCF06}" type="slidenum">
              <a:rPr lang="nb-NO" smtClean="0"/>
              <a:pPr/>
              <a:t>18</a:t>
            </a:fld>
            <a:endParaRPr lang="nb-NO" dirty="0"/>
          </a:p>
        </p:txBody>
      </p:sp>
      <p:cxnSp>
        <p:nvCxnSpPr>
          <p:cNvPr id="16" name="Straight Connector 15">
            <a:extLst>
              <a:ext uri="{FF2B5EF4-FFF2-40B4-BE49-F238E27FC236}">
                <a16:creationId xmlns:a16="http://schemas.microsoft.com/office/drawing/2014/main" id="{336061C8-1DDA-416A-8E0E-E2C7C52CA20A}"/>
              </a:ext>
            </a:extLst>
          </p:cNvPr>
          <p:cNvCxnSpPr>
            <a:cxnSpLocks/>
          </p:cNvCxnSpPr>
          <p:nvPr/>
        </p:nvCxnSpPr>
        <p:spPr>
          <a:xfrm>
            <a:off x="706627" y="1325075"/>
            <a:ext cx="10813821" cy="0"/>
          </a:xfrm>
          <a:prstGeom prst="line">
            <a:avLst/>
          </a:prstGeom>
          <a:ln w="63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D62650D-98BB-47BE-A9A8-BC3D153FECE7}"/>
              </a:ext>
            </a:extLst>
          </p:cNvPr>
          <p:cNvCxnSpPr>
            <a:cxnSpLocks/>
          </p:cNvCxnSpPr>
          <p:nvPr/>
        </p:nvCxnSpPr>
        <p:spPr>
          <a:xfrm>
            <a:off x="706627" y="6183556"/>
            <a:ext cx="10813821" cy="0"/>
          </a:xfrm>
          <a:prstGeom prst="line">
            <a:avLst/>
          </a:prstGeom>
          <a:ln w="63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8" name="Title 1">
            <a:extLst>
              <a:ext uri="{FF2B5EF4-FFF2-40B4-BE49-F238E27FC236}">
                <a16:creationId xmlns:a16="http://schemas.microsoft.com/office/drawing/2014/main" id="{11E8A807-6862-4ECA-9894-6A12CABD4E65}"/>
              </a:ext>
            </a:extLst>
          </p:cNvPr>
          <p:cNvSpPr txBox="1">
            <a:spLocks/>
          </p:cNvSpPr>
          <p:nvPr/>
        </p:nvSpPr>
        <p:spPr>
          <a:xfrm>
            <a:off x="706627" y="480440"/>
            <a:ext cx="10769079" cy="995423"/>
          </a:xfrm>
          <a:prstGeom prst="rect">
            <a:avLst/>
          </a:prstGeom>
        </p:spPr>
        <p:txBody>
          <a:bodyPr vert="horz" lIns="91440" tIns="45720" rIns="91440" bIns="45720" rtlCol="0" anchor="t">
            <a:noAutofit/>
          </a:bodyPr>
          <a:lstStyle>
            <a:lvl1pPr algn="l" defTabSz="914063" rtl="0" eaLnBrk="1" latinLnBrk="0" hangingPunct="1">
              <a:lnSpc>
                <a:spcPct val="90000"/>
              </a:lnSpc>
              <a:spcBef>
                <a:spcPct val="0"/>
              </a:spcBef>
              <a:buNone/>
              <a:defRPr sz="2400" kern="1200">
                <a:solidFill>
                  <a:schemeClr val="tx2"/>
                </a:solidFill>
                <a:latin typeface="+mj-lt"/>
                <a:ea typeface="+mj-ea"/>
                <a:cs typeface="+mj-cs"/>
              </a:defRPr>
            </a:lvl1pPr>
          </a:lstStyle>
          <a:p>
            <a:r>
              <a:rPr lang="nb-NO" sz="2000" b="1" dirty="0">
                <a:latin typeface="Arial" panose="020B0604020202020204" pitchFamily="34" charset="0"/>
                <a:cs typeface="Arial" panose="020B0604020202020204" pitchFamily="34" charset="0"/>
              </a:rPr>
              <a:t>Mellomfase høst 2022/vår 2023 (avklarings- og påvirkningsprosesser før </a:t>
            </a:r>
            <a:r>
              <a:rPr lang="nb-NO" sz="2000" b="1" dirty="0" err="1">
                <a:latin typeface="Arial" panose="020B0604020202020204" pitchFamily="34" charset="0"/>
                <a:cs typeface="Arial" panose="020B0604020202020204" pitchFamily="34" charset="0"/>
              </a:rPr>
              <a:t>evt</a:t>
            </a:r>
            <a:r>
              <a:rPr lang="nb-NO" sz="2000" b="1" dirty="0">
                <a:latin typeface="Arial" panose="020B0604020202020204" pitchFamily="34" charset="0"/>
                <a:cs typeface="Arial" panose="020B0604020202020204" pitchFamily="34" charset="0"/>
              </a:rPr>
              <a:t> igangsetting av fase II)</a:t>
            </a:r>
          </a:p>
        </p:txBody>
      </p:sp>
      <p:sp>
        <p:nvSpPr>
          <p:cNvPr id="8" name="TextBox 7">
            <a:extLst>
              <a:ext uri="{FF2B5EF4-FFF2-40B4-BE49-F238E27FC236}">
                <a16:creationId xmlns:a16="http://schemas.microsoft.com/office/drawing/2014/main" id="{28B2AD22-9BA8-4695-8EAD-AF3B7BE3ABAA}"/>
              </a:ext>
            </a:extLst>
          </p:cNvPr>
          <p:cNvSpPr txBox="1"/>
          <p:nvPr/>
        </p:nvSpPr>
        <p:spPr>
          <a:xfrm>
            <a:off x="706627" y="117763"/>
            <a:ext cx="6049504" cy="215444"/>
          </a:xfrm>
          <a:prstGeom prst="rect">
            <a:avLst/>
          </a:prstGeom>
          <a:noFill/>
        </p:spPr>
        <p:txBody>
          <a:bodyPr wrap="square" rtlCol="0">
            <a:spAutoFit/>
          </a:bodyPr>
          <a:lstStyle/>
          <a:p>
            <a:r>
              <a:rPr lang="nb-NO" sz="800" dirty="0">
                <a:solidFill>
                  <a:schemeClr val="bg1">
                    <a:lumMod val="65000"/>
                  </a:schemeClr>
                </a:solidFill>
                <a:latin typeface="Arial" panose="020B0604020202020204" pitchFamily="34" charset="0"/>
                <a:cs typeface="Arial" panose="020B0604020202020204" pitchFamily="34" charset="0"/>
              </a:rPr>
              <a:t>INTERMODAL TERMINAL I VESTBY</a:t>
            </a:r>
          </a:p>
        </p:txBody>
      </p:sp>
      <p:sp>
        <p:nvSpPr>
          <p:cNvPr id="9" name="Oval 8">
            <a:extLst>
              <a:ext uri="{FF2B5EF4-FFF2-40B4-BE49-F238E27FC236}">
                <a16:creationId xmlns:a16="http://schemas.microsoft.com/office/drawing/2014/main" id="{08FE1C7C-975F-4C13-BB82-71817FB670DA}"/>
              </a:ext>
            </a:extLst>
          </p:cNvPr>
          <p:cNvSpPr/>
          <p:nvPr/>
        </p:nvSpPr>
        <p:spPr>
          <a:xfrm>
            <a:off x="871838" y="1704070"/>
            <a:ext cx="288000" cy="28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r>
              <a:rPr lang="nb-NO" sz="1200" b="1" dirty="0">
                <a:solidFill>
                  <a:schemeClr val="bg1"/>
                </a:solidFill>
                <a:latin typeface="Arial" panose="020B0604020202020204" pitchFamily="34" charset="0"/>
                <a:cs typeface="Arial" panose="020B0604020202020204" pitchFamily="34" charset="0"/>
              </a:rPr>
              <a:t>1</a:t>
            </a:r>
          </a:p>
        </p:txBody>
      </p:sp>
      <p:sp>
        <p:nvSpPr>
          <p:cNvPr id="11" name="Rectangle 10">
            <a:extLst>
              <a:ext uri="{FF2B5EF4-FFF2-40B4-BE49-F238E27FC236}">
                <a16:creationId xmlns:a16="http://schemas.microsoft.com/office/drawing/2014/main" id="{D361166F-AC84-41EC-8FC8-7352DAF8F8F7}"/>
              </a:ext>
            </a:extLst>
          </p:cNvPr>
          <p:cNvSpPr/>
          <p:nvPr/>
        </p:nvSpPr>
        <p:spPr>
          <a:xfrm>
            <a:off x="1159837" y="1716129"/>
            <a:ext cx="2055973"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b-NO" sz="1400" b="1" dirty="0">
                <a:solidFill>
                  <a:schemeClr val="tx1"/>
                </a:solidFill>
                <a:latin typeface="Arial" panose="020B0604020202020204" pitchFamily="34" charset="0"/>
                <a:cs typeface="Arial" panose="020B0604020202020204" pitchFamily="34" charset="0"/>
              </a:rPr>
              <a:t>Utrede sportilkobling</a:t>
            </a:r>
            <a:endParaRPr lang="nb-NO" sz="700" b="1" dirty="0">
              <a:solidFill>
                <a:schemeClr val="tx1"/>
              </a:solidFill>
              <a:latin typeface="Arial" panose="020B0604020202020204" pitchFamily="34" charset="0"/>
              <a:cs typeface="Arial" panose="020B0604020202020204" pitchFamily="34" charset="0"/>
            </a:endParaRPr>
          </a:p>
        </p:txBody>
      </p:sp>
      <p:sp>
        <p:nvSpPr>
          <p:cNvPr id="13" name="Oval 12">
            <a:extLst>
              <a:ext uri="{FF2B5EF4-FFF2-40B4-BE49-F238E27FC236}">
                <a16:creationId xmlns:a16="http://schemas.microsoft.com/office/drawing/2014/main" id="{A1C27288-9711-4994-9633-D74D6744C412}"/>
              </a:ext>
            </a:extLst>
          </p:cNvPr>
          <p:cNvSpPr/>
          <p:nvPr/>
        </p:nvSpPr>
        <p:spPr>
          <a:xfrm>
            <a:off x="871838" y="1704070"/>
            <a:ext cx="288000" cy="28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r>
              <a:rPr lang="nb-NO" sz="1200" b="1" dirty="0">
                <a:solidFill>
                  <a:schemeClr val="bg1"/>
                </a:solidFill>
                <a:latin typeface="Arial" panose="020B0604020202020204" pitchFamily="34" charset="0"/>
                <a:cs typeface="Arial" panose="020B0604020202020204" pitchFamily="34" charset="0"/>
              </a:rPr>
              <a:t>1</a:t>
            </a:r>
          </a:p>
        </p:txBody>
      </p:sp>
      <p:sp>
        <p:nvSpPr>
          <p:cNvPr id="15" name="Rectangle 14">
            <a:extLst>
              <a:ext uri="{FF2B5EF4-FFF2-40B4-BE49-F238E27FC236}">
                <a16:creationId xmlns:a16="http://schemas.microsoft.com/office/drawing/2014/main" id="{0E73A1E8-D36C-4792-A5BF-626E343C361F}"/>
              </a:ext>
            </a:extLst>
          </p:cNvPr>
          <p:cNvSpPr/>
          <p:nvPr/>
        </p:nvSpPr>
        <p:spPr>
          <a:xfrm>
            <a:off x="3671554" y="1743732"/>
            <a:ext cx="1478767"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b-NO" sz="1400" b="1" dirty="0">
                <a:solidFill>
                  <a:schemeClr val="tx1"/>
                </a:solidFill>
                <a:latin typeface="Arial" panose="020B0604020202020204" pitchFamily="34" charset="0"/>
                <a:cs typeface="Arial" panose="020B0604020202020204" pitchFamily="34" charset="0"/>
              </a:rPr>
              <a:t>Vestby kommunes kommuneplan – arealdelen</a:t>
            </a:r>
          </a:p>
          <a:p>
            <a:endParaRPr lang="nb-NO" sz="1400" b="1" dirty="0">
              <a:solidFill>
                <a:schemeClr val="tx1"/>
              </a:solidFill>
              <a:latin typeface="Arial" panose="020B0604020202020204" pitchFamily="34" charset="0"/>
              <a:cs typeface="Arial" panose="020B0604020202020204" pitchFamily="34" charset="0"/>
            </a:endParaRPr>
          </a:p>
          <a:p>
            <a:r>
              <a:rPr lang="nb-NO" sz="1400" dirty="0">
                <a:solidFill>
                  <a:schemeClr val="tx1"/>
                </a:solidFill>
                <a:latin typeface="Arial" panose="020B0604020202020204" pitchFamily="34" charset="0"/>
                <a:cs typeface="Arial" panose="020B0604020202020204" pitchFamily="34" charset="0"/>
              </a:rPr>
              <a:t>Avklare konsekvens av </a:t>
            </a:r>
            <a:r>
              <a:rPr lang="nb-NO" sz="1400" dirty="0" err="1">
                <a:solidFill>
                  <a:schemeClr val="tx1"/>
                </a:solidFill>
                <a:latin typeface="Arial" panose="020B0604020202020204" pitchFamily="34" charset="0"/>
                <a:cs typeface="Arial" panose="020B0604020202020204" pitchFamily="34" charset="0"/>
              </a:rPr>
              <a:t>evt</a:t>
            </a:r>
            <a:r>
              <a:rPr lang="nb-NO" sz="1400" dirty="0">
                <a:solidFill>
                  <a:schemeClr val="tx1"/>
                </a:solidFill>
                <a:latin typeface="Arial" panose="020B0604020202020204" pitchFamily="34" charset="0"/>
                <a:cs typeface="Arial" panose="020B0604020202020204" pitchFamily="34" charset="0"/>
              </a:rPr>
              <a:t> høringsinnspill til arealdelen av kommune-planen (terminal-området).</a:t>
            </a:r>
            <a:endParaRPr lang="nb-NO" sz="700" dirty="0">
              <a:solidFill>
                <a:schemeClr val="tx1"/>
              </a:solidFill>
              <a:latin typeface="Arial" panose="020B0604020202020204" pitchFamily="34" charset="0"/>
              <a:cs typeface="Arial" panose="020B0604020202020204" pitchFamily="34" charset="0"/>
            </a:endParaRPr>
          </a:p>
        </p:txBody>
      </p:sp>
      <p:sp>
        <p:nvSpPr>
          <p:cNvPr id="18" name="Oval 17">
            <a:extLst>
              <a:ext uri="{FF2B5EF4-FFF2-40B4-BE49-F238E27FC236}">
                <a16:creationId xmlns:a16="http://schemas.microsoft.com/office/drawing/2014/main" id="{4D84466D-0833-44FC-88DC-DABC4776B26D}"/>
              </a:ext>
            </a:extLst>
          </p:cNvPr>
          <p:cNvSpPr/>
          <p:nvPr/>
        </p:nvSpPr>
        <p:spPr>
          <a:xfrm>
            <a:off x="3386292" y="1736960"/>
            <a:ext cx="288000" cy="28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r>
              <a:rPr lang="nb-NO" sz="1200" b="1" dirty="0">
                <a:solidFill>
                  <a:schemeClr val="bg1"/>
                </a:solidFill>
                <a:latin typeface="Arial" panose="020B0604020202020204" pitchFamily="34" charset="0"/>
                <a:cs typeface="Arial" panose="020B0604020202020204" pitchFamily="34" charset="0"/>
              </a:rPr>
              <a:t>2</a:t>
            </a:r>
          </a:p>
        </p:txBody>
      </p:sp>
      <p:sp>
        <p:nvSpPr>
          <p:cNvPr id="77" name="TextBox 76">
            <a:extLst>
              <a:ext uri="{FF2B5EF4-FFF2-40B4-BE49-F238E27FC236}">
                <a16:creationId xmlns:a16="http://schemas.microsoft.com/office/drawing/2014/main" id="{6693E2B0-012C-4DC1-97BF-D26545B74410}"/>
              </a:ext>
            </a:extLst>
          </p:cNvPr>
          <p:cNvSpPr txBox="1"/>
          <p:nvPr/>
        </p:nvSpPr>
        <p:spPr>
          <a:xfrm>
            <a:off x="5435583" y="1652257"/>
            <a:ext cx="1634851" cy="3539430"/>
          </a:xfrm>
          <a:prstGeom prst="rect">
            <a:avLst/>
          </a:prstGeom>
          <a:noFill/>
        </p:spPr>
        <p:txBody>
          <a:bodyPr wrap="square" rtlCol="0">
            <a:spAutoFit/>
          </a:bodyPr>
          <a:lstStyle/>
          <a:p>
            <a:pPr algn="ctr">
              <a:buClr>
                <a:schemeClr val="accent2">
                  <a:lumMod val="75000"/>
                </a:schemeClr>
              </a:buClr>
              <a:buSzPct val="100000"/>
            </a:pPr>
            <a:r>
              <a:rPr lang="nb-NO" sz="1400" b="1" dirty="0">
                <a:latin typeface="Arial" panose="020B0604020202020204" pitchFamily="34" charset="0"/>
                <a:cs typeface="Arial" panose="020B0604020202020204" pitchFamily="34" charset="0"/>
              </a:rPr>
              <a:t>Ekstern påvirknings-prosess</a:t>
            </a:r>
          </a:p>
          <a:p>
            <a:pPr algn="ctr">
              <a:buClr>
                <a:schemeClr val="accent2">
                  <a:lumMod val="75000"/>
                </a:schemeClr>
              </a:buClr>
              <a:buSzPct val="100000"/>
            </a:pPr>
            <a:endParaRPr lang="nb-NO" sz="1400" b="1" dirty="0">
              <a:latin typeface="Arial" panose="020B0604020202020204" pitchFamily="34" charset="0"/>
              <a:cs typeface="Arial" panose="020B0604020202020204" pitchFamily="34" charset="0"/>
            </a:endParaRPr>
          </a:p>
          <a:p>
            <a:pPr algn="ctr">
              <a:buClr>
                <a:schemeClr val="accent2">
                  <a:lumMod val="75000"/>
                </a:schemeClr>
              </a:buClr>
              <a:buSzPct val="100000"/>
            </a:pPr>
            <a:r>
              <a:rPr lang="nb-NO" sz="1400" dirty="0">
                <a:latin typeface="Arial" panose="020B0604020202020204" pitchFamily="34" charset="0"/>
                <a:cs typeface="Arial" panose="020B0604020202020204" pitchFamily="34" charset="0"/>
              </a:rPr>
              <a:t>Dette vil være viktig for</a:t>
            </a:r>
          </a:p>
          <a:p>
            <a:pPr algn="ctr">
              <a:buClr>
                <a:schemeClr val="accent2">
                  <a:lumMod val="75000"/>
                </a:schemeClr>
              </a:buClr>
              <a:buSzPct val="100000"/>
            </a:pPr>
            <a:r>
              <a:rPr lang="nb-NO" sz="1400" dirty="0">
                <a:latin typeface="Arial" panose="020B0604020202020204" pitchFamily="34" charset="0"/>
                <a:cs typeface="Arial" panose="020B0604020202020204" pitchFamily="34" charset="0"/>
              </a:rPr>
              <a:t>å sikre bredest mulig oppslutning  og for å sikre åpning for prosjektet i nasjonal transportplan 2025–2036 (NTP)  som legges fram våren 2024.</a:t>
            </a:r>
          </a:p>
        </p:txBody>
      </p:sp>
      <p:sp>
        <p:nvSpPr>
          <p:cNvPr id="84" name="TextBox 83">
            <a:extLst>
              <a:ext uri="{FF2B5EF4-FFF2-40B4-BE49-F238E27FC236}">
                <a16:creationId xmlns:a16="http://schemas.microsoft.com/office/drawing/2014/main" id="{CFAFF6F4-AA7C-49F9-A385-E2F861D28FD4}"/>
              </a:ext>
            </a:extLst>
          </p:cNvPr>
          <p:cNvSpPr txBox="1"/>
          <p:nvPr/>
        </p:nvSpPr>
        <p:spPr>
          <a:xfrm>
            <a:off x="871839" y="2150414"/>
            <a:ext cx="2089098" cy="3370153"/>
          </a:xfrm>
          <a:prstGeom prst="rect">
            <a:avLst/>
          </a:prstGeom>
          <a:noFill/>
        </p:spPr>
        <p:txBody>
          <a:bodyPr wrap="square" rtlCol="0">
            <a:spAutoFit/>
          </a:bodyPr>
          <a:lstStyle/>
          <a:p>
            <a:pPr>
              <a:buClr>
                <a:schemeClr val="accent2">
                  <a:lumMod val="75000"/>
                </a:schemeClr>
              </a:buClr>
              <a:buSzPct val="100000"/>
            </a:pPr>
            <a:r>
              <a:rPr lang="nb-NO" sz="1200" dirty="0">
                <a:latin typeface="Arial" panose="020B0604020202020204" pitchFamily="34" charset="0"/>
                <a:cs typeface="Arial" panose="020B0604020202020204" pitchFamily="34" charset="0"/>
              </a:rPr>
              <a:t>Prosjektet har fått indikasjoner fra Bane NOR om at sportilkobling er mulig, men design og kostnader for tilkobling er per dags dato ikke utredet.</a:t>
            </a:r>
          </a:p>
          <a:p>
            <a:pPr>
              <a:buClr>
                <a:schemeClr val="accent2">
                  <a:lumMod val="75000"/>
                </a:schemeClr>
              </a:buClr>
              <a:buSzPct val="100000"/>
            </a:pPr>
            <a:endParaRPr lang="nb-NO" sz="1200" dirty="0">
              <a:latin typeface="Arial" panose="020B0604020202020204" pitchFamily="34" charset="0"/>
              <a:cs typeface="Arial" panose="020B0604020202020204" pitchFamily="34" charset="0"/>
            </a:endParaRPr>
          </a:p>
          <a:p>
            <a:pPr>
              <a:buClr>
                <a:schemeClr val="accent2">
                  <a:lumMod val="75000"/>
                </a:schemeClr>
              </a:buClr>
              <a:buSzPct val="100000"/>
            </a:pPr>
            <a:r>
              <a:rPr lang="nb-NO" sz="1200" b="1" dirty="0">
                <a:latin typeface="Arial" panose="020B0604020202020204" pitchFamily="34" charset="0"/>
                <a:cs typeface="Arial" panose="020B0604020202020204" pitchFamily="34" charset="0"/>
              </a:rPr>
              <a:t>Før </a:t>
            </a:r>
            <a:r>
              <a:rPr lang="nb-NO" sz="1200" b="1" dirty="0" err="1">
                <a:latin typeface="Arial" panose="020B0604020202020204" pitchFamily="34" charset="0"/>
                <a:cs typeface="Arial" panose="020B0604020202020204" pitchFamily="34" charset="0"/>
              </a:rPr>
              <a:t>evt</a:t>
            </a:r>
            <a:r>
              <a:rPr lang="nb-NO" sz="1200" b="1" dirty="0">
                <a:latin typeface="Arial" panose="020B0604020202020204" pitchFamily="34" charset="0"/>
                <a:cs typeface="Arial" panose="020B0604020202020204" pitchFamily="34" charset="0"/>
              </a:rPr>
              <a:t> oppstart av neste fase må Bane NOR</a:t>
            </a:r>
            <a:r>
              <a:rPr lang="nb-NO" sz="1200" b="1">
                <a:latin typeface="Arial" panose="020B0604020202020204" pitchFamily="34" charset="0"/>
                <a:cs typeface="Arial" panose="020B0604020202020204" pitchFamily="34" charset="0"/>
              </a:rPr>
              <a:t>/prosjektet </a:t>
            </a:r>
            <a:r>
              <a:rPr lang="nb-NO" sz="1200" b="1" dirty="0">
                <a:latin typeface="Arial" panose="020B0604020202020204" pitchFamily="34" charset="0"/>
                <a:cs typeface="Arial" panose="020B0604020202020204" pitchFamily="34" charset="0"/>
              </a:rPr>
              <a:t>gjennomføre følgende:</a:t>
            </a:r>
          </a:p>
          <a:p>
            <a:pPr>
              <a:buClr>
                <a:schemeClr val="accent2">
                  <a:lumMod val="75000"/>
                </a:schemeClr>
              </a:buClr>
              <a:buSzPct val="100000"/>
            </a:pPr>
            <a:br>
              <a:rPr lang="nb-NO" sz="1200" b="1" dirty="0">
                <a:latin typeface="Arial" panose="020B0604020202020204" pitchFamily="34" charset="0"/>
                <a:cs typeface="Arial" panose="020B0604020202020204" pitchFamily="34" charset="0"/>
              </a:rPr>
            </a:br>
            <a:endParaRPr lang="nb-NO" sz="300" b="1" dirty="0">
              <a:latin typeface="Arial" panose="020B0604020202020204" pitchFamily="34" charset="0"/>
              <a:cs typeface="Arial" panose="020B0604020202020204" pitchFamily="34" charset="0"/>
            </a:endParaRPr>
          </a:p>
          <a:p>
            <a:pPr marL="171450" indent="-171450">
              <a:buClr>
                <a:schemeClr val="accent2">
                  <a:lumMod val="75000"/>
                </a:schemeClr>
              </a:buClr>
              <a:buSzPct val="100000"/>
              <a:buFont typeface="Arial" panose="020B0604020202020204" pitchFamily="34" charset="0"/>
              <a:buChar char="•"/>
            </a:pPr>
            <a:r>
              <a:rPr lang="nb-NO" sz="1200" dirty="0">
                <a:latin typeface="Arial" panose="020B0604020202020204" pitchFamily="34" charset="0"/>
                <a:cs typeface="Arial" panose="020B0604020202020204" pitchFamily="34" charset="0"/>
              </a:rPr>
              <a:t>Gjennomføre utredning av sportilkobling</a:t>
            </a:r>
          </a:p>
          <a:p>
            <a:pPr marL="171450" indent="-171450">
              <a:buClr>
                <a:schemeClr val="accent2">
                  <a:lumMod val="75000"/>
                </a:schemeClr>
              </a:buClr>
              <a:buSzPct val="100000"/>
              <a:buFont typeface="Arial" panose="020B0604020202020204" pitchFamily="34" charset="0"/>
              <a:buChar char="•"/>
            </a:pPr>
            <a:endParaRPr lang="nb-NO" sz="300" dirty="0">
              <a:latin typeface="Arial" panose="020B0604020202020204" pitchFamily="34" charset="0"/>
              <a:cs typeface="Arial" panose="020B0604020202020204" pitchFamily="34" charset="0"/>
            </a:endParaRPr>
          </a:p>
          <a:p>
            <a:pPr marL="171450" indent="-171450">
              <a:buClr>
                <a:schemeClr val="accent2">
                  <a:lumMod val="75000"/>
                </a:schemeClr>
              </a:buClr>
              <a:buSzPct val="100000"/>
              <a:buFont typeface="Arial" panose="020B0604020202020204" pitchFamily="34" charset="0"/>
              <a:buChar char="•"/>
            </a:pPr>
            <a:r>
              <a:rPr lang="nb-NO" sz="1200" dirty="0">
                <a:latin typeface="Arial" panose="020B0604020202020204" pitchFamily="34" charset="0"/>
                <a:cs typeface="Arial" panose="020B0604020202020204" pitchFamily="34" charset="0"/>
              </a:rPr>
              <a:t>Utarbeide løsningsskisse</a:t>
            </a:r>
          </a:p>
          <a:p>
            <a:pPr marL="171450" indent="-171450">
              <a:buClr>
                <a:schemeClr val="accent2">
                  <a:lumMod val="75000"/>
                </a:schemeClr>
              </a:buClr>
              <a:buSzPct val="100000"/>
              <a:buFont typeface="Arial" panose="020B0604020202020204" pitchFamily="34" charset="0"/>
              <a:buChar char="•"/>
            </a:pPr>
            <a:endParaRPr lang="nb-NO" sz="300" dirty="0">
              <a:latin typeface="Arial" panose="020B0604020202020204" pitchFamily="34" charset="0"/>
              <a:cs typeface="Arial" panose="020B0604020202020204" pitchFamily="34" charset="0"/>
            </a:endParaRPr>
          </a:p>
          <a:p>
            <a:pPr marL="171450" indent="-171450">
              <a:buClr>
                <a:schemeClr val="accent2">
                  <a:lumMod val="75000"/>
                </a:schemeClr>
              </a:buClr>
              <a:buSzPct val="100000"/>
              <a:buFont typeface="Arial" panose="020B0604020202020204" pitchFamily="34" charset="0"/>
              <a:buChar char="•"/>
            </a:pPr>
            <a:r>
              <a:rPr lang="nb-NO" sz="1200" dirty="0">
                <a:latin typeface="Arial" panose="020B0604020202020204" pitchFamily="34" charset="0"/>
                <a:cs typeface="Arial" panose="020B0604020202020204" pitchFamily="34" charset="0"/>
              </a:rPr>
              <a:t>Utarbeide tids- og kostnadsestimater</a:t>
            </a:r>
          </a:p>
        </p:txBody>
      </p:sp>
      <p:sp>
        <p:nvSpPr>
          <p:cNvPr id="20" name="Oval 17">
            <a:extLst>
              <a:ext uri="{FF2B5EF4-FFF2-40B4-BE49-F238E27FC236}">
                <a16:creationId xmlns:a16="http://schemas.microsoft.com/office/drawing/2014/main" id="{E5E3DDA1-08F0-9819-1E58-F2E1E0F609D6}"/>
              </a:ext>
            </a:extLst>
          </p:cNvPr>
          <p:cNvSpPr/>
          <p:nvPr/>
        </p:nvSpPr>
        <p:spPr>
          <a:xfrm>
            <a:off x="5279246" y="1736960"/>
            <a:ext cx="288000" cy="28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r>
              <a:rPr lang="nb-NO" sz="1200" b="1" dirty="0">
                <a:solidFill>
                  <a:schemeClr val="bg1"/>
                </a:solidFill>
                <a:latin typeface="Arial" panose="020B0604020202020204" pitchFamily="34" charset="0"/>
                <a:cs typeface="Arial" panose="020B0604020202020204" pitchFamily="34" charset="0"/>
              </a:rPr>
              <a:t>3</a:t>
            </a:r>
          </a:p>
        </p:txBody>
      </p:sp>
      <p:sp>
        <p:nvSpPr>
          <p:cNvPr id="21" name="Oval 17">
            <a:extLst>
              <a:ext uri="{FF2B5EF4-FFF2-40B4-BE49-F238E27FC236}">
                <a16:creationId xmlns:a16="http://schemas.microsoft.com/office/drawing/2014/main" id="{712FBC39-61C1-E3B8-684A-CB21ADAB73D1}"/>
              </a:ext>
            </a:extLst>
          </p:cNvPr>
          <p:cNvSpPr/>
          <p:nvPr/>
        </p:nvSpPr>
        <p:spPr>
          <a:xfrm>
            <a:off x="7226771" y="1736960"/>
            <a:ext cx="288000" cy="28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r>
              <a:rPr lang="nb-NO" sz="1200" b="1" dirty="0">
                <a:solidFill>
                  <a:schemeClr val="bg1"/>
                </a:solidFill>
                <a:latin typeface="Arial" panose="020B0604020202020204" pitchFamily="34" charset="0"/>
                <a:cs typeface="Arial" panose="020B0604020202020204" pitchFamily="34" charset="0"/>
              </a:rPr>
              <a:t>4</a:t>
            </a:r>
          </a:p>
        </p:txBody>
      </p:sp>
      <p:sp>
        <p:nvSpPr>
          <p:cNvPr id="22" name="TextBox 76">
            <a:extLst>
              <a:ext uri="{FF2B5EF4-FFF2-40B4-BE49-F238E27FC236}">
                <a16:creationId xmlns:a16="http://schemas.microsoft.com/office/drawing/2014/main" id="{BB9D6B8B-3056-5815-915A-35A5718F525A}"/>
              </a:ext>
            </a:extLst>
          </p:cNvPr>
          <p:cNvSpPr txBox="1"/>
          <p:nvPr/>
        </p:nvSpPr>
        <p:spPr>
          <a:xfrm>
            <a:off x="10067400" y="1676823"/>
            <a:ext cx="1593440" cy="3108543"/>
          </a:xfrm>
          <a:prstGeom prst="rect">
            <a:avLst/>
          </a:prstGeom>
          <a:noFill/>
        </p:spPr>
        <p:txBody>
          <a:bodyPr wrap="square" rtlCol="0">
            <a:spAutoFit/>
          </a:bodyPr>
          <a:lstStyle/>
          <a:p>
            <a:pPr algn="ctr">
              <a:buClr>
                <a:schemeClr val="accent2">
                  <a:lumMod val="75000"/>
                </a:schemeClr>
              </a:buClr>
              <a:buSzPct val="100000"/>
            </a:pPr>
            <a:r>
              <a:rPr lang="nb-NO" sz="1400" b="1" dirty="0">
                <a:latin typeface="Arial" panose="020B0604020202020204" pitchFamily="34" charset="0"/>
                <a:cs typeface="Arial" panose="020B0604020202020204" pitchFamily="34" charset="0"/>
              </a:rPr>
              <a:t>Beslutning om- utredning fase II</a:t>
            </a:r>
          </a:p>
          <a:p>
            <a:pPr algn="ctr">
              <a:buClr>
                <a:schemeClr val="accent2">
                  <a:lumMod val="75000"/>
                </a:schemeClr>
              </a:buClr>
              <a:buSzPct val="100000"/>
            </a:pPr>
            <a:endParaRPr lang="nb-NO" sz="1400" b="1" dirty="0">
              <a:latin typeface="Arial" panose="020B0604020202020204" pitchFamily="34" charset="0"/>
              <a:cs typeface="Arial" panose="020B0604020202020204" pitchFamily="34" charset="0"/>
            </a:endParaRPr>
          </a:p>
          <a:p>
            <a:pPr algn="ctr">
              <a:buClr>
                <a:schemeClr val="accent2">
                  <a:lumMod val="75000"/>
                </a:schemeClr>
              </a:buClr>
              <a:buSzPct val="100000"/>
            </a:pPr>
            <a:r>
              <a:rPr lang="nb-NO" sz="1400" dirty="0">
                <a:latin typeface="Arial" panose="020B0604020202020204" pitchFamily="34" charset="0"/>
                <a:cs typeface="Arial" panose="020B0604020202020204" pitchFamily="34" charset="0"/>
              </a:rPr>
              <a:t>Dersom utfallet etter mellomfasen gir grunnlag for </a:t>
            </a:r>
            <a:r>
              <a:rPr lang="nb-NO" sz="1400">
                <a:latin typeface="Arial" panose="020B0604020202020204" pitchFamily="34" charset="0"/>
                <a:cs typeface="Arial" panose="020B0604020202020204" pitchFamily="34" charset="0"/>
              </a:rPr>
              <a:t>beslutning om igangsetting </a:t>
            </a:r>
            <a:r>
              <a:rPr lang="nb-NO" sz="1400" dirty="0">
                <a:latin typeface="Arial" panose="020B0604020202020204" pitchFamily="34" charset="0"/>
                <a:cs typeface="Arial" panose="020B0604020202020204" pitchFamily="34" charset="0"/>
              </a:rPr>
              <a:t>av neste fase(r), må organisering, finansiering, oppdeling i nøkkelaktiviteter mv, avklares. </a:t>
            </a:r>
          </a:p>
        </p:txBody>
      </p:sp>
      <p:cxnSp>
        <p:nvCxnSpPr>
          <p:cNvPr id="23" name="Straight Connector 81">
            <a:extLst>
              <a:ext uri="{FF2B5EF4-FFF2-40B4-BE49-F238E27FC236}">
                <a16:creationId xmlns:a16="http://schemas.microsoft.com/office/drawing/2014/main" id="{FBD6B960-E76A-AFE3-F8AF-1B2C450FC918}"/>
              </a:ext>
            </a:extLst>
          </p:cNvPr>
          <p:cNvCxnSpPr>
            <a:cxnSpLocks/>
          </p:cNvCxnSpPr>
          <p:nvPr/>
        </p:nvCxnSpPr>
        <p:spPr>
          <a:xfrm>
            <a:off x="3215810" y="1736960"/>
            <a:ext cx="0" cy="3928734"/>
          </a:xfrm>
          <a:prstGeom prst="line">
            <a:avLst/>
          </a:prstGeom>
          <a:ln w="63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81">
            <a:extLst>
              <a:ext uri="{FF2B5EF4-FFF2-40B4-BE49-F238E27FC236}">
                <a16:creationId xmlns:a16="http://schemas.microsoft.com/office/drawing/2014/main" id="{5D298F87-CF5A-01EF-1207-31EF6CED60F4}"/>
              </a:ext>
            </a:extLst>
          </p:cNvPr>
          <p:cNvCxnSpPr>
            <a:cxnSpLocks/>
          </p:cNvCxnSpPr>
          <p:nvPr/>
        </p:nvCxnSpPr>
        <p:spPr>
          <a:xfrm flipH="1">
            <a:off x="5150321" y="1704070"/>
            <a:ext cx="800" cy="3961624"/>
          </a:xfrm>
          <a:prstGeom prst="line">
            <a:avLst/>
          </a:prstGeom>
          <a:ln w="63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81">
            <a:extLst>
              <a:ext uri="{FF2B5EF4-FFF2-40B4-BE49-F238E27FC236}">
                <a16:creationId xmlns:a16="http://schemas.microsoft.com/office/drawing/2014/main" id="{4B82E8C9-A7E7-000C-67BD-38EE4B6113B5}"/>
              </a:ext>
            </a:extLst>
          </p:cNvPr>
          <p:cNvCxnSpPr>
            <a:cxnSpLocks/>
          </p:cNvCxnSpPr>
          <p:nvPr/>
        </p:nvCxnSpPr>
        <p:spPr>
          <a:xfrm>
            <a:off x="7070434" y="1716129"/>
            <a:ext cx="0" cy="3949565"/>
          </a:xfrm>
          <a:prstGeom prst="line">
            <a:avLst/>
          </a:prstGeom>
          <a:ln w="63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30" name="Oval 17">
            <a:extLst>
              <a:ext uri="{FF2B5EF4-FFF2-40B4-BE49-F238E27FC236}">
                <a16:creationId xmlns:a16="http://schemas.microsoft.com/office/drawing/2014/main" id="{8421A6F7-88C4-408A-F682-2E2E791400A6}"/>
              </a:ext>
            </a:extLst>
          </p:cNvPr>
          <p:cNvSpPr/>
          <p:nvPr/>
        </p:nvSpPr>
        <p:spPr>
          <a:xfrm>
            <a:off x="9779399" y="1743732"/>
            <a:ext cx="288000" cy="28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r>
              <a:rPr lang="nb-NO" sz="1200" b="1" dirty="0">
                <a:solidFill>
                  <a:schemeClr val="bg1"/>
                </a:solidFill>
                <a:latin typeface="Arial" panose="020B0604020202020204" pitchFamily="34" charset="0"/>
                <a:cs typeface="Arial" panose="020B0604020202020204" pitchFamily="34" charset="0"/>
              </a:rPr>
              <a:t>5</a:t>
            </a:r>
          </a:p>
        </p:txBody>
      </p:sp>
      <p:cxnSp>
        <p:nvCxnSpPr>
          <p:cNvPr id="31" name="Straight Connector 81">
            <a:extLst>
              <a:ext uri="{FF2B5EF4-FFF2-40B4-BE49-F238E27FC236}">
                <a16:creationId xmlns:a16="http://schemas.microsoft.com/office/drawing/2014/main" id="{8E97F23A-698B-32CE-82C5-A153962A2005}"/>
              </a:ext>
            </a:extLst>
          </p:cNvPr>
          <p:cNvCxnSpPr>
            <a:cxnSpLocks/>
          </p:cNvCxnSpPr>
          <p:nvPr/>
        </p:nvCxnSpPr>
        <p:spPr>
          <a:xfrm>
            <a:off x="9643305" y="1743732"/>
            <a:ext cx="0" cy="3949565"/>
          </a:xfrm>
          <a:prstGeom prst="line">
            <a:avLst/>
          </a:prstGeom>
          <a:ln w="63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32" name="TextBox 76">
            <a:extLst>
              <a:ext uri="{FF2B5EF4-FFF2-40B4-BE49-F238E27FC236}">
                <a16:creationId xmlns:a16="http://schemas.microsoft.com/office/drawing/2014/main" id="{3BD031F9-0961-AD68-A2F9-BC4DA3ECA9D8}"/>
              </a:ext>
            </a:extLst>
          </p:cNvPr>
          <p:cNvSpPr txBox="1"/>
          <p:nvPr/>
        </p:nvSpPr>
        <p:spPr>
          <a:xfrm>
            <a:off x="7453121" y="1682466"/>
            <a:ext cx="1634851" cy="2893100"/>
          </a:xfrm>
          <a:prstGeom prst="rect">
            <a:avLst/>
          </a:prstGeom>
          <a:noFill/>
        </p:spPr>
        <p:txBody>
          <a:bodyPr wrap="square" rtlCol="0">
            <a:spAutoFit/>
          </a:bodyPr>
          <a:lstStyle/>
          <a:p>
            <a:pPr algn="ctr">
              <a:buClr>
                <a:schemeClr val="accent2">
                  <a:lumMod val="75000"/>
                </a:schemeClr>
              </a:buClr>
              <a:buSzPct val="100000"/>
            </a:pPr>
            <a:r>
              <a:rPr lang="nb-NO" sz="1400" b="1" dirty="0">
                <a:latin typeface="Arial" panose="020B0604020202020204" pitchFamily="34" charset="0"/>
                <a:cs typeface="Arial" panose="020B0604020202020204" pitchFamily="34" charset="0"/>
              </a:rPr>
              <a:t>Opprettholde prosjektpruppen som nettverk </a:t>
            </a:r>
          </a:p>
          <a:p>
            <a:pPr algn="ctr">
              <a:buClr>
                <a:schemeClr val="accent2">
                  <a:lumMod val="75000"/>
                </a:schemeClr>
              </a:buClr>
              <a:buSzPct val="100000"/>
            </a:pPr>
            <a:endParaRPr lang="nb-NO" sz="1400" b="1" dirty="0">
              <a:latin typeface="Arial" panose="020B0604020202020204" pitchFamily="34" charset="0"/>
              <a:cs typeface="Arial" panose="020B0604020202020204" pitchFamily="34" charset="0"/>
            </a:endParaRPr>
          </a:p>
          <a:p>
            <a:pPr algn="ctr">
              <a:buClr>
                <a:schemeClr val="accent2">
                  <a:lumMod val="75000"/>
                </a:schemeClr>
              </a:buClr>
              <a:buSzPct val="100000"/>
            </a:pPr>
            <a:r>
              <a:rPr lang="nb-NO" sz="1400" dirty="0">
                <a:latin typeface="Arial" panose="020B0604020202020204" pitchFamily="34" charset="0"/>
                <a:cs typeface="Arial" panose="020B0604020202020204" pitchFamily="34" charset="0"/>
              </a:rPr>
              <a:t>MNU tar lead </a:t>
            </a:r>
            <a:r>
              <a:rPr lang="nb-NO" sz="1400" dirty="0" err="1">
                <a:latin typeface="Arial" panose="020B0604020202020204" pitchFamily="34" charset="0"/>
                <a:cs typeface="Arial" panose="020B0604020202020204" pitchFamily="34" charset="0"/>
              </a:rPr>
              <a:t>mtp</a:t>
            </a:r>
            <a:r>
              <a:rPr lang="nb-NO" sz="1400" dirty="0">
                <a:latin typeface="Arial" panose="020B0604020202020204" pitchFamily="34" charset="0"/>
                <a:cs typeface="Arial" panose="020B0604020202020204" pitchFamily="34" charset="0"/>
              </a:rPr>
              <a:t> å opprettholde prosjekt-/styringsgruppen for godsterminal på </a:t>
            </a:r>
            <a:r>
              <a:rPr lang="nb-NO" sz="1400" dirty="0" err="1">
                <a:latin typeface="Arial" panose="020B0604020202020204" pitchFamily="34" charset="0"/>
                <a:cs typeface="Arial" panose="020B0604020202020204" pitchFamily="34" charset="0"/>
              </a:rPr>
              <a:t>Deli</a:t>
            </a:r>
            <a:r>
              <a:rPr lang="nb-NO" sz="1400" dirty="0">
                <a:latin typeface="Arial" panose="020B0604020202020204" pitchFamily="34" charset="0"/>
                <a:cs typeface="Arial" panose="020B0604020202020204" pitchFamily="34" charset="0"/>
              </a:rPr>
              <a:t> som nettverk der også flere aktører inviteres inn.</a:t>
            </a:r>
          </a:p>
        </p:txBody>
      </p:sp>
    </p:spTree>
    <p:extLst>
      <p:ext uri="{BB962C8B-B14F-4D97-AF65-F5344CB8AC3E}">
        <p14:creationId xmlns:p14="http://schemas.microsoft.com/office/powerpoint/2010/main" val="23208014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Sylinder 4">
            <a:extLst>
              <a:ext uri="{FF2B5EF4-FFF2-40B4-BE49-F238E27FC236}">
                <a16:creationId xmlns:a16="http://schemas.microsoft.com/office/drawing/2014/main" id="{C605ED5C-D564-65F4-0A33-6C99DC6838CB}"/>
              </a:ext>
            </a:extLst>
          </p:cNvPr>
          <p:cNvSpPr txBox="1"/>
          <p:nvPr/>
        </p:nvSpPr>
        <p:spPr>
          <a:xfrm>
            <a:off x="365760" y="5228705"/>
            <a:ext cx="2133600" cy="1569660"/>
          </a:xfrm>
          <a:prstGeom prst="rect">
            <a:avLst/>
          </a:prstGeom>
          <a:noFill/>
        </p:spPr>
        <p:txBody>
          <a:bodyPr wrap="square" rtlCol="0">
            <a:spAutoFit/>
          </a:bodyPr>
          <a:lstStyle/>
          <a:p>
            <a:br>
              <a:rPr lang="nb-NO" dirty="0"/>
            </a:br>
            <a:br>
              <a:rPr lang="nb-NO" dirty="0"/>
            </a:br>
            <a:r>
              <a:rPr lang="nb-NO" sz="1400" dirty="0"/>
              <a:t>Yngvar Trandem</a:t>
            </a:r>
            <a:br>
              <a:rPr lang="nb-NO" sz="1400" dirty="0"/>
            </a:br>
            <a:r>
              <a:rPr lang="nb-NO" sz="1400" dirty="0"/>
              <a:t>daglig leder </a:t>
            </a:r>
            <a:br>
              <a:rPr lang="nb-NO" sz="1400" dirty="0"/>
            </a:br>
            <a:r>
              <a:rPr lang="nb-NO" sz="1400" dirty="0"/>
              <a:t>MNU AS</a:t>
            </a:r>
            <a:br>
              <a:rPr lang="nb-NO" dirty="0"/>
            </a:br>
            <a:endParaRPr lang="nb-NO" dirty="0"/>
          </a:p>
        </p:txBody>
      </p:sp>
      <p:sp>
        <p:nvSpPr>
          <p:cNvPr id="6" name="Title 2">
            <a:extLst>
              <a:ext uri="{FF2B5EF4-FFF2-40B4-BE49-F238E27FC236}">
                <a16:creationId xmlns:a16="http://schemas.microsoft.com/office/drawing/2014/main" id="{1D820104-6263-5FC6-A731-0F1FF3D27506}"/>
              </a:ext>
            </a:extLst>
          </p:cNvPr>
          <p:cNvSpPr txBox="1">
            <a:spLocks noGrp="1"/>
          </p:cNvSpPr>
          <p:nvPr>
            <p:ph type="ctrTitle"/>
          </p:nvPr>
        </p:nvSpPr>
        <p:spPr>
          <a:xfrm>
            <a:off x="2767445" y="639387"/>
            <a:ext cx="7623463" cy="1480358"/>
          </a:xfrm>
          <a:prstGeom prst="rect">
            <a:avLst/>
          </a:prstGeom>
        </p:spPr>
        <p:txBody>
          <a:bodyPr vert="horz" lIns="0" tIns="0" rIns="0" bIns="0" rtlCol="0" anchor="b">
            <a:noAutofit/>
          </a:bodyPr>
          <a:lstStyle>
            <a:lvl1pPr algn="l" defTabSz="914063" rtl="0" eaLnBrk="1" latinLnBrk="0" hangingPunct="1">
              <a:lnSpc>
                <a:spcPct val="90000"/>
              </a:lnSpc>
              <a:spcBef>
                <a:spcPct val="0"/>
              </a:spcBef>
              <a:buNone/>
              <a:defRPr sz="7600" b="0" kern="1200">
                <a:solidFill>
                  <a:schemeClr val="tx2"/>
                </a:solidFill>
                <a:latin typeface="Arial" panose="020B0604020202020204" pitchFamily="34" charset="0"/>
                <a:ea typeface="+mj-ea"/>
                <a:cs typeface="Arial" panose="020B0604020202020204" pitchFamily="34" charset="0"/>
              </a:defRPr>
            </a:lvl1pPr>
          </a:lstStyle>
          <a:p>
            <a:r>
              <a:rPr lang="nb-NO" sz="4000" b="1" dirty="0">
                <a:solidFill>
                  <a:schemeClr val="tx1"/>
                </a:solidFill>
              </a:rPr>
              <a:t>Takk for oppmerksomheten</a:t>
            </a:r>
            <a:endParaRPr lang="nb-NO" sz="4000" dirty="0">
              <a:solidFill>
                <a:schemeClr val="tx1"/>
              </a:solidFill>
            </a:endParaRPr>
          </a:p>
        </p:txBody>
      </p:sp>
    </p:spTree>
    <p:extLst>
      <p:ext uri="{BB962C8B-B14F-4D97-AF65-F5344CB8AC3E}">
        <p14:creationId xmlns:p14="http://schemas.microsoft.com/office/powerpoint/2010/main" val="7174551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descr="Et bilde som inneholder tekst, visittkort">
            <a:extLst>
              <a:ext uri="{FF2B5EF4-FFF2-40B4-BE49-F238E27FC236}">
                <a16:creationId xmlns:a16="http://schemas.microsoft.com/office/drawing/2014/main" id="{A2C82C7B-3890-69B9-CEEE-D5A8E68EBD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953000" cy="6858000"/>
          </a:xfrm>
          <a:prstGeom prst="rect">
            <a:avLst/>
          </a:prstGeom>
        </p:spPr>
      </p:pic>
      <p:sp>
        <p:nvSpPr>
          <p:cNvPr id="2" name="TekstSylinder 1">
            <a:extLst>
              <a:ext uri="{FF2B5EF4-FFF2-40B4-BE49-F238E27FC236}">
                <a16:creationId xmlns:a16="http://schemas.microsoft.com/office/drawing/2014/main" id="{B0B737C3-E0F8-7511-9B30-11E6D6F4C087}"/>
              </a:ext>
            </a:extLst>
          </p:cNvPr>
          <p:cNvSpPr txBox="1"/>
          <p:nvPr/>
        </p:nvSpPr>
        <p:spPr>
          <a:xfrm>
            <a:off x="5206776" y="1401436"/>
            <a:ext cx="6872991" cy="42473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i="0" u="none" strike="noStrike" kern="1200" cap="none" spc="0" normalizeH="0" baseline="0" noProof="0" dirty="0">
                <a:ln>
                  <a:noFill/>
                </a:ln>
                <a:solidFill>
                  <a:srgbClr val="000000"/>
                </a:solidFill>
                <a:effectLst/>
                <a:uLnTx/>
                <a:uFillTx/>
                <a:latin typeface="Posten Sans"/>
                <a:ea typeface="+mn-ea"/>
                <a:cs typeface="+mn-cs"/>
              </a:rPr>
              <a:t>Utredningen fra 2013 konkluderer med at Vestby er det beste lokaliseringsalternativet i det indre Oslofjordområdet for etablering av en ny godsterminal som kan avlaste og supplere banetrafikken på</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i="0" u="none" strike="noStrike" kern="1200" cap="none" spc="0" normalizeH="0" baseline="0" noProof="0" dirty="0">
                <a:ln>
                  <a:noFill/>
                </a:ln>
                <a:solidFill>
                  <a:srgbClr val="000000"/>
                </a:solidFill>
                <a:effectLst/>
                <a:uLnTx/>
                <a:uFillTx/>
                <a:latin typeface="Posten Sans"/>
                <a:ea typeface="+mn-ea"/>
                <a:cs typeface="+mn-cs"/>
              </a:rPr>
              <a:t>Alnabru.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i="0" u="none" strike="noStrike" kern="1200" cap="none" spc="0" normalizeH="0" baseline="0" noProof="0" dirty="0">
              <a:ln>
                <a:noFill/>
              </a:ln>
              <a:solidFill>
                <a:srgbClr val="000000"/>
              </a:solidFill>
              <a:effectLst/>
              <a:uLnTx/>
              <a:uFillTx/>
              <a:latin typeface="Posten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i="0" u="none" strike="noStrike" kern="1200" cap="none" spc="0" normalizeH="0" baseline="0" noProof="0" dirty="0">
                <a:ln>
                  <a:noFill/>
                </a:ln>
                <a:solidFill>
                  <a:srgbClr val="000000"/>
                </a:solidFill>
                <a:effectLst/>
                <a:uLnTx/>
                <a:uFillTx/>
                <a:latin typeface="Posten Sans"/>
                <a:ea typeface="+mn-ea"/>
                <a:cs typeface="+mn-cs"/>
              </a:rPr>
              <a:t>Det ble pekt på tre ulike lokaliseringsalternativer;</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solidFill>
                  <a:srgbClr val="000000"/>
                </a:solidFill>
                <a:latin typeface="Posten Sans"/>
              </a:rPr>
              <a:t>	-nord for ASKO (senere avsatt til godsterminal i Vestby 	 	  kommunes arealplan)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i="0" u="none" strike="noStrike" kern="1200" cap="none" spc="0" normalizeH="0" baseline="0" noProof="0" dirty="0">
                <a:ln>
                  <a:noFill/>
                </a:ln>
                <a:solidFill>
                  <a:srgbClr val="000000"/>
                </a:solidFill>
                <a:effectLst/>
                <a:uLnTx/>
                <a:uFillTx/>
                <a:latin typeface="Posten Sans"/>
                <a:ea typeface="+mn-ea"/>
                <a:cs typeface="+mn-cs"/>
              </a:rPr>
              <a:t>	-vest for ASKO (nattparkeringen)</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solidFill>
                  <a:srgbClr val="000000"/>
                </a:solidFill>
                <a:latin typeface="Posten Sans"/>
              </a:rPr>
              <a:t>	-syd for ASKO (Rustad gård)</a:t>
            </a:r>
            <a:endParaRPr kumimoji="0" lang="nb-NO" i="0" u="none" strike="noStrike" kern="1200" cap="none" spc="0" normalizeH="0" baseline="0" noProof="0" dirty="0">
              <a:ln>
                <a:noFill/>
              </a:ln>
              <a:solidFill>
                <a:srgbClr val="000000"/>
              </a:solidFill>
              <a:effectLst/>
              <a:uLnTx/>
              <a:uFillTx/>
              <a:latin typeface="Posten Sans"/>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lang="nb-NO" dirty="0"/>
          </a:p>
          <a:p>
            <a:pPr marR="0" lvl="0" algn="l" defTabSz="914400" rtl="0" eaLnBrk="1" fontAlgn="auto" latinLnBrk="0" hangingPunct="1">
              <a:lnSpc>
                <a:spcPct val="100000"/>
              </a:lnSpc>
              <a:spcBef>
                <a:spcPts val="0"/>
              </a:spcBef>
              <a:spcAft>
                <a:spcPts val="0"/>
              </a:spcAft>
              <a:buClrTx/>
              <a:buSzTx/>
              <a:tabLst/>
              <a:defRPr/>
            </a:pPr>
            <a:r>
              <a:rPr lang="nb-NO" dirty="0"/>
              <a:t>Konklusjonen ble at det er for stor økonomisk risiko og for mange barrierer på kort sikt knyttet til etablering av en privat terminal for utenriks trafikk på Vestby og at eventuell etablering av en godsterminal i Vestby ligger minimum 10 år fram i tid. </a:t>
            </a:r>
          </a:p>
        </p:txBody>
      </p:sp>
    </p:spTree>
    <p:extLst>
      <p:ext uri="{BB962C8B-B14F-4D97-AF65-F5344CB8AC3E}">
        <p14:creationId xmlns:p14="http://schemas.microsoft.com/office/powerpoint/2010/main" val="942866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E57E43E0-5CA6-A315-9007-58E82885629E}"/>
              </a:ext>
            </a:extLst>
          </p:cNvPr>
          <p:cNvSpPr>
            <a:spLocks noGrp="1"/>
          </p:cNvSpPr>
          <p:nvPr>
            <p:ph type="ctrTitle"/>
          </p:nvPr>
        </p:nvSpPr>
        <p:spPr/>
        <p:txBody>
          <a:bodyPr/>
          <a:lstStyle/>
          <a:p>
            <a:endParaRPr lang="nb-NO"/>
          </a:p>
        </p:txBody>
      </p:sp>
      <p:sp>
        <p:nvSpPr>
          <p:cNvPr id="4" name="Undertittel 3">
            <a:extLst>
              <a:ext uri="{FF2B5EF4-FFF2-40B4-BE49-F238E27FC236}">
                <a16:creationId xmlns:a16="http://schemas.microsoft.com/office/drawing/2014/main" id="{5732658F-4353-0286-EAAD-079B95132866}"/>
              </a:ext>
            </a:extLst>
          </p:cNvPr>
          <p:cNvSpPr>
            <a:spLocks noGrp="1"/>
          </p:cNvSpPr>
          <p:nvPr>
            <p:ph type="subTitle" idx="1"/>
          </p:nvPr>
        </p:nvSpPr>
        <p:spPr/>
        <p:txBody>
          <a:bodyPr/>
          <a:lstStyle/>
          <a:p>
            <a:endParaRPr lang="nb-NO"/>
          </a:p>
        </p:txBody>
      </p:sp>
      <p:pic>
        <p:nvPicPr>
          <p:cNvPr id="8" name="Bilde 7">
            <a:extLst>
              <a:ext uri="{FF2B5EF4-FFF2-40B4-BE49-F238E27FC236}">
                <a16:creationId xmlns:a16="http://schemas.microsoft.com/office/drawing/2014/main" id="{326B8628-C7B5-ED8B-0BEB-661D214B2E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724400" cy="6735233"/>
          </a:xfrm>
          <a:prstGeom prst="rect">
            <a:avLst/>
          </a:prstGeom>
        </p:spPr>
      </p:pic>
      <p:sp>
        <p:nvSpPr>
          <p:cNvPr id="9" name="TekstSylinder 8">
            <a:extLst>
              <a:ext uri="{FF2B5EF4-FFF2-40B4-BE49-F238E27FC236}">
                <a16:creationId xmlns:a16="http://schemas.microsoft.com/office/drawing/2014/main" id="{54ECEF1C-5145-FFB5-DAEC-CDE864B710AE}"/>
              </a:ext>
            </a:extLst>
          </p:cNvPr>
          <p:cNvSpPr txBox="1"/>
          <p:nvPr/>
        </p:nvSpPr>
        <p:spPr>
          <a:xfrm>
            <a:off x="5171607" y="742013"/>
            <a:ext cx="6872991"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i="0" u="none" strike="noStrike" kern="1200" cap="none" spc="0" normalizeH="0" baseline="0" noProof="0" dirty="0">
                <a:ln>
                  <a:noFill/>
                </a:ln>
                <a:solidFill>
                  <a:srgbClr val="000000"/>
                </a:solidFill>
                <a:effectLst/>
                <a:uLnTx/>
                <a:uFillTx/>
                <a:latin typeface="Posten Sans"/>
                <a:ea typeface="+mn-ea"/>
                <a:cs typeface="+mn-cs"/>
              </a:rPr>
              <a:t>Utredningen var et grunnlag til Nasjonal transportplan 2022-33.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2800" b="1" i="0" u="none" strike="noStrike" kern="1200" cap="none" spc="0" normalizeH="0" baseline="0" noProof="0" dirty="0">
              <a:ln>
                <a:noFill/>
              </a:ln>
              <a:solidFill>
                <a:srgbClr val="000000"/>
              </a:solidFill>
              <a:effectLst/>
              <a:uLnTx/>
              <a:uFillTx/>
              <a:latin typeface="Posten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b="1" i="0" u="none" strike="noStrike" kern="1200" cap="none" spc="0" normalizeH="0" baseline="0" noProof="0" dirty="0">
                <a:ln>
                  <a:noFill/>
                </a:ln>
                <a:solidFill>
                  <a:srgbClr val="000000"/>
                </a:solidFill>
                <a:effectLst/>
                <a:uLnTx/>
                <a:uFillTx/>
                <a:latin typeface="Posten Sans"/>
                <a:ea typeface="+mn-ea"/>
                <a:cs typeface="+mn-cs"/>
              </a:rPr>
              <a:t>Konklusjon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b="0" i="0" u="none" strike="noStrike" kern="1200" cap="none" spc="0" normalizeH="0" baseline="0" noProof="0" dirty="0" err="1">
                <a:ln>
                  <a:noFill/>
                </a:ln>
                <a:solidFill>
                  <a:srgbClr val="000000"/>
                </a:solidFill>
                <a:effectLst/>
                <a:uLnTx/>
                <a:uFillTx/>
                <a:latin typeface="Posten Sans"/>
                <a:ea typeface="+mn-ea"/>
                <a:cs typeface="+mn-cs"/>
              </a:rPr>
              <a:t>KVU’en</a:t>
            </a:r>
            <a:r>
              <a:rPr kumimoji="0" lang="nb-NO" b="0" i="0" u="none" strike="noStrike" kern="1200" cap="none" spc="0" normalizeH="0" baseline="0" noProof="0" dirty="0">
                <a:ln>
                  <a:noFill/>
                </a:ln>
                <a:solidFill>
                  <a:srgbClr val="000000"/>
                </a:solidFill>
                <a:effectLst/>
                <a:uLnTx/>
                <a:uFillTx/>
                <a:latin typeface="Posten Sans"/>
                <a:ea typeface="+mn-ea"/>
                <a:cs typeface="+mn-cs"/>
              </a:rPr>
              <a:t> legger til grunn at det er nok terminalkapasitet i Oslofjordområdet, når en ser vei, sjø og bane i sammenheng, men det er kapasitetsutfordringer for gods på jernbane.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b="0" i="0" u="none" strike="noStrike" kern="1200" cap="none" spc="0" normalizeH="0" baseline="0" noProof="0" dirty="0">
              <a:ln>
                <a:noFill/>
              </a:ln>
              <a:solidFill>
                <a:srgbClr val="000000"/>
              </a:solidFill>
              <a:effectLst/>
              <a:uLnTx/>
              <a:uFillTx/>
              <a:latin typeface="Posten Sans"/>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b="0" i="0" u="none" strike="noStrike" kern="1200" cap="none" spc="0" normalizeH="0" baseline="0" noProof="0" dirty="0">
                <a:ln>
                  <a:noFill/>
                </a:ln>
                <a:solidFill>
                  <a:srgbClr val="000000"/>
                </a:solidFill>
                <a:effectLst/>
                <a:uLnTx/>
                <a:uFillTx/>
                <a:latin typeface="Posten Sans"/>
                <a:ea typeface="+mn-ea"/>
                <a:cs typeface="+mn-cs"/>
              </a:rPr>
              <a:t>Det anbefales i </a:t>
            </a:r>
            <a:r>
              <a:rPr kumimoji="0" lang="nb-NO" b="0" i="0" u="none" strike="noStrike" kern="1200" cap="none" spc="0" normalizeH="0" baseline="0" noProof="0" dirty="0" err="1">
                <a:ln>
                  <a:noFill/>
                </a:ln>
                <a:solidFill>
                  <a:srgbClr val="000000"/>
                </a:solidFill>
                <a:effectLst/>
                <a:uLnTx/>
                <a:uFillTx/>
                <a:latin typeface="Posten Sans"/>
                <a:ea typeface="+mn-ea"/>
                <a:cs typeface="+mn-cs"/>
              </a:rPr>
              <a:t>KVU’en</a:t>
            </a:r>
            <a:r>
              <a:rPr kumimoji="0" lang="nb-NO" b="0" i="0" u="none" strike="noStrike" kern="1200" cap="none" spc="0" normalizeH="0" baseline="0" noProof="0" dirty="0">
                <a:ln>
                  <a:noFill/>
                </a:ln>
                <a:solidFill>
                  <a:srgbClr val="000000"/>
                </a:solidFill>
                <a:effectLst/>
                <a:uLnTx/>
                <a:uFillTx/>
                <a:latin typeface="Posten Sans"/>
                <a:ea typeface="+mn-ea"/>
                <a:cs typeface="+mn-cs"/>
              </a:rPr>
              <a:t> en trinnvis utvikling av Alnabru med modernisering frem mot 2040. </a:t>
            </a:r>
          </a:p>
          <a:p>
            <a:pPr marR="0" lvl="0" algn="l" defTabSz="914400" rtl="0" eaLnBrk="1" fontAlgn="auto" latinLnBrk="0" hangingPunct="1">
              <a:lnSpc>
                <a:spcPct val="100000"/>
              </a:lnSpc>
              <a:spcBef>
                <a:spcPts val="0"/>
              </a:spcBef>
              <a:spcAft>
                <a:spcPts val="0"/>
              </a:spcAft>
              <a:buClrTx/>
              <a:buSzTx/>
              <a:tabLst/>
              <a:defRPr/>
            </a:pPr>
            <a:endParaRPr kumimoji="0" lang="nb-NO" b="0" i="0" u="none" strike="noStrike" kern="1200" cap="none" spc="0" normalizeH="0" baseline="0" noProof="0" dirty="0">
              <a:ln>
                <a:noFill/>
              </a:ln>
              <a:solidFill>
                <a:srgbClr val="000000"/>
              </a:solidFill>
              <a:effectLst/>
              <a:uLnTx/>
              <a:uFillTx/>
              <a:latin typeface="Posten Sans"/>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b="0" i="0" u="none" strike="noStrike" kern="1200" cap="none" spc="0" normalizeH="0" baseline="0" noProof="0" dirty="0">
                <a:ln>
                  <a:noFill/>
                </a:ln>
                <a:solidFill>
                  <a:srgbClr val="000000"/>
                </a:solidFill>
                <a:effectLst/>
                <a:uLnTx/>
                <a:uFillTx/>
                <a:latin typeface="Posten Sans"/>
                <a:ea typeface="+mn-ea"/>
                <a:cs typeface="+mn-cs"/>
              </a:rPr>
              <a:t>Dersom det blir aktuelt med avlastingsterminaler, peker </a:t>
            </a:r>
            <a:r>
              <a:rPr kumimoji="0" lang="nb-NO" b="0" i="0" u="none" strike="noStrike" kern="1200" cap="none" spc="0" normalizeH="0" baseline="0" noProof="0" dirty="0" err="1">
                <a:ln>
                  <a:noFill/>
                </a:ln>
                <a:solidFill>
                  <a:srgbClr val="000000"/>
                </a:solidFill>
                <a:effectLst/>
                <a:uLnTx/>
                <a:uFillTx/>
                <a:latin typeface="Posten Sans"/>
                <a:ea typeface="+mn-ea"/>
                <a:cs typeface="+mn-cs"/>
              </a:rPr>
              <a:t>KVU’en</a:t>
            </a:r>
            <a:r>
              <a:rPr kumimoji="0" lang="nb-NO" b="0" i="0" u="none" strike="noStrike" kern="1200" cap="none" spc="0" normalizeH="0" baseline="0" noProof="0" dirty="0">
                <a:ln>
                  <a:noFill/>
                </a:ln>
                <a:solidFill>
                  <a:srgbClr val="000000"/>
                </a:solidFill>
                <a:effectLst/>
                <a:uLnTx/>
                <a:uFillTx/>
                <a:latin typeface="Posten Sans"/>
                <a:ea typeface="+mn-ea"/>
                <a:cs typeface="+mn-cs"/>
              </a:rPr>
              <a:t> på at Hauerseter vil være det mest aktuelle stedet for en eventuell avlastningsterminal (skårer best samlet sett på samfunnsøkonomisk analyse og måloppnåelse), men at konsept med modernisering av Alnabruterminalen og en ny terminal på Vestby gir best måloppnåelse ut fra effektmål og viktige behov.</a:t>
            </a:r>
          </a:p>
        </p:txBody>
      </p:sp>
    </p:spTree>
    <p:extLst>
      <p:ext uri="{BB962C8B-B14F-4D97-AF65-F5344CB8AC3E}">
        <p14:creationId xmlns:p14="http://schemas.microsoft.com/office/powerpoint/2010/main" val="1294682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462D5CE-EF0F-43BD-91F5-1C0DF5B1E6EB}"/>
              </a:ext>
            </a:extLst>
          </p:cNvPr>
          <p:cNvGraphicFramePr>
            <a:graphicFrameLocks noChangeAspect="1"/>
          </p:cNvGraphicFramePr>
          <p:nvPr>
            <p:custDataLst>
              <p:tags r:id="rId1"/>
            </p:custDataLst>
          </p:nvPr>
        </p:nvGraphicFramePr>
        <p:xfrm>
          <a:off x="1588" y="1686"/>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5" progId="TCLayout.ActiveDocument.1">
                  <p:embed/>
                </p:oleObj>
              </mc:Choice>
              <mc:Fallback>
                <p:oleObj name="think-cell Slide" r:id="rId4" imgW="592" imgH="595" progId="TCLayout.ActiveDocument.1">
                  <p:embed/>
                  <p:pic>
                    <p:nvPicPr>
                      <p:cNvPr id="5" name="Object 4" hidden="1">
                        <a:extLst>
                          <a:ext uri="{FF2B5EF4-FFF2-40B4-BE49-F238E27FC236}">
                            <a16:creationId xmlns:a16="http://schemas.microsoft.com/office/drawing/2014/main" id="{D462D5CE-EF0F-43BD-91F5-1C0DF5B1E6EB}"/>
                          </a:ext>
                        </a:extLst>
                      </p:cNvPr>
                      <p:cNvPicPr/>
                      <p:nvPr/>
                    </p:nvPicPr>
                    <p:blipFill>
                      <a:blip r:embed="rId5"/>
                      <a:stretch>
                        <a:fillRect/>
                      </a:stretch>
                    </p:blipFill>
                    <p:spPr>
                      <a:xfrm>
                        <a:off x="1588" y="1686"/>
                        <a:ext cx="1588" cy="1588"/>
                      </a:xfrm>
                      <a:prstGeom prst="rect">
                        <a:avLst/>
                      </a:prstGeom>
                    </p:spPr>
                  </p:pic>
                </p:oleObj>
              </mc:Fallback>
            </mc:AlternateContent>
          </a:graphicData>
        </a:graphic>
      </p:graphicFrame>
      <p:sp>
        <p:nvSpPr>
          <p:cNvPr id="4" name="Slide Number Placeholder 3">
            <a:extLst>
              <a:ext uri="{FF2B5EF4-FFF2-40B4-BE49-F238E27FC236}">
                <a16:creationId xmlns:a16="http://schemas.microsoft.com/office/drawing/2014/main" id="{082FDD20-7CFD-45D8-8859-65BBDDA0C200}"/>
              </a:ext>
            </a:extLst>
          </p:cNvPr>
          <p:cNvSpPr>
            <a:spLocks noGrp="1"/>
          </p:cNvSpPr>
          <p:nvPr>
            <p:ph type="sldNum" sz="quarter" idx="12"/>
          </p:nvPr>
        </p:nvSpPr>
        <p:spPr>
          <a:xfrm>
            <a:off x="9745200" y="6301722"/>
            <a:ext cx="644400" cy="365125"/>
          </a:xfrm>
          <a:prstGeom prst="rect">
            <a:avLst/>
          </a:prstGeom>
        </p:spPr>
        <p:txBody>
          <a:bodyPr vert="horz" lIns="91440" tIns="45720" rIns="91440" bIns="45720" rtlCol="0" anchor="ctr"/>
          <a:lstStyle>
            <a:defPPr>
              <a:defRPr lang="nb-NO"/>
            </a:defPPr>
            <a:lvl1pPr marL="0" algn="r" defTabSz="914400" rtl="0" eaLnBrk="1" latinLnBrk="0" hangingPunct="1">
              <a:defRPr sz="800" kern="1200">
                <a:solidFill>
                  <a:srgbClr val="6E6E6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751DFAA-887F-4071-8EAD-E8CA316FCF06}" type="slidenum">
              <a:rPr lang="nb-NO" smtClean="0"/>
              <a:pPr/>
              <a:t>4</a:t>
            </a:fld>
            <a:endParaRPr lang="nb-NO" dirty="0"/>
          </a:p>
        </p:txBody>
      </p:sp>
      <p:cxnSp>
        <p:nvCxnSpPr>
          <p:cNvPr id="16" name="Straight Connector 15">
            <a:extLst>
              <a:ext uri="{FF2B5EF4-FFF2-40B4-BE49-F238E27FC236}">
                <a16:creationId xmlns:a16="http://schemas.microsoft.com/office/drawing/2014/main" id="{336061C8-1DDA-416A-8E0E-E2C7C52CA20A}"/>
              </a:ext>
            </a:extLst>
          </p:cNvPr>
          <p:cNvCxnSpPr>
            <a:cxnSpLocks/>
          </p:cNvCxnSpPr>
          <p:nvPr/>
        </p:nvCxnSpPr>
        <p:spPr>
          <a:xfrm>
            <a:off x="706627" y="1325075"/>
            <a:ext cx="10813821" cy="0"/>
          </a:xfrm>
          <a:prstGeom prst="line">
            <a:avLst/>
          </a:prstGeom>
          <a:ln w="63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D62650D-98BB-47BE-A9A8-BC3D153FECE7}"/>
              </a:ext>
            </a:extLst>
          </p:cNvPr>
          <p:cNvCxnSpPr>
            <a:cxnSpLocks/>
          </p:cNvCxnSpPr>
          <p:nvPr/>
        </p:nvCxnSpPr>
        <p:spPr>
          <a:xfrm>
            <a:off x="706627" y="6183556"/>
            <a:ext cx="10813821" cy="0"/>
          </a:xfrm>
          <a:prstGeom prst="line">
            <a:avLst/>
          </a:prstGeom>
          <a:ln w="63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8" name="Title 1">
            <a:extLst>
              <a:ext uri="{FF2B5EF4-FFF2-40B4-BE49-F238E27FC236}">
                <a16:creationId xmlns:a16="http://schemas.microsoft.com/office/drawing/2014/main" id="{11E8A807-6862-4ECA-9894-6A12CABD4E65}"/>
              </a:ext>
            </a:extLst>
          </p:cNvPr>
          <p:cNvSpPr txBox="1">
            <a:spLocks/>
          </p:cNvSpPr>
          <p:nvPr/>
        </p:nvSpPr>
        <p:spPr>
          <a:xfrm>
            <a:off x="706627" y="480440"/>
            <a:ext cx="10769079" cy="995423"/>
          </a:xfrm>
          <a:prstGeom prst="rect">
            <a:avLst/>
          </a:prstGeom>
        </p:spPr>
        <p:txBody>
          <a:bodyPr vert="horz" lIns="91440" tIns="45720" rIns="91440" bIns="45720" rtlCol="0" anchor="t">
            <a:noAutofit/>
          </a:bodyPr>
          <a:lstStyle>
            <a:lvl1pPr algn="l" defTabSz="914063" rtl="0" eaLnBrk="1" latinLnBrk="0" hangingPunct="1">
              <a:lnSpc>
                <a:spcPct val="90000"/>
              </a:lnSpc>
              <a:spcBef>
                <a:spcPct val="0"/>
              </a:spcBef>
              <a:buNone/>
              <a:defRPr sz="2400" kern="1200">
                <a:solidFill>
                  <a:schemeClr val="tx2"/>
                </a:solidFill>
                <a:latin typeface="+mj-lt"/>
                <a:ea typeface="+mj-ea"/>
                <a:cs typeface="+mj-cs"/>
              </a:defRPr>
            </a:lvl1pPr>
          </a:lstStyle>
          <a:p>
            <a:r>
              <a:rPr lang="nb-NO" sz="2000" b="1" dirty="0">
                <a:latin typeface="Arial" panose="020B0604020202020204" pitchFamily="34" charset="0"/>
                <a:cs typeface="Arial" panose="020B0604020202020204" pitchFamily="34" charset="0"/>
              </a:rPr>
              <a:t>For å synliggjøre gevinster ved etablering av en intermodal togterminal i Vestby har flere store aktører fra næringslivet samarbeidet i et prosjekt</a:t>
            </a:r>
          </a:p>
        </p:txBody>
      </p:sp>
      <p:sp>
        <p:nvSpPr>
          <p:cNvPr id="8" name="TextBox 7">
            <a:extLst>
              <a:ext uri="{FF2B5EF4-FFF2-40B4-BE49-F238E27FC236}">
                <a16:creationId xmlns:a16="http://schemas.microsoft.com/office/drawing/2014/main" id="{28B2AD22-9BA8-4695-8EAD-AF3B7BE3ABAA}"/>
              </a:ext>
            </a:extLst>
          </p:cNvPr>
          <p:cNvSpPr txBox="1"/>
          <p:nvPr/>
        </p:nvSpPr>
        <p:spPr>
          <a:xfrm>
            <a:off x="706627" y="117763"/>
            <a:ext cx="6049504" cy="215444"/>
          </a:xfrm>
          <a:prstGeom prst="rect">
            <a:avLst/>
          </a:prstGeom>
          <a:noFill/>
        </p:spPr>
        <p:txBody>
          <a:bodyPr wrap="square" rtlCol="0">
            <a:spAutoFit/>
          </a:bodyPr>
          <a:lstStyle/>
          <a:p>
            <a:r>
              <a:rPr lang="nb-NO" sz="800" b="1" dirty="0">
                <a:solidFill>
                  <a:schemeClr val="bg1">
                    <a:lumMod val="65000"/>
                  </a:schemeClr>
                </a:solidFill>
                <a:latin typeface="Arial" panose="020B0604020202020204" pitchFamily="34" charset="0"/>
                <a:cs typeface="Arial" panose="020B0604020202020204" pitchFamily="34" charset="0"/>
              </a:rPr>
              <a:t>INTERMODAL TOGTERMINAL I VESTBY</a:t>
            </a:r>
          </a:p>
        </p:txBody>
      </p:sp>
      <p:sp>
        <p:nvSpPr>
          <p:cNvPr id="88" name="Google Shape;1975;gb6ea424294_0_366">
            <a:extLst>
              <a:ext uri="{FF2B5EF4-FFF2-40B4-BE49-F238E27FC236}">
                <a16:creationId xmlns:a16="http://schemas.microsoft.com/office/drawing/2014/main" id="{4BC5AB6A-D947-471D-AED3-7A74D139E381}"/>
              </a:ext>
            </a:extLst>
          </p:cNvPr>
          <p:cNvSpPr/>
          <p:nvPr/>
        </p:nvSpPr>
        <p:spPr>
          <a:xfrm>
            <a:off x="7935212" y="1984480"/>
            <a:ext cx="3590323" cy="4080909"/>
          </a:xfrm>
          <a:prstGeom prst="rect">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spcFirstLastPara="1" wrap="square" lIns="91401" tIns="91401" rIns="91401" bIns="91401" anchor="ctr" anchorCtr="0">
            <a:noAutofit/>
          </a:bodyPr>
          <a:lstStyle/>
          <a:p>
            <a:pPr>
              <a:buClr>
                <a:srgbClr val="000000"/>
              </a:buClr>
              <a:buSzPts val="1400"/>
            </a:pPr>
            <a:endParaRPr sz="1400" dirty="0">
              <a:solidFill>
                <a:srgbClr val="000000"/>
              </a:solidFill>
              <a:ea typeface="Arial"/>
              <a:cs typeface="Arial"/>
              <a:sym typeface="Arial"/>
            </a:endParaRPr>
          </a:p>
        </p:txBody>
      </p:sp>
      <p:pic>
        <p:nvPicPr>
          <p:cNvPr id="89" name="Picture 18">
            <a:extLst>
              <a:ext uri="{FF2B5EF4-FFF2-40B4-BE49-F238E27FC236}">
                <a16:creationId xmlns:a16="http://schemas.microsoft.com/office/drawing/2014/main" id="{04841ACB-0407-4B7B-BE5B-F6F674B5E752}"/>
              </a:ext>
            </a:extLst>
          </p:cNvPr>
          <p:cNvPicPr>
            <a:picLocks noChangeAspect="1" noChangeArrowheads="1"/>
          </p:cNvPicPr>
          <p:nvPr/>
        </p:nvPicPr>
        <p:blipFill>
          <a:blip r:embed="rId6">
            <a:alphaModFix/>
            <a:extLst>
              <a:ext uri="{28A0092B-C50C-407E-A947-70E740481C1C}">
                <a14:useLocalDpi xmlns:a14="http://schemas.microsoft.com/office/drawing/2010/main" val="0"/>
              </a:ext>
            </a:extLst>
          </a:blip>
          <a:srcRect/>
          <a:stretch>
            <a:fillRect/>
          </a:stretch>
        </p:blipFill>
        <p:spPr bwMode="auto">
          <a:xfrm>
            <a:off x="8304929" y="5081350"/>
            <a:ext cx="1130997" cy="195409"/>
          </a:xfrm>
          <a:prstGeom prst="rect">
            <a:avLst/>
          </a:prstGeom>
          <a:noFill/>
          <a:extLst>
            <a:ext uri="{909E8E84-426E-40DD-AFC4-6F175D3DCCD1}">
              <a14:hiddenFill xmlns:a14="http://schemas.microsoft.com/office/drawing/2010/main">
                <a:solidFill>
                  <a:srgbClr val="FFFFFF"/>
                </a:solidFill>
              </a14:hiddenFill>
            </a:ext>
          </a:extLst>
        </p:spPr>
      </p:pic>
      <p:grpSp>
        <p:nvGrpSpPr>
          <p:cNvPr id="90" name="Group 89">
            <a:extLst>
              <a:ext uri="{FF2B5EF4-FFF2-40B4-BE49-F238E27FC236}">
                <a16:creationId xmlns:a16="http://schemas.microsoft.com/office/drawing/2014/main" id="{5CE6F185-ACFC-4451-9C93-57617D892BEA}"/>
              </a:ext>
            </a:extLst>
          </p:cNvPr>
          <p:cNvGrpSpPr/>
          <p:nvPr/>
        </p:nvGrpSpPr>
        <p:grpSpPr>
          <a:xfrm>
            <a:off x="8163661" y="2416933"/>
            <a:ext cx="1413532" cy="232967"/>
            <a:chOff x="7625917" y="6479972"/>
            <a:chExt cx="1423667" cy="234637"/>
          </a:xfrm>
        </p:grpSpPr>
        <p:pic>
          <p:nvPicPr>
            <p:cNvPr id="91" name="Google Shape;16;p4">
              <a:extLst>
                <a:ext uri="{FF2B5EF4-FFF2-40B4-BE49-F238E27FC236}">
                  <a16:creationId xmlns:a16="http://schemas.microsoft.com/office/drawing/2014/main" id="{CE5F823A-45F1-483C-8B98-53A85F1C6F84}"/>
                </a:ext>
              </a:extLst>
            </p:cNvPr>
            <p:cNvPicPr preferRelativeResize="0"/>
            <p:nvPr/>
          </p:nvPicPr>
          <p:blipFill rotWithShape="1">
            <a:blip r:embed="rId7">
              <a:alphaModFix/>
            </a:blip>
            <a:srcRect/>
            <a:stretch/>
          </p:blipFill>
          <p:spPr>
            <a:xfrm>
              <a:off x="7625917" y="6479972"/>
              <a:ext cx="740686" cy="225505"/>
            </a:xfrm>
            <a:prstGeom prst="rect">
              <a:avLst/>
            </a:prstGeom>
            <a:noFill/>
            <a:ln>
              <a:noFill/>
            </a:ln>
          </p:spPr>
        </p:pic>
        <p:pic>
          <p:nvPicPr>
            <p:cNvPr id="92" name="Google Shape;17;p4">
              <a:extLst>
                <a:ext uri="{FF2B5EF4-FFF2-40B4-BE49-F238E27FC236}">
                  <a16:creationId xmlns:a16="http://schemas.microsoft.com/office/drawing/2014/main" id="{68553C01-15C7-4236-A5B8-A716EB3B9346}"/>
                </a:ext>
              </a:extLst>
            </p:cNvPr>
            <p:cNvPicPr preferRelativeResize="0"/>
            <p:nvPr/>
          </p:nvPicPr>
          <p:blipFill rotWithShape="1">
            <a:blip r:embed="rId8">
              <a:alphaModFix/>
            </a:blip>
            <a:srcRect/>
            <a:stretch/>
          </p:blipFill>
          <p:spPr>
            <a:xfrm>
              <a:off x="8434672" y="6479972"/>
              <a:ext cx="614912" cy="234637"/>
            </a:xfrm>
            <a:prstGeom prst="rect">
              <a:avLst/>
            </a:prstGeom>
            <a:noFill/>
            <a:ln>
              <a:noFill/>
            </a:ln>
          </p:spPr>
        </p:pic>
      </p:grpSp>
      <p:pic>
        <p:nvPicPr>
          <p:cNvPr id="94" name="Picture 93" descr="CargoNet / Cargonet AS — Trainspo">
            <a:extLst>
              <a:ext uri="{FF2B5EF4-FFF2-40B4-BE49-F238E27FC236}">
                <a16:creationId xmlns:a16="http://schemas.microsoft.com/office/drawing/2014/main" id="{6FCCE4FA-9C07-4C8B-AE62-AF8B34D2787A}"/>
              </a:ext>
            </a:extLst>
          </p:cNvPr>
          <p:cNvPicPr>
            <a:picLocks noChangeAspect="1" noChangeArrowheads="1"/>
          </p:cNvPicPr>
          <p:nvPr/>
        </p:nvPicPr>
        <p:blipFill>
          <a:blip r:embed="rId9">
            <a:alphaModFix/>
            <a:extLst>
              <a:ext uri="{28A0092B-C50C-407E-A947-70E740481C1C}">
                <a14:useLocalDpi xmlns:a14="http://schemas.microsoft.com/office/drawing/2010/main" val="0"/>
              </a:ext>
            </a:extLst>
          </a:blip>
          <a:srcRect/>
          <a:stretch>
            <a:fillRect/>
          </a:stretch>
        </p:blipFill>
        <p:spPr bwMode="auto">
          <a:xfrm>
            <a:off x="8268791" y="3268071"/>
            <a:ext cx="1203272" cy="300818"/>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10">
            <a:extLst>
              <a:ext uri="{FF2B5EF4-FFF2-40B4-BE49-F238E27FC236}">
                <a16:creationId xmlns:a16="http://schemas.microsoft.com/office/drawing/2014/main" id="{1F07B71D-9D25-4DCE-AF7A-DD1BC798E72C}"/>
              </a:ext>
            </a:extLst>
          </p:cNvPr>
          <p:cNvPicPr>
            <a:picLocks noChangeAspect="1" noChangeArrowheads="1"/>
          </p:cNvPicPr>
          <p:nvPr/>
        </p:nvPicPr>
        <p:blipFill rotWithShape="1">
          <a:blip r:embed="rId10">
            <a:clrChange>
              <a:clrFrom>
                <a:srgbClr val="FFFFFF"/>
              </a:clrFrom>
              <a:clrTo>
                <a:srgbClr val="FFFFFF">
                  <a:alpha val="0"/>
                </a:srgbClr>
              </a:clrTo>
            </a:clrChange>
            <a:alphaModFix/>
            <a:extLst>
              <a:ext uri="{28A0092B-C50C-407E-A947-70E740481C1C}">
                <a14:useLocalDpi xmlns:a14="http://schemas.microsoft.com/office/drawing/2010/main" val="0"/>
              </a:ext>
            </a:extLst>
          </a:blip>
          <a:srcRect l="18062" t="35553" r="18187" b="37728"/>
          <a:stretch/>
        </p:blipFill>
        <p:spPr bwMode="auto">
          <a:xfrm>
            <a:off x="8352201" y="4193518"/>
            <a:ext cx="1036453" cy="260629"/>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12">
            <a:extLst>
              <a:ext uri="{FF2B5EF4-FFF2-40B4-BE49-F238E27FC236}">
                <a16:creationId xmlns:a16="http://schemas.microsoft.com/office/drawing/2014/main" id="{96961EA7-926C-4855-870A-C29E3289B67E}"/>
              </a:ext>
            </a:extLst>
          </p:cNvPr>
          <p:cNvPicPr>
            <a:picLocks noChangeAspect="1" noChangeArrowheads="1"/>
          </p:cNvPicPr>
          <p:nvPr/>
        </p:nvPicPr>
        <p:blipFill>
          <a:blip r:embed="rId11">
            <a:alphaModFix/>
            <a:extLst>
              <a:ext uri="{28A0092B-C50C-407E-A947-70E740481C1C}">
                <a14:useLocalDpi xmlns:a14="http://schemas.microsoft.com/office/drawing/2010/main" val="0"/>
              </a:ext>
            </a:extLst>
          </a:blip>
          <a:srcRect/>
          <a:stretch>
            <a:fillRect/>
          </a:stretch>
        </p:blipFill>
        <p:spPr bwMode="auto">
          <a:xfrm>
            <a:off x="10210001" y="2353733"/>
            <a:ext cx="827111" cy="330844"/>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59" descr="Moss Havn KF - Home | Facebook">
            <a:extLst>
              <a:ext uri="{FF2B5EF4-FFF2-40B4-BE49-F238E27FC236}">
                <a16:creationId xmlns:a16="http://schemas.microsoft.com/office/drawing/2014/main" id="{87A017FE-B9AD-427F-AAA3-212232FAFAEE}"/>
              </a:ext>
            </a:extLst>
          </p:cNvPr>
          <p:cNvPicPr>
            <a:picLocks noChangeAspect="1" noChangeArrowheads="1"/>
          </p:cNvPicPr>
          <p:nvPr/>
        </p:nvPicPr>
        <p:blipFill rotWithShape="1">
          <a:blip r:embed="rId12">
            <a:clrChange>
              <a:clrFrom>
                <a:srgbClr val="FFFFFF"/>
              </a:clrFrom>
              <a:clrTo>
                <a:srgbClr val="FFFFFF">
                  <a:alpha val="0"/>
                </a:srgbClr>
              </a:clrTo>
            </a:clrChange>
            <a:alphaModFix/>
            <a:extLst>
              <a:ext uri="{28A0092B-C50C-407E-A947-70E740481C1C}">
                <a14:useLocalDpi xmlns:a14="http://schemas.microsoft.com/office/drawing/2010/main" val="0"/>
              </a:ext>
            </a:extLst>
          </a:blip>
          <a:srcRect l="13884" t="35617" r="15281" b="32842"/>
          <a:stretch/>
        </p:blipFill>
        <p:spPr bwMode="auto">
          <a:xfrm>
            <a:off x="10120449" y="3193741"/>
            <a:ext cx="1006214" cy="448038"/>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38" descr="Logo, designhåndbok og bilder til nedlasting ⟶ Borg Havn">
            <a:extLst>
              <a:ext uri="{FF2B5EF4-FFF2-40B4-BE49-F238E27FC236}">
                <a16:creationId xmlns:a16="http://schemas.microsoft.com/office/drawing/2014/main" id="{7274886C-C5BC-4353-8382-738E0141509A}"/>
              </a:ext>
            </a:extLst>
          </p:cNvPr>
          <p:cNvPicPr>
            <a:picLocks noChangeAspect="1" noChangeArrowheads="1"/>
          </p:cNvPicPr>
          <p:nvPr/>
        </p:nvPicPr>
        <p:blipFill>
          <a:blip r:embed="rId13">
            <a:alphaModFix/>
            <a:extLst>
              <a:ext uri="{28A0092B-C50C-407E-A947-70E740481C1C}">
                <a14:useLocalDpi xmlns:a14="http://schemas.microsoft.com/office/drawing/2010/main" val="0"/>
              </a:ext>
            </a:extLst>
          </a:blip>
          <a:srcRect/>
          <a:stretch>
            <a:fillRect/>
          </a:stretch>
        </p:blipFill>
        <p:spPr bwMode="auto">
          <a:xfrm>
            <a:off x="9903506" y="4897094"/>
            <a:ext cx="1440100" cy="649170"/>
          </a:xfrm>
          <a:prstGeom prst="rect">
            <a:avLst/>
          </a:prstGeom>
          <a:noFill/>
          <a:extLst>
            <a:ext uri="{909E8E84-426E-40DD-AFC4-6F175D3DCCD1}">
              <a14:hiddenFill xmlns:a14="http://schemas.microsoft.com/office/drawing/2010/main">
                <a:solidFill>
                  <a:srgbClr val="FFFFFF"/>
                </a:solidFill>
              </a14:hiddenFill>
            </a:ext>
          </a:extLst>
        </p:spPr>
      </p:pic>
      <p:sp>
        <p:nvSpPr>
          <p:cNvPr id="143" name="TextBox 142">
            <a:extLst>
              <a:ext uri="{FF2B5EF4-FFF2-40B4-BE49-F238E27FC236}">
                <a16:creationId xmlns:a16="http://schemas.microsoft.com/office/drawing/2014/main" id="{CD1FE2A7-0531-48F0-B335-06CE1C174A79}"/>
              </a:ext>
            </a:extLst>
          </p:cNvPr>
          <p:cNvSpPr txBox="1"/>
          <p:nvPr/>
        </p:nvSpPr>
        <p:spPr>
          <a:xfrm>
            <a:off x="706627" y="1499677"/>
            <a:ext cx="6397021" cy="461665"/>
          </a:xfrm>
          <a:prstGeom prst="rect">
            <a:avLst/>
          </a:prstGeom>
          <a:solidFill>
            <a:schemeClr val="bg1"/>
          </a:solidFill>
        </p:spPr>
        <p:txBody>
          <a:bodyPr wrap="square" rtlCol="0">
            <a:spAutoFit/>
          </a:bodyPr>
          <a:lstStyle/>
          <a:p>
            <a:r>
              <a:rPr lang="nb-NO" sz="1200" b="1" dirty="0">
                <a:latin typeface="Arial" panose="020B0604020202020204" pitchFamily="34" charset="0"/>
                <a:cs typeface="Arial" panose="020B0604020202020204" pitchFamily="34" charset="0"/>
              </a:rPr>
              <a:t>Det er i tidligere rapporter konsensus om at en intermodal togterminal i Vestby vil ha flere potensielle gevinster for samfunnet og næringslivet…</a:t>
            </a:r>
            <a:endParaRPr lang="nb-NO" sz="1200" b="1" baseline="30000" dirty="0">
              <a:latin typeface="Arial" panose="020B0604020202020204" pitchFamily="34" charset="0"/>
              <a:cs typeface="Arial" panose="020B0604020202020204" pitchFamily="34" charset="0"/>
            </a:endParaRPr>
          </a:p>
        </p:txBody>
      </p:sp>
      <p:cxnSp>
        <p:nvCxnSpPr>
          <p:cNvPr id="144" name="Straight Connector 143">
            <a:extLst>
              <a:ext uri="{FF2B5EF4-FFF2-40B4-BE49-F238E27FC236}">
                <a16:creationId xmlns:a16="http://schemas.microsoft.com/office/drawing/2014/main" id="{671BFBE7-C8F2-444A-B57E-77184206C314}"/>
              </a:ext>
            </a:extLst>
          </p:cNvPr>
          <p:cNvCxnSpPr>
            <a:cxnSpLocks/>
          </p:cNvCxnSpPr>
          <p:nvPr/>
        </p:nvCxnSpPr>
        <p:spPr>
          <a:xfrm>
            <a:off x="734308" y="1984480"/>
            <a:ext cx="6624000" cy="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45" name="Oval 144">
            <a:extLst>
              <a:ext uri="{FF2B5EF4-FFF2-40B4-BE49-F238E27FC236}">
                <a16:creationId xmlns:a16="http://schemas.microsoft.com/office/drawing/2014/main" id="{EB8EC6CE-B372-46D5-BB45-C0390530B074}"/>
              </a:ext>
            </a:extLst>
          </p:cNvPr>
          <p:cNvSpPr/>
          <p:nvPr/>
        </p:nvSpPr>
        <p:spPr>
          <a:xfrm>
            <a:off x="3186962" y="2178367"/>
            <a:ext cx="288000" cy="28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b="1" dirty="0">
                <a:latin typeface="Arial" panose="020B0604020202020204" pitchFamily="34" charset="0"/>
                <a:cs typeface="Arial" panose="020B0604020202020204" pitchFamily="34" charset="0"/>
              </a:rPr>
              <a:t>1</a:t>
            </a:r>
          </a:p>
        </p:txBody>
      </p:sp>
      <p:sp>
        <p:nvSpPr>
          <p:cNvPr id="146" name="TextBox 145">
            <a:extLst>
              <a:ext uri="{FF2B5EF4-FFF2-40B4-BE49-F238E27FC236}">
                <a16:creationId xmlns:a16="http://schemas.microsoft.com/office/drawing/2014/main" id="{1CE65525-C88B-4A6D-A5D4-A3636DAFB209}"/>
              </a:ext>
            </a:extLst>
          </p:cNvPr>
          <p:cNvSpPr txBox="1"/>
          <p:nvPr/>
        </p:nvSpPr>
        <p:spPr>
          <a:xfrm>
            <a:off x="3526222" y="2175276"/>
            <a:ext cx="3832085" cy="261610"/>
          </a:xfrm>
          <a:prstGeom prst="rect">
            <a:avLst/>
          </a:prstGeom>
          <a:noFill/>
        </p:spPr>
        <p:txBody>
          <a:bodyPr wrap="square" lIns="72000" rtlCol="0">
            <a:spAutoFit/>
          </a:bodyPr>
          <a:lstStyle/>
          <a:p>
            <a:pPr>
              <a:buClr>
                <a:schemeClr val="accent2">
                  <a:lumMod val="75000"/>
                </a:schemeClr>
              </a:buClr>
              <a:buSzPct val="110000"/>
            </a:pPr>
            <a:r>
              <a:rPr lang="nb-NO" sz="1100" b="1" dirty="0">
                <a:latin typeface="Arial" panose="020B0604020202020204" pitchFamily="34" charset="0"/>
                <a:cs typeface="Arial" panose="020B0604020202020204" pitchFamily="34" charset="0"/>
              </a:rPr>
              <a:t>Økt andel godstransport med jernbane</a:t>
            </a:r>
          </a:p>
        </p:txBody>
      </p:sp>
      <p:sp>
        <p:nvSpPr>
          <p:cNvPr id="147" name="TextBox 146">
            <a:extLst>
              <a:ext uri="{FF2B5EF4-FFF2-40B4-BE49-F238E27FC236}">
                <a16:creationId xmlns:a16="http://schemas.microsoft.com/office/drawing/2014/main" id="{594E8336-D438-4958-879C-AE91E705768F}"/>
              </a:ext>
            </a:extLst>
          </p:cNvPr>
          <p:cNvSpPr txBox="1"/>
          <p:nvPr/>
        </p:nvSpPr>
        <p:spPr>
          <a:xfrm>
            <a:off x="3526015" y="2401894"/>
            <a:ext cx="3832084" cy="707886"/>
          </a:xfrm>
          <a:prstGeom prst="rect">
            <a:avLst/>
          </a:prstGeom>
          <a:noFill/>
        </p:spPr>
        <p:txBody>
          <a:bodyPr wrap="square" lIns="72000" rtlCol="0">
            <a:spAutoFit/>
          </a:bodyPr>
          <a:lstStyle/>
          <a:p>
            <a:pPr>
              <a:buClr>
                <a:schemeClr val="accent2">
                  <a:lumMod val="75000"/>
                </a:schemeClr>
              </a:buClr>
              <a:buSzPct val="100000"/>
            </a:pPr>
            <a:r>
              <a:rPr lang="nb-NO" sz="1000" dirty="0">
                <a:latin typeface="Arial" panose="020B0604020202020204" pitchFamily="34" charset="0"/>
                <a:cs typeface="Arial" panose="020B0604020202020204" pitchFamily="34" charset="0"/>
              </a:rPr>
              <a:t>Terminalen kan øke transportarbeid med jernbane, både import og nasjonal distribusjon. Dette er et viktig bidrag for å sikre vekst i godstransporten, redusere klimautslipp og belastning på vegnettet.</a:t>
            </a:r>
          </a:p>
        </p:txBody>
      </p:sp>
      <p:sp>
        <p:nvSpPr>
          <p:cNvPr id="148" name="Oval 147">
            <a:extLst>
              <a:ext uri="{FF2B5EF4-FFF2-40B4-BE49-F238E27FC236}">
                <a16:creationId xmlns:a16="http://schemas.microsoft.com/office/drawing/2014/main" id="{66DAB97C-69E8-4708-BF1F-CD48922B7CA6}"/>
              </a:ext>
            </a:extLst>
          </p:cNvPr>
          <p:cNvSpPr/>
          <p:nvPr/>
        </p:nvSpPr>
        <p:spPr>
          <a:xfrm>
            <a:off x="3188350" y="3161940"/>
            <a:ext cx="288000" cy="28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b="1" dirty="0">
                <a:latin typeface="Arial" panose="020B0604020202020204" pitchFamily="34" charset="0"/>
                <a:cs typeface="Arial" panose="020B0604020202020204" pitchFamily="34" charset="0"/>
              </a:rPr>
              <a:t>2</a:t>
            </a:r>
          </a:p>
        </p:txBody>
      </p:sp>
      <p:sp>
        <p:nvSpPr>
          <p:cNvPr id="149" name="TextBox 148">
            <a:extLst>
              <a:ext uri="{FF2B5EF4-FFF2-40B4-BE49-F238E27FC236}">
                <a16:creationId xmlns:a16="http://schemas.microsoft.com/office/drawing/2014/main" id="{D2A4EF1E-D4D7-41E3-A05E-1525134AF255}"/>
              </a:ext>
            </a:extLst>
          </p:cNvPr>
          <p:cNvSpPr txBox="1"/>
          <p:nvPr/>
        </p:nvSpPr>
        <p:spPr>
          <a:xfrm>
            <a:off x="3527610" y="3150047"/>
            <a:ext cx="3832085" cy="261610"/>
          </a:xfrm>
          <a:prstGeom prst="rect">
            <a:avLst/>
          </a:prstGeom>
          <a:noFill/>
        </p:spPr>
        <p:txBody>
          <a:bodyPr wrap="square" lIns="72000" rtlCol="0">
            <a:spAutoFit/>
          </a:bodyPr>
          <a:lstStyle/>
          <a:p>
            <a:pPr>
              <a:buClr>
                <a:schemeClr val="accent2">
                  <a:lumMod val="75000"/>
                </a:schemeClr>
              </a:buClr>
              <a:buSzPct val="110000"/>
            </a:pPr>
            <a:r>
              <a:rPr lang="nb-NO" sz="1100" b="1" dirty="0">
                <a:latin typeface="Arial" panose="020B0604020202020204" pitchFamily="34" charset="0"/>
                <a:cs typeface="Arial" panose="020B0604020202020204" pitchFamily="34" charset="0"/>
              </a:rPr>
              <a:t>Tilrettelegger for økt næringsaktivitet i regionen</a:t>
            </a:r>
          </a:p>
        </p:txBody>
      </p:sp>
      <p:sp>
        <p:nvSpPr>
          <p:cNvPr id="150" name="TextBox 149">
            <a:extLst>
              <a:ext uri="{FF2B5EF4-FFF2-40B4-BE49-F238E27FC236}">
                <a16:creationId xmlns:a16="http://schemas.microsoft.com/office/drawing/2014/main" id="{24F53802-A6C0-4D88-BCD4-FAE162F7C105}"/>
              </a:ext>
            </a:extLst>
          </p:cNvPr>
          <p:cNvSpPr txBox="1"/>
          <p:nvPr/>
        </p:nvSpPr>
        <p:spPr>
          <a:xfrm>
            <a:off x="3527404" y="3385467"/>
            <a:ext cx="3832084" cy="553998"/>
          </a:xfrm>
          <a:prstGeom prst="rect">
            <a:avLst/>
          </a:prstGeom>
          <a:noFill/>
        </p:spPr>
        <p:txBody>
          <a:bodyPr wrap="square" lIns="72000" rtlCol="0">
            <a:spAutoFit/>
          </a:bodyPr>
          <a:lstStyle/>
          <a:p>
            <a:pPr>
              <a:buClr>
                <a:schemeClr val="accent2">
                  <a:lumMod val="75000"/>
                </a:schemeClr>
              </a:buClr>
              <a:buSzPct val="100000"/>
            </a:pPr>
            <a:r>
              <a:rPr lang="nb-NO" sz="1000" dirty="0">
                <a:latin typeface="Arial" panose="020B0604020202020204" pitchFamily="34" charset="0"/>
                <a:cs typeface="Arial" panose="020B0604020202020204" pitchFamily="34" charset="0"/>
              </a:rPr>
              <a:t>En togterminal i Vestby vil også bidra til lokale gevinster blant annet økt næringsaktivitet, flere arbeidsplasser, redusert belastningen på vegnettet og etablering av en innlandshavn.</a:t>
            </a:r>
          </a:p>
        </p:txBody>
      </p:sp>
      <p:sp>
        <p:nvSpPr>
          <p:cNvPr id="151" name="Oval 150">
            <a:extLst>
              <a:ext uri="{FF2B5EF4-FFF2-40B4-BE49-F238E27FC236}">
                <a16:creationId xmlns:a16="http://schemas.microsoft.com/office/drawing/2014/main" id="{7395F71B-2C04-481B-8B51-120678FC211D}"/>
              </a:ext>
            </a:extLst>
          </p:cNvPr>
          <p:cNvSpPr/>
          <p:nvPr/>
        </p:nvSpPr>
        <p:spPr>
          <a:xfrm>
            <a:off x="3190443" y="4076689"/>
            <a:ext cx="288000" cy="28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b="1" dirty="0">
                <a:latin typeface="Arial" panose="020B0604020202020204" pitchFamily="34" charset="0"/>
                <a:cs typeface="Arial" panose="020B0604020202020204" pitchFamily="34" charset="0"/>
              </a:rPr>
              <a:t>3</a:t>
            </a:r>
          </a:p>
        </p:txBody>
      </p:sp>
      <p:sp>
        <p:nvSpPr>
          <p:cNvPr id="152" name="TextBox 151">
            <a:extLst>
              <a:ext uri="{FF2B5EF4-FFF2-40B4-BE49-F238E27FC236}">
                <a16:creationId xmlns:a16="http://schemas.microsoft.com/office/drawing/2014/main" id="{A91F13C7-D9AA-4EC4-9270-7DDD315BE5A3}"/>
              </a:ext>
            </a:extLst>
          </p:cNvPr>
          <p:cNvSpPr txBox="1"/>
          <p:nvPr/>
        </p:nvSpPr>
        <p:spPr>
          <a:xfrm>
            <a:off x="3529703" y="4055994"/>
            <a:ext cx="3832085" cy="261610"/>
          </a:xfrm>
          <a:prstGeom prst="rect">
            <a:avLst/>
          </a:prstGeom>
          <a:noFill/>
        </p:spPr>
        <p:txBody>
          <a:bodyPr wrap="square" lIns="72000" rtlCol="0">
            <a:spAutoFit/>
          </a:bodyPr>
          <a:lstStyle/>
          <a:p>
            <a:pPr>
              <a:buClr>
                <a:schemeClr val="accent2">
                  <a:lumMod val="75000"/>
                </a:schemeClr>
              </a:buClr>
              <a:buSzPct val="110000"/>
            </a:pPr>
            <a:r>
              <a:rPr lang="nb-NO" sz="1100" b="1" dirty="0">
                <a:latin typeface="Arial" panose="020B0604020202020204" pitchFamily="34" charset="0"/>
                <a:cs typeface="Arial" panose="020B0604020202020204" pitchFamily="34" charset="0"/>
              </a:rPr>
              <a:t>Frigjør areal og kapasitet på Alnabru</a:t>
            </a:r>
          </a:p>
        </p:txBody>
      </p:sp>
      <p:sp>
        <p:nvSpPr>
          <p:cNvPr id="153" name="TextBox 152">
            <a:extLst>
              <a:ext uri="{FF2B5EF4-FFF2-40B4-BE49-F238E27FC236}">
                <a16:creationId xmlns:a16="http://schemas.microsoft.com/office/drawing/2014/main" id="{13FB9B1F-9F13-4DC1-A517-89C8EC1723C9}"/>
              </a:ext>
            </a:extLst>
          </p:cNvPr>
          <p:cNvSpPr txBox="1"/>
          <p:nvPr/>
        </p:nvSpPr>
        <p:spPr>
          <a:xfrm>
            <a:off x="3529497" y="4300216"/>
            <a:ext cx="3832084" cy="553998"/>
          </a:xfrm>
          <a:prstGeom prst="rect">
            <a:avLst/>
          </a:prstGeom>
          <a:noFill/>
        </p:spPr>
        <p:txBody>
          <a:bodyPr wrap="square" lIns="72000" rtlCol="0">
            <a:spAutoFit/>
          </a:bodyPr>
          <a:lstStyle/>
          <a:p>
            <a:pPr>
              <a:buClr>
                <a:schemeClr val="accent2">
                  <a:lumMod val="75000"/>
                </a:schemeClr>
              </a:buClr>
              <a:buSzPct val="100000"/>
            </a:pPr>
            <a:r>
              <a:rPr lang="nb-NO" sz="1000" dirty="0">
                <a:latin typeface="Arial" panose="020B0604020202020204" pitchFamily="34" charset="0"/>
                <a:cs typeface="Arial" panose="020B0604020202020204" pitchFamily="34" charset="0"/>
              </a:rPr>
              <a:t>En togterminal i Vestby vil kunne håndtere volumer som i dag ville gått over Alnabru, og dermed frigjøre areal og kapasitet, samt redusere investeringsbehov.</a:t>
            </a:r>
          </a:p>
        </p:txBody>
      </p:sp>
      <p:sp>
        <p:nvSpPr>
          <p:cNvPr id="154" name="Oval 153">
            <a:extLst>
              <a:ext uri="{FF2B5EF4-FFF2-40B4-BE49-F238E27FC236}">
                <a16:creationId xmlns:a16="http://schemas.microsoft.com/office/drawing/2014/main" id="{60D99465-0855-4B8C-ACA7-05134F0DC89D}"/>
              </a:ext>
            </a:extLst>
          </p:cNvPr>
          <p:cNvSpPr/>
          <p:nvPr/>
        </p:nvSpPr>
        <p:spPr>
          <a:xfrm>
            <a:off x="3192536" y="5030765"/>
            <a:ext cx="288000" cy="28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b="1" dirty="0">
                <a:latin typeface="Arial" panose="020B0604020202020204" pitchFamily="34" charset="0"/>
                <a:cs typeface="Arial" panose="020B0604020202020204" pitchFamily="34" charset="0"/>
              </a:rPr>
              <a:t>4</a:t>
            </a:r>
          </a:p>
        </p:txBody>
      </p:sp>
      <p:sp>
        <p:nvSpPr>
          <p:cNvPr id="155" name="TextBox 154">
            <a:extLst>
              <a:ext uri="{FF2B5EF4-FFF2-40B4-BE49-F238E27FC236}">
                <a16:creationId xmlns:a16="http://schemas.microsoft.com/office/drawing/2014/main" id="{F6A8D385-286A-4954-9174-AE881F8EEFF5}"/>
              </a:ext>
            </a:extLst>
          </p:cNvPr>
          <p:cNvSpPr txBox="1"/>
          <p:nvPr/>
        </p:nvSpPr>
        <p:spPr>
          <a:xfrm>
            <a:off x="3526222" y="5001269"/>
            <a:ext cx="3832085" cy="261610"/>
          </a:xfrm>
          <a:prstGeom prst="rect">
            <a:avLst/>
          </a:prstGeom>
          <a:noFill/>
        </p:spPr>
        <p:txBody>
          <a:bodyPr wrap="square" lIns="72000" rtlCol="0">
            <a:spAutoFit/>
          </a:bodyPr>
          <a:lstStyle/>
          <a:p>
            <a:pPr>
              <a:buClr>
                <a:schemeClr val="accent2">
                  <a:lumMod val="75000"/>
                </a:schemeClr>
              </a:buClr>
              <a:buSzPct val="110000"/>
            </a:pPr>
            <a:r>
              <a:rPr lang="nb-NO" sz="1100" b="1" dirty="0">
                <a:latin typeface="Arial" panose="020B0604020202020204" pitchFamily="34" charset="0"/>
                <a:cs typeface="Arial" panose="020B0604020202020204" pitchFamily="34" charset="0"/>
              </a:rPr>
              <a:t>Imøtekommer behov fra næringslivet</a:t>
            </a:r>
          </a:p>
        </p:txBody>
      </p:sp>
      <p:sp>
        <p:nvSpPr>
          <p:cNvPr id="156" name="TextBox 155">
            <a:extLst>
              <a:ext uri="{FF2B5EF4-FFF2-40B4-BE49-F238E27FC236}">
                <a16:creationId xmlns:a16="http://schemas.microsoft.com/office/drawing/2014/main" id="{1C8B145A-DCE3-4C74-B996-31E6C5677E78}"/>
              </a:ext>
            </a:extLst>
          </p:cNvPr>
          <p:cNvSpPr txBox="1"/>
          <p:nvPr/>
        </p:nvSpPr>
        <p:spPr>
          <a:xfrm>
            <a:off x="3531590" y="5254292"/>
            <a:ext cx="3832084" cy="553998"/>
          </a:xfrm>
          <a:prstGeom prst="rect">
            <a:avLst/>
          </a:prstGeom>
          <a:noFill/>
        </p:spPr>
        <p:txBody>
          <a:bodyPr wrap="square" lIns="72000" rtlCol="0">
            <a:spAutoFit/>
          </a:bodyPr>
          <a:lstStyle/>
          <a:p>
            <a:pPr>
              <a:buClr>
                <a:schemeClr val="accent2">
                  <a:lumMod val="75000"/>
                </a:schemeClr>
              </a:buClr>
              <a:buSzPct val="100000"/>
            </a:pPr>
            <a:r>
              <a:rPr lang="nb-NO" sz="1000" dirty="0">
                <a:latin typeface="Arial" panose="020B0604020202020204" pitchFamily="34" charset="0"/>
                <a:cs typeface="Arial" panose="020B0604020202020204" pitchFamily="34" charset="0"/>
              </a:rPr>
              <a:t>Flere store aktører er etablert, eller skal etablere seg, i regionen og en togterminal i umiddelbar nærhet vil både forenkle dagens logistikk og bidra til miljøvennlig transport. </a:t>
            </a:r>
          </a:p>
        </p:txBody>
      </p:sp>
      <p:sp>
        <p:nvSpPr>
          <p:cNvPr id="160" name="Freeform 22">
            <a:extLst>
              <a:ext uri="{FF2B5EF4-FFF2-40B4-BE49-F238E27FC236}">
                <a16:creationId xmlns:a16="http://schemas.microsoft.com/office/drawing/2014/main" id="{BF3FD40C-D6D3-4C8D-9ECC-ACC8D587D7D7}"/>
              </a:ext>
            </a:extLst>
          </p:cNvPr>
          <p:cNvSpPr>
            <a:spLocks/>
          </p:cNvSpPr>
          <p:nvPr/>
        </p:nvSpPr>
        <p:spPr bwMode="auto">
          <a:xfrm>
            <a:off x="2854162" y="3589347"/>
            <a:ext cx="125903" cy="516187"/>
          </a:xfrm>
          <a:custGeom>
            <a:avLst/>
            <a:gdLst/>
            <a:ahLst/>
            <a:cxnLst>
              <a:cxn ang="0">
                <a:pos x="3" y="0"/>
              </a:cxn>
              <a:cxn ang="0">
                <a:pos x="609" y="454"/>
              </a:cxn>
              <a:cxn ang="0">
                <a:pos x="0" y="909"/>
              </a:cxn>
            </a:cxnLst>
            <a:rect l="0" t="0" r="r" b="b"/>
            <a:pathLst>
              <a:path w="609" h="909">
                <a:moveTo>
                  <a:pt x="3" y="0"/>
                </a:moveTo>
                <a:lnTo>
                  <a:pt x="609" y="454"/>
                </a:lnTo>
                <a:lnTo>
                  <a:pt x="0" y="909"/>
                </a:lnTo>
              </a:path>
            </a:pathLst>
          </a:custGeom>
          <a:solidFill>
            <a:schemeClr val="bg1"/>
          </a:solidFill>
          <a:ln w="19050" cmpd="sng">
            <a:solidFill>
              <a:schemeClr val="accent2">
                <a:lumMod val="75000"/>
              </a:schemeClr>
            </a:solidFill>
            <a:round/>
            <a:headEnd/>
            <a:tailEnd/>
          </a:ln>
          <a:effectLst/>
        </p:spPr>
        <p:txBody>
          <a:bodyPr vert="horz" wrap="square" lIns="0" tIns="0" rIns="0" bIns="0" numCol="1" anchor="ctr" anchorCtr="0" compatLnSpc="1">
            <a:prstTxWarp prst="textNoShape">
              <a:avLst/>
            </a:prstTxWarp>
            <a:noAutofit/>
          </a:bodyPr>
          <a:lstStyle/>
          <a:p>
            <a:pPr defTabSz="914126" eaLnBrk="0" fontAlgn="base" hangingPunct="0">
              <a:spcBef>
                <a:spcPts val="600"/>
              </a:spcBef>
              <a:spcAft>
                <a:spcPct val="0"/>
              </a:spcAft>
              <a:defRPr/>
            </a:pPr>
            <a:endParaRPr lang="en-US" sz="1200" kern="0" dirty="0">
              <a:solidFill>
                <a:srgbClr val="342F2B"/>
              </a:solidFill>
              <a:cs typeface="Arial" pitchFamily="34" charset="0"/>
            </a:endParaRPr>
          </a:p>
        </p:txBody>
      </p:sp>
      <p:sp>
        <p:nvSpPr>
          <p:cNvPr id="36" name="TextBox 35">
            <a:extLst>
              <a:ext uri="{FF2B5EF4-FFF2-40B4-BE49-F238E27FC236}">
                <a16:creationId xmlns:a16="http://schemas.microsoft.com/office/drawing/2014/main" id="{BD8C2E8F-3D42-455C-8988-954874D5F698}"/>
              </a:ext>
            </a:extLst>
          </p:cNvPr>
          <p:cNvSpPr txBox="1"/>
          <p:nvPr/>
        </p:nvSpPr>
        <p:spPr>
          <a:xfrm>
            <a:off x="7935212" y="1494875"/>
            <a:ext cx="3672732" cy="461665"/>
          </a:xfrm>
          <a:prstGeom prst="rect">
            <a:avLst/>
          </a:prstGeom>
          <a:solidFill>
            <a:schemeClr val="bg1"/>
          </a:solidFill>
        </p:spPr>
        <p:txBody>
          <a:bodyPr wrap="square" rtlCol="0">
            <a:spAutoFit/>
          </a:bodyPr>
          <a:lstStyle/>
          <a:p>
            <a:r>
              <a:rPr lang="nb-NO" sz="1200" b="1" dirty="0">
                <a:latin typeface="Arial" panose="020B0604020202020204" pitchFamily="34" charset="0"/>
                <a:cs typeface="Arial" panose="020B0604020202020204" pitchFamily="34" charset="0"/>
              </a:rPr>
              <a:t>…og det ble etablert en prosjektgruppe med aktører fra næringslivet for å synliggjøre disse </a:t>
            </a:r>
            <a:endParaRPr lang="nb-NO" sz="1200" b="1" baseline="30000" dirty="0">
              <a:latin typeface="Arial" panose="020B0604020202020204" pitchFamily="34" charset="0"/>
              <a:cs typeface="Arial" panose="020B0604020202020204" pitchFamily="34" charset="0"/>
            </a:endParaRPr>
          </a:p>
        </p:txBody>
      </p:sp>
      <p:pic>
        <p:nvPicPr>
          <p:cNvPr id="37" name="Picture 36">
            <a:extLst>
              <a:ext uri="{FF2B5EF4-FFF2-40B4-BE49-F238E27FC236}">
                <a16:creationId xmlns:a16="http://schemas.microsoft.com/office/drawing/2014/main" id="{1C201D73-A335-4468-93F0-487A8249CDC3}"/>
              </a:ext>
            </a:extLst>
          </p:cNvPr>
          <p:cNvPicPr>
            <a:picLocks noChangeAspect="1"/>
          </p:cNvPicPr>
          <p:nvPr/>
        </p:nvPicPr>
        <p:blipFill>
          <a:blip r:embed="rId14"/>
          <a:stretch>
            <a:fillRect/>
          </a:stretch>
        </p:blipFill>
        <p:spPr>
          <a:xfrm>
            <a:off x="378414" y="2521445"/>
            <a:ext cx="1272274" cy="1815110"/>
          </a:xfrm>
          <a:prstGeom prst="rect">
            <a:avLst/>
          </a:prstGeom>
          <a:ln w="19050">
            <a:solidFill>
              <a:schemeClr val="accent2">
                <a:lumMod val="75000"/>
              </a:schemeClr>
            </a:solidFill>
          </a:ln>
        </p:spPr>
      </p:pic>
      <p:pic>
        <p:nvPicPr>
          <p:cNvPr id="38" name="Picture 37">
            <a:extLst>
              <a:ext uri="{FF2B5EF4-FFF2-40B4-BE49-F238E27FC236}">
                <a16:creationId xmlns:a16="http://schemas.microsoft.com/office/drawing/2014/main" id="{8F6AFB68-CFFA-47B1-938D-1DBE08268B2B}"/>
              </a:ext>
            </a:extLst>
          </p:cNvPr>
          <p:cNvPicPr>
            <a:picLocks noChangeAspect="1"/>
          </p:cNvPicPr>
          <p:nvPr/>
        </p:nvPicPr>
        <p:blipFill>
          <a:blip r:embed="rId15"/>
          <a:stretch>
            <a:fillRect/>
          </a:stretch>
        </p:blipFill>
        <p:spPr>
          <a:xfrm>
            <a:off x="1431492" y="3377856"/>
            <a:ext cx="1285294" cy="1815196"/>
          </a:xfrm>
          <a:prstGeom prst="rect">
            <a:avLst/>
          </a:prstGeom>
          <a:ln w="19050">
            <a:solidFill>
              <a:schemeClr val="accent2">
                <a:lumMod val="75000"/>
              </a:schemeClr>
            </a:solidFill>
          </a:ln>
        </p:spPr>
      </p:pic>
      <p:sp>
        <p:nvSpPr>
          <p:cNvPr id="39" name="Footer Placeholder 4">
            <a:extLst>
              <a:ext uri="{FF2B5EF4-FFF2-40B4-BE49-F238E27FC236}">
                <a16:creationId xmlns:a16="http://schemas.microsoft.com/office/drawing/2014/main" id="{0FC0CA89-F90F-42E4-B2FE-A95FAE1B289B}"/>
              </a:ext>
            </a:extLst>
          </p:cNvPr>
          <p:cNvSpPr>
            <a:spLocks noGrp="1"/>
          </p:cNvSpPr>
          <p:nvPr>
            <p:ph type="ftr" sz="quarter" idx="11"/>
          </p:nvPr>
        </p:nvSpPr>
        <p:spPr>
          <a:xfrm>
            <a:off x="6188400" y="6321601"/>
            <a:ext cx="2978368" cy="365126"/>
          </a:xfrm>
          <a:prstGeom prst="rect">
            <a:avLst/>
          </a:prstGeom>
        </p:spPr>
        <p:txBody>
          <a:bodyPr vert="horz" lIns="0" tIns="45720" rIns="0" bIns="45720" rtlCol="0" anchor="ctr"/>
          <a:lstStyle>
            <a:defPPr>
              <a:defRPr lang="nb-NO"/>
            </a:defPPr>
            <a:lvl1pPr marL="0" algn="ctr" defTabSz="914400" rtl="0" eaLnBrk="1" latinLnBrk="0" hangingPunct="1">
              <a:defRPr sz="800" kern="1200">
                <a:solidFill>
                  <a:srgbClr val="6E6E6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nb-NO" sz="600" i="1" dirty="0">
              <a:latin typeface="Arial" panose="020B0604020202020204" pitchFamily="34" charset="0"/>
              <a:cs typeface="Arial" panose="020B0604020202020204" pitchFamily="34" charset="0"/>
            </a:endParaRPr>
          </a:p>
        </p:txBody>
      </p:sp>
      <p:pic>
        <p:nvPicPr>
          <p:cNvPr id="40" name="Picture 39">
            <a:extLst>
              <a:ext uri="{FF2B5EF4-FFF2-40B4-BE49-F238E27FC236}">
                <a16:creationId xmlns:a16="http://schemas.microsoft.com/office/drawing/2014/main" id="{8B6E2BFB-5450-43C4-A88D-D8238784196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960192" y="4193518"/>
            <a:ext cx="1214402" cy="228593"/>
          </a:xfrm>
          <a:prstGeom prst="rect">
            <a:avLst/>
          </a:prstGeom>
        </p:spPr>
      </p:pic>
      <p:sp>
        <p:nvSpPr>
          <p:cNvPr id="2" name="TekstSylinder 1">
            <a:extLst>
              <a:ext uri="{FF2B5EF4-FFF2-40B4-BE49-F238E27FC236}">
                <a16:creationId xmlns:a16="http://schemas.microsoft.com/office/drawing/2014/main" id="{4F882BF7-7B7F-049E-7638-CB1A90B34D55}"/>
              </a:ext>
            </a:extLst>
          </p:cNvPr>
          <p:cNvSpPr txBox="1"/>
          <p:nvPr/>
        </p:nvSpPr>
        <p:spPr>
          <a:xfrm>
            <a:off x="8327462" y="5467249"/>
            <a:ext cx="3179945" cy="553998"/>
          </a:xfrm>
          <a:prstGeom prst="rect">
            <a:avLst/>
          </a:prstGeom>
          <a:noFill/>
        </p:spPr>
        <p:txBody>
          <a:bodyPr wrap="square" rtlCol="0">
            <a:spAutoFit/>
          </a:bodyPr>
          <a:lstStyle/>
          <a:p>
            <a:r>
              <a:rPr lang="nb-NO" sz="1000" dirty="0"/>
              <a:t>Prosjektleder: Gøran Andreassen, </a:t>
            </a:r>
            <a:r>
              <a:rPr lang="en-US" sz="1000" dirty="0"/>
              <a:t>President and Managing Director, Bring </a:t>
            </a:r>
            <a:r>
              <a:rPr lang="en-US" sz="1000" dirty="0" err="1"/>
              <a:t>Fulloadsystems</a:t>
            </a:r>
            <a:endParaRPr lang="en-US" sz="1000" dirty="0"/>
          </a:p>
          <a:p>
            <a:r>
              <a:rPr lang="en-US" sz="1000" dirty="0" err="1"/>
              <a:t>Innleid</a:t>
            </a:r>
            <a:r>
              <a:rPr lang="en-US" sz="1000" dirty="0"/>
              <a:t> </a:t>
            </a:r>
            <a:r>
              <a:rPr lang="en-US" sz="1000" dirty="0" err="1"/>
              <a:t>konsulent</a:t>
            </a:r>
            <a:r>
              <a:rPr lang="en-US" sz="1000" dirty="0"/>
              <a:t>: Jacob Aamodt, PwC</a:t>
            </a:r>
            <a:endParaRPr lang="nb-NO" sz="1000" dirty="0"/>
          </a:p>
        </p:txBody>
      </p:sp>
    </p:spTree>
    <p:extLst>
      <p:ext uri="{BB962C8B-B14F-4D97-AF65-F5344CB8AC3E}">
        <p14:creationId xmlns:p14="http://schemas.microsoft.com/office/powerpoint/2010/main" val="22369929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462D5CE-EF0F-43BD-91F5-1C0DF5B1E6EB}"/>
              </a:ext>
            </a:extLst>
          </p:cNvPr>
          <p:cNvGraphicFramePr>
            <a:graphicFrameLocks noChangeAspect="1"/>
          </p:cNvGraphicFramePr>
          <p:nvPr>
            <p:custDataLst>
              <p:tags r:id="rId1"/>
            </p:custDataLst>
          </p:nvPr>
        </p:nvGraphicFramePr>
        <p:xfrm>
          <a:off x="1588" y="1686"/>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5" progId="TCLayout.ActiveDocument.1">
                  <p:embed/>
                </p:oleObj>
              </mc:Choice>
              <mc:Fallback>
                <p:oleObj name="think-cell Slide" r:id="rId4" imgW="592" imgH="595" progId="TCLayout.ActiveDocument.1">
                  <p:embed/>
                  <p:pic>
                    <p:nvPicPr>
                      <p:cNvPr id="5" name="Object 4" hidden="1">
                        <a:extLst>
                          <a:ext uri="{FF2B5EF4-FFF2-40B4-BE49-F238E27FC236}">
                            <a16:creationId xmlns:a16="http://schemas.microsoft.com/office/drawing/2014/main" id="{D462D5CE-EF0F-43BD-91F5-1C0DF5B1E6EB}"/>
                          </a:ext>
                        </a:extLst>
                      </p:cNvPr>
                      <p:cNvPicPr/>
                      <p:nvPr/>
                    </p:nvPicPr>
                    <p:blipFill>
                      <a:blip r:embed="rId5"/>
                      <a:stretch>
                        <a:fillRect/>
                      </a:stretch>
                    </p:blipFill>
                    <p:spPr>
                      <a:xfrm>
                        <a:off x="1588" y="1686"/>
                        <a:ext cx="1588" cy="1588"/>
                      </a:xfrm>
                      <a:prstGeom prst="rect">
                        <a:avLst/>
                      </a:prstGeom>
                    </p:spPr>
                  </p:pic>
                </p:oleObj>
              </mc:Fallback>
            </mc:AlternateContent>
          </a:graphicData>
        </a:graphic>
      </p:graphicFrame>
      <p:sp>
        <p:nvSpPr>
          <p:cNvPr id="28" name="Title 1">
            <a:extLst>
              <a:ext uri="{FF2B5EF4-FFF2-40B4-BE49-F238E27FC236}">
                <a16:creationId xmlns:a16="http://schemas.microsoft.com/office/drawing/2014/main" id="{11E8A807-6862-4ECA-9894-6A12CABD4E65}"/>
              </a:ext>
            </a:extLst>
          </p:cNvPr>
          <p:cNvSpPr txBox="1">
            <a:spLocks/>
          </p:cNvSpPr>
          <p:nvPr/>
        </p:nvSpPr>
        <p:spPr>
          <a:xfrm>
            <a:off x="706627" y="1487919"/>
            <a:ext cx="5776722" cy="3959141"/>
          </a:xfrm>
          <a:prstGeom prst="rect">
            <a:avLst/>
          </a:prstGeom>
        </p:spPr>
        <p:txBody>
          <a:bodyPr vert="horz" lIns="91440" tIns="45720" rIns="91440" bIns="45720" rtlCol="0" anchor="t">
            <a:noAutofit/>
          </a:bodyPr>
          <a:lstStyle>
            <a:lvl1pPr algn="l" defTabSz="914063" rtl="0" eaLnBrk="1" latinLnBrk="0" hangingPunct="1">
              <a:lnSpc>
                <a:spcPct val="90000"/>
              </a:lnSpc>
              <a:spcBef>
                <a:spcPct val="0"/>
              </a:spcBef>
              <a:buNone/>
              <a:defRPr sz="2400" kern="1200">
                <a:solidFill>
                  <a:schemeClr val="tx2"/>
                </a:solidFill>
                <a:latin typeface="+mj-lt"/>
                <a:ea typeface="+mj-ea"/>
                <a:cs typeface="+mj-cs"/>
              </a:defRPr>
            </a:lvl1pPr>
          </a:lstStyle>
          <a:p>
            <a:r>
              <a:rPr lang="nb-NO" sz="3200" b="1" dirty="0">
                <a:latin typeface="Arial" panose="020B0604020202020204" pitchFamily="34" charset="0"/>
                <a:cs typeface="Arial" panose="020B0604020202020204" pitchFamily="34" charset="0"/>
              </a:rPr>
              <a:t>«Terminalen vil bidra til å løse dagens kapasitets-utfordringer på Alnabru, redusere klimagassutslipp, og imøtekomme den økte etterspørselen for effektiv og miljøvennlig godstransport med jernbane.»</a:t>
            </a:r>
          </a:p>
        </p:txBody>
      </p:sp>
      <p:grpSp>
        <p:nvGrpSpPr>
          <p:cNvPr id="6" name="Group 5">
            <a:extLst>
              <a:ext uri="{FF2B5EF4-FFF2-40B4-BE49-F238E27FC236}">
                <a16:creationId xmlns:a16="http://schemas.microsoft.com/office/drawing/2014/main" id="{E902541B-9D63-4B0F-AD63-E674A4CDA99D}"/>
              </a:ext>
            </a:extLst>
          </p:cNvPr>
          <p:cNvGrpSpPr/>
          <p:nvPr/>
        </p:nvGrpSpPr>
        <p:grpSpPr>
          <a:xfrm>
            <a:off x="7154611" y="957437"/>
            <a:ext cx="3549919" cy="4824651"/>
            <a:chOff x="6756131" y="1645021"/>
            <a:chExt cx="2869442" cy="3899823"/>
          </a:xfrm>
        </p:grpSpPr>
        <p:sp>
          <p:nvSpPr>
            <p:cNvPr id="60" name="Freeform 144">
              <a:extLst>
                <a:ext uri="{FF2B5EF4-FFF2-40B4-BE49-F238E27FC236}">
                  <a16:creationId xmlns:a16="http://schemas.microsoft.com/office/drawing/2014/main" id="{87DA41AE-CAD8-4197-955B-37CB07F413C3}"/>
                </a:ext>
              </a:extLst>
            </p:cNvPr>
            <p:cNvSpPr>
              <a:spLocks/>
            </p:cNvSpPr>
            <p:nvPr/>
          </p:nvSpPr>
          <p:spPr bwMode="gray">
            <a:xfrm>
              <a:off x="8562817" y="1851724"/>
              <a:ext cx="1062756" cy="1805217"/>
            </a:xfrm>
            <a:custGeom>
              <a:avLst/>
              <a:gdLst/>
              <a:ahLst/>
              <a:cxnLst>
                <a:cxn ang="0">
                  <a:pos x="106" y="250"/>
                </a:cxn>
                <a:cxn ang="0">
                  <a:pos x="88" y="250"/>
                </a:cxn>
                <a:cxn ang="0">
                  <a:pos x="64" y="258"/>
                </a:cxn>
                <a:cxn ang="0">
                  <a:pos x="40" y="262"/>
                </a:cxn>
                <a:cxn ang="0">
                  <a:pos x="10" y="246"/>
                </a:cxn>
                <a:cxn ang="0">
                  <a:pos x="12" y="226"/>
                </a:cxn>
                <a:cxn ang="0">
                  <a:pos x="6" y="204"/>
                </a:cxn>
                <a:cxn ang="0">
                  <a:pos x="10" y="188"/>
                </a:cxn>
                <a:cxn ang="0">
                  <a:pos x="22" y="182"/>
                </a:cxn>
                <a:cxn ang="0">
                  <a:pos x="28" y="170"/>
                </a:cxn>
                <a:cxn ang="0">
                  <a:pos x="64" y="142"/>
                </a:cxn>
                <a:cxn ang="0">
                  <a:pos x="72" y="140"/>
                </a:cxn>
                <a:cxn ang="0">
                  <a:pos x="70" y="124"/>
                </a:cxn>
                <a:cxn ang="0">
                  <a:pos x="54" y="116"/>
                </a:cxn>
                <a:cxn ang="0">
                  <a:pos x="44" y="102"/>
                </a:cxn>
                <a:cxn ang="0">
                  <a:pos x="50" y="86"/>
                </a:cxn>
                <a:cxn ang="0">
                  <a:pos x="42" y="82"/>
                </a:cxn>
                <a:cxn ang="0">
                  <a:pos x="44" y="62"/>
                </a:cxn>
                <a:cxn ang="0">
                  <a:pos x="34" y="48"/>
                </a:cxn>
                <a:cxn ang="0">
                  <a:pos x="20" y="48"/>
                </a:cxn>
                <a:cxn ang="0">
                  <a:pos x="0" y="30"/>
                </a:cxn>
                <a:cxn ang="0">
                  <a:pos x="10" y="22"/>
                </a:cxn>
                <a:cxn ang="0">
                  <a:pos x="24" y="38"/>
                </a:cxn>
                <a:cxn ang="0">
                  <a:pos x="66" y="42"/>
                </a:cxn>
                <a:cxn ang="0">
                  <a:pos x="76" y="32"/>
                </a:cxn>
                <a:cxn ang="0">
                  <a:pos x="84" y="12"/>
                </a:cxn>
                <a:cxn ang="0">
                  <a:pos x="104" y="0"/>
                </a:cxn>
                <a:cxn ang="0">
                  <a:pos x="126" y="8"/>
                </a:cxn>
                <a:cxn ang="0">
                  <a:pos x="136" y="22"/>
                </a:cxn>
                <a:cxn ang="0">
                  <a:pos x="126" y="32"/>
                </a:cxn>
                <a:cxn ang="0">
                  <a:pos x="122" y="54"/>
                </a:cxn>
                <a:cxn ang="0">
                  <a:pos x="146" y="68"/>
                </a:cxn>
                <a:cxn ang="0">
                  <a:pos x="130" y="84"/>
                </a:cxn>
                <a:cxn ang="0">
                  <a:pos x="140" y="102"/>
                </a:cxn>
                <a:cxn ang="0">
                  <a:pos x="146" y="118"/>
                </a:cxn>
                <a:cxn ang="0">
                  <a:pos x="138" y="138"/>
                </a:cxn>
                <a:cxn ang="0">
                  <a:pos x="148" y="148"/>
                </a:cxn>
                <a:cxn ang="0">
                  <a:pos x="156" y="162"/>
                </a:cxn>
                <a:cxn ang="0">
                  <a:pos x="146" y="172"/>
                </a:cxn>
                <a:cxn ang="0">
                  <a:pos x="170" y="190"/>
                </a:cxn>
                <a:cxn ang="0">
                  <a:pos x="162" y="204"/>
                </a:cxn>
                <a:cxn ang="0">
                  <a:pos x="136" y="228"/>
                </a:cxn>
                <a:cxn ang="0">
                  <a:pos x="106" y="250"/>
                </a:cxn>
              </a:cxnLst>
              <a:rect l="0" t="0" r="r" b="b"/>
              <a:pathLst>
                <a:path w="170" h="262">
                  <a:moveTo>
                    <a:pt x="106" y="250"/>
                  </a:moveTo>
                  <a:lnTo>
                    <a:pt x="88" y="250"/>
                  </a:lnTo>
                  <a:lnTo>
                    <a:pt x="64" y="258"/>
                  </a:lnTo>
                  <a:lnTo>
                    <a:pt x="40" y="262"/>
                  </a:lnTo>
                  <a:lnTo>
                    <a:pt x="10" y="246"/>
                  </a:lnTo>
                  <a:lnTo>
                    <a:pt x="12" y="226"/>
                  </a:lnTo>
                  <a:lnTo>
                    <a:pt x="6" y="204"/>
                  </a:lnTo>
                  <a:lnTo>
                    <a:pt x="10" y="188"/>
                  </a:lnTo>
                  <a:lnTo>
                    <a:pt x="22" y="182"/>
                  </a:lnTo>
                  <a:lnTo>
                    <a:pt x="28" y="170"/>
                  </a:lnTo>
                  <a:lnTo>
                    <a:pt x="64" y="142"/>
                  </a:lnTo>
                  <a:lnTo>
                    <a:pt x="72" y="140"/>
                  </a:lnTo>
                  <a:lnTo>
                    <a:pt x="70" y="124"/>
                  </a:lnTo>
                  <a:lnTo>
                    <a:pt x="54" y="116"/>
                  </a:lnTo>
                  <a:lnTo>
                    <a:pt x="44" y="102"/>
                  </a:lnTo>
                  <a:lnTo>
                    <a:pt x="50" y="86"/>
                  </a:lnTo>
                  <a:lnTo>
                    <a:pt x="42" y="82"/>
                  </a:lnTo>
                  <a:lnTo>
                    <a:pt x="44" y="62"/>
                  </a:lnTo>
                  <a:lnTo>
                    <a:pt x="34" y="48"/>
                  </a:lnTo>
                  <a:lnTo>
                    <a:pt x="20" y="48"/>
                  </a:lnTo>
                  <a:lnTo>
                    <a:pt x="0" y="30"/>
                  </a:lnTo>
                  <a:lnTo>
                    <a:pt x="10" y="22"/>
                  </a:lnTo>
                  <a:lnTo>
                    <a:pt x="24" y="38"/>
                  </a:lnTo>
                  <a:lnTo>
                    <a:pt x="66" y="42"/>
                  </a:lnTo>
                  <a:lnTo>
                    <a:pt x="76" y="32"/>
                  </a:lnTo>
                  <a:lnTo>
                    <a:pt x="84" y="12"/>
                  </a:lnTo>
                  <a:lnTo>
                    <a:pt x="104" y="0"/>
                  </a:lnTo>
                  <a:lnTo>
                    <a:pt x="126" y="8"/>
                  </a:lnTo>
                  <a:lnTo>
                    <a:pt x="136" y="22"/>
                  </a:lnTo>
                  <a:lnTo>
                    <a:pt x="126" y="32"/>
                  </a:lnTo>
                  <a:lnTo>
                    <a:pt x="122" y="54"/>
                  </a:lnTo>
                  <a:lnTo>
                    <a:pt x="146" y="68"/>
                  </a:lnTo>
                  <a:lnTo>
                    <a:pt x="130" y="84"/>
                  </a:lnTo>
                  <a:lnTo>
                    <a:pt x="140" y="102"/>
                  </a:lnTo>
                  <a:lnTo>
                    <a:pt x="146" y="118"/>
                  </a:lnTo>
                  <a:lnTo>
                    <a:pt x="138" y="138"/>
                  </a:lnTo>
                  <a:lnTo>
                    <a:pt x="148" y="148"/>
                  </a:lnTo>
                  <a:lnTo>
                    <a:pt x="156" y="162"/>
                  </a:lnTo>
                  <a:lnTo>
                    <a:pt x="146" y="172"/>
                  </a:lnTo>
                  <a:lnTo>
                    <a:pt x="170" y="190"/>
                  </a:lnTo>
                  <a:lnTo>
                    <a:pt x="162" y="204"/>
                  </a:lnTo>
                  <a:lnTo>
                    <a:pt x="136" y="228"/>
                  </a:lnTo>
                  <a:lnTo>
                    <a:pt x="106" y="250"/>
                  </a:lnTo>
                  <a:close/>
                </a:path>
              </a:pathLst>
            </a:custGeom>
            <a:solidFill>
              <a:schemeClr val="accent2">
                <a:lumMod val="75000"/>
              </a:schemeClr>
            </a:solidFill>
            <a:ln w="3175"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noProof="1"/>
            </a:p>
          </p:txBody>
        </p:sp>
        <p:sp>
          <p:nvSpPr>
            <p:cNvPr id="61" name="Freeform 145">
              <a:extLst>
                <a:ext uri="{FF2B5EF4-FFF2-40B4-BE49-F238E27FC236}">
                  <a16:creationId xmlns:a16="http://schemas.microsoft.com/office/drawing/2014/main" id="{70F04436-E187-4642-A8FC-29E812CAD57D}"/>
                </a:ext>
              </a:extLst>
            </p:cNvPr>
            <p:cNvSpPr>
              <a:spLocks/>
            </p:cNvSpPr>
            <p:nvPr/>
          </p:nvSpPr>
          <p:spPr bwMode="gray">
            <a:xfrm>
              <a:off x="7593832" y="2058431"/>
              <a:ext cx="1306566" cy="2328871"/>
            </a:xfrm>
            <a:custGeom>
              <a:avLst/>
              <a:gdLst/>
              <a:ahLst/>
              <a:cxnLst>
                <a:cxn ang="0">
                  <a:pos x="167" y="10"/>
                </a:cxn>
                <a:cxn ang="0">
                  <a:pos x="189" y="18"/>
                </a:cxn>
                <a:cxn ang="0">
                  <a:pos x="199" y="40"/>
                </a:cxn>
                <a:cxn ang="0">
                  <a:pos x="205" y="56"/>
                </a:cxn>
                <a:cxn ang="0">
                  <a:pos x="209" y="86"/>
                </a:cxn>
                <a:cxn ang="0">
                  <a:pos x="181" y="90"/>
                </a:cxn>
                <a:cxn ang="0">
                  <a:pos x="161" y="114"/>
                </a:cxn>
                <a:cxn ang="0">
                  <a:pos x="153" y="138"/>
                </a:cxn>
                <a:cxn ang="0">
                  <a:pos x="121" y="152"/>
                </a:cxn>
                <a:cxn ang="0">
                  <a:pos x="103" y="178"/>
                </a:cxn>
                <a:cxn ang="0">
                  <a:pos x="101" y="216"/>
                </a:cxn>
                <a:cxn ang="0">
                  <a:pos x="125" y="236"/>
                </a:cxn>
                <a:cxn ang="0">
                  <a:pos x="111" y="256"/>
                </a:cxn>
                <a:cxn ang="0">
                  <a:pos x="91" y="278"/>
                </a:cxn>
                <a:cxn ang="0">
                  <a:pos x="87" y="304"/>
                </a:cxn>
                <a:cxn ang="0">
                  <a:pos x="69" y="322"/>
                </a:cxn>
                <a:cxn ang="0">
                  <a:pos x="51" y="336"/>
                </a:cxn>
                <a:cxn ang="0">
                  <a:pos x="33" y="324"/>
                </a:cxn>
                <a:cxn ang="0">
                  <a:pos x="29" y="308"/>
                </a:cxn>
                <a:cxn ang="0">
                  <a:pos x="11" y="274"/>
                </a:cxn>
                <a:cxn ang="0">
                  <a:pos x="17" y="252"/>
                </a:cxn>
                <a:cxn ang="0">
                  <a:pos x="25" y="228"/>
                </a:cxn>
                <a:cxn ang="0">
                  <a:pos x="17" y="208"/>
                </a:cxn>
                <a:cxn ang="0">
                  <a:pos x="29" y="194"/>
                </a:cxn>
                <a:cxn ang="0">
                  <a:pos x="17" y="168"/>
                </a:cxn>
                <a:cxn ang="0">
                  <a:pos x="33" y="134"/>
                </a:cxn>
                <a:cxn ang="0">
                  <a:pos x="53" y="124"/>
                </a:cxn>
                <a:cxn ang="0">
                  <a:pos x="57" y="94"/>
                </a:cxn>
                <a:cxn ang="0">
                  <a:pos x="73" y="76"/>
                </a:cxn>
                <a:cxn ang="0">
                  <a:pos x="87" y="54"/>
                </a:cxn>
                <a:cxn ang="0">
                  <a:pos x="99" y="26"/>
                </a:cxn>
                <a:cxn ang="0">
                  <a:pos x="117" y="12"/>
                </a:cxn>
                <a:cxn ang="0">
                  <a:pos x="131" y="18"/>
                </a:cxn>
                <a:cxn ang="0">
                  <a:pos x="145" y="2"/>
                </a:cxn>
              </a:cxnLst>
              <a:rect l="0" t="0" r="r" b="b"/>
              <a:pathLst>
                <a:path w="209" h="338">
                  <a:moveTo>
                    <a:pt x="155" y="0"/>
                  </a:moveTo>
                  <a:lnTo>
                    <a:pt x="167" y="10"/>
                  </a:lnTo>
                  <a:lnTo>
                    <a:pt x="175" y="18"/>
                  </a:lnTo>
                  <a:lnTo>
                    <a:pt x="189" y="18"/>
                  </a:lnTo>
                  <a:lnTo>
                    <a:pt x="199" y="32"/>
                  </a:lnTo>
                  <a:lnTo>
                    <a:pt x="199" y="40"/>
                  </a:lnTo>
                  <a:lnTo>
                    <a:pt x="197" y="52"/>
                  </a:lnTo>
                  <a:lnTo>
                    <a:pt x="205" y="56"/>
                  </a:lnTo>
                  <a:lnTo>
                    <a:pt x="199" y="72"/>
                  </a:lnTo>
                  <a:lnTo>
                    <a:pt x="209" y="86"/>
                  </a:lnTo>
                  <a:lnTo>
                    <a:pt x="191" y="88"/>
                  </a:lnTo>
                  <a:lnTo>
                    <a:pt x="181" y="90"/>
                  </a:lnTo>
                  <a:lnTo>
                    <a:pt x="167" y="100"/>
                  </a:lnTo>
                  <a:lnTo>
                    <a:pt x="161" y="114"/>
                  </a:lnTo>
                  <a:lnTo>
                    <a:pt x="165" y="124"/>
                  </a:lnTo>
                  <a:lnTo>
                    <a:pt x="153" y="138"/>
                  </a:lnTo>
                  <a:lnTo>
                    <a:pt x="137" y="150"/>
                  </a:lnTo>
                  <a:lnTo>
                    <a:pt x="121" y="152"/>
                  </a:lnTo>
                  <a:lnTo>
                    <a:pt x="111" y="166"/>
                  </a:lnTo>
                  <a:lnTo>
                    <a:pt x="103" y="178"/>
                  </a:lnTo>
                  <a:lnTo>
                    <a:pt x="99" y="194"/>
                  </a:lnTo>
                  <a:lnTo>
                    <a:pt x="101" y="216"/>
                  </a:lnTo>
                  <a:lnTo>
                    <a:pt x="115" y="222"/>
                  </a:lnTo>
                  <a:lnTo>
                    <a:pt x="125" y="236"/>
                  </a:lnTo>
                  <a:lnTo>
                    <a:pt x="123" y="248"/>
                  </a:lnTo>
                  <a:lnTo>
                    <a:pt x="111" y="256"/>
                  </a:lnTo>
                  <a:lnTo>
                    <a:pt x="93" y="266"/>
                  </a:lnTo>
                  <a:lnTo>
                    <a:pt x="91" y="278"/>
                  </a:lnTo>
                  <a:lnTo>
                    <a:pt x="91" y="292"/>
                  </a:lnTo>
                  <a:lnTo>
                    <a:pt x="87" y="304"/>
                  </a:lnTo>
                  <a:lnTo>
                    <a:pt x="81" y="316"/>
                  </a:lnTo>
                  <a:lnTo>
                    <a:pt x="69" y="322"/>
                  </a:lnTo>
                  <a:lnTo>
                    <a:pt x="55" y="324"/>
                  </a:lnTo>
                  <a:lnTo>
                    <a:pt x="51" y="336"/>
                  </a:lnTo>
                  <a:lnTo>
                    <a:pt x="37" y="338"/>
                  </a:lnTo>
                  <a:lnTo>
                    <a:pt x="33" y="324"/>
                  </a:lnTo>
                  <a:lnTo>
                    <a:pt x="29" y="316"/>
                  </a:lnTo>
                  <a:lnTo>
                    <a:pt x="29" y="308"/>
                  </a:lnTo>
                  <a:lnTo>
                    <a:pt x="17" y="290"/>
                  </a:lnTo>
                  <a:lnTo>
                    <a:pt x="11" y="274"/>
                  </a:lnTo>
                  <a:lnTo>
                    <a:pt x="0" y="254"/>
                  </a:lnTo>
                  <a:lnTo>
                    <a:pt x="17" y="252"/>
                  </a:lnTo>
                  <a:lnTo>
                    <a:pt x="17" y="236"/>
                  </a:lnTo>
                  <a:lnTo>
                    <a:pt x="25" y="228"/>
                  </a:lnTo>
                  <a:lnTo>
                    <a:pt x="29" y="216"/>
                  </a:lnTo>
                  <a:lnTo>
                    <a:pt x="17" y="208"/>
                  </a:lnTo>
                  <a:lnTo>
                    <a:pt x="31" y="206"/>
                  </a:lnTo>
                  <a:lnTo>
                    <a:pt x="29" y="194"/>
                  </a:lnTo>
                  <a:lnTo>
                    <a:pt x="17" y="188"/>
                  </a:lnTo>
                  <a:lnTo>
                    <a:pt x="17" y="168"/>
                  </a:lnTo>
                  <a:lnTo>
                    <a:pt x="17" y="138"/>
                  </a:lnTo>
                  <a:lnTo>
                    <a:pt x="33" y="134"/>
                  </a:lnTo>
                  <a:lnTo>
                    <a:pt x="49" y="128"/>
                  </a:lnTo>
                  <a:lnTo>
                    <a:pt x="53" y="124"/>
                  </a:lnTo>
                  <a:lnTo>
                    <a:pt x="47" y="110"/>
                  </a:lnTo>
                  <a:lnTo>
                    <a:pt x="57" y="94"/>
                  </a:lnTo>
                  <a:lnTo>
                    <a:pt x="59" y="80"/>
                  </a:lnTo>
                  <a:lnTo>
                    <a:pt x="73" y="76"/>
                  </a:lnTo>
                  <a:lnTo>
                    <a:pt x="75" y="64"/>
                  </a:lnTo>
                  <a:lnTo>
                    <a:pt x="87" y="54"/>
                  </a:lnTo>
                  <a:lnTo>
                    <a:pt x="87" y="42"/>
                  </a:lnTo>
                  <a:lnTo>
                    <a:pt x="99" y="26"/>
                  </a:lnTo>
                  <a:lnTo>
                    <a:pt x="117" y="24"/>
                  </a:lnTo>
                  <a:lnTo>
                    <a:pt x="117" y="12"/>
                  </a:lnTo>
                  <a:lnTo>
                    <a:pt x="131" y="10"/>
                  </a:lnTo>
                  <a:lnTo>
                    <a:pt x="131" y="18"/>
                  </a:lnTo>
                  <a:lnTo>
                    <a:pt x="145" y="18"/>
                  </a:lnTo>
                  <a:lnTo>
                    <a:pt x="145" y="2"/>
                  </a:lnTo>
                  <a:lnTo>
                    <a:pt x="155" y="0"/>
                  </a:lnTo>
                  <a:close/>
                </a:path>
              </a:pathLst>
            </a:custGeom>
            <a:solidFill>
              <a:schemeClr val="accent2">
                <a:lumMod val="75000"/>
              </a:schemeClr>
            </a:solidFill>
            <a:ln w="3175"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noProof="1"/>
            </a:p>
          </p:txBody>
        </p:sp>
        <p:sp>
          <p:nvSpPr>
            <p:cNvPr id="62" name="Freeform 146">
              <a:extLst>
                <a:ext uri="{FF2B5EF4-FFF2-40B4-BE49-F238E27FC236}">
                  <a16:creationId xmlns:a16="http://schemas.microsoft.com/office/drawing/2014/main" id="{68BE9481-C716-4206-B7CA-FEDCEA4B0F6F}"/>
                </a:ext>
              </a:extLst>
            </p:cNvPr>
            <p:cNvSpPr>
              <a:spLocks/>
            </p:cNvSpPr>
            <p:nvPr/>
          </p:nvSpPr>
          <p:spPr bwMode="gray">
            <a:xfrm>
              <a:off x="6993688" y="1645021"/>
              <a:ext cx="2569370" cy="2328871"/>
            </a:xfrm>
            <a:custGeom>
              <a:avLst/>
              <a:gdLst/>
              <a:ahLst/>
              <a:cxnLst>
                <a:cxn ang="0">
                  <a:pos x="92" y="310"/>
                </a:cxn>
                <a:cxn ang="0">
                  <a:pos x="82" y="312"/>
                </a:cxn>
                <a:cxn ang="0">
                  <a:pos x="62" y="328"/>
                </a:cxn>
                <a:cxn ang="0">
                  <a:pos x="24" y="334"/>
                </a:cxn>
                <a:cxn ang="0">
                  <a:pos x="10" y="316"/>
                </a:cxn>
                <a:cxn ang="0">
                  <a:pos x="16" y="302"/>
                </a:cxn>
                <a:cxn ang="0">
                  <a:pos x="4" y="296"/>
                </a:cxn>
                <a:cxn ang="0">
                  <a:pos x="8" y="280"/>
                </a:cxn>
                <a:cxn ang="0">
                  <a:pos x="0" y="250"/>
                </a:cxn>
                <a:cxn ang="0">
                  <a:pos x="26" y="230"/>
                </a:cxn>
                <a:cxn ang="0">
                  <a:pos x="56" y="220"/>
                </a:cxn>
                <a:cxn ang="0">
                  <a:pos x="70" y="208"/>
                </a:cxn>
                <a:cxn ang="0">
                  <a:pos x="98" y="202"/>
                </a:cxn>
                <a:cxn ang="0">
                  <a:pos x="84" y="204"/>
                </a:cxn>
                <a:cxn ang="0">
                  <a:pos x="92" y="184"/>
                </a:cxn>
                <a:cxn ang="0">
                  <a:pos x="113" y="164"/>
                </a:cxn>
                <a:cxn ang="0">
                  <a:pos x="137" y="134"/>
                </a:cxn>
                <a:cxn ang="0">
                  <a:pos x="157" y="106"/>
                </a:cxn>
                <a:cxn ang="0">
                  <a:pos x="175" y="86"/>
                </a:cxn>
                <a:cxn ang="0">
                  <a:pos x="185" y="72"/>
                </a:cxn>
                <a:cxn ang="0">
                  <a:pos x="163" y="78"/>
                </a:cxn>
                <a:cxn ang="0">
                  <a:pos x="165" y="62"/>
                </a:cxn>
                <a:cxn ang="0">
                  <a:pos x="183" y="64"/>
                </a:cxn>
                <a:cxn ang="0">
                  <a:pos x="203" y="60"/>
                </a:cxn>
                <a:cxn ang="0">
                  <a:pos x="199" y="44"/>
                </a:cxn>
                <a:cxn ang="0">
                  <a:pos x="225" y="30"/>
                </a:cxn>
                <a:cxn ang="0">
                  <a:pos x="243" y="40"/>
                </a:cxn>
                <a:cxn ang="0">
                  <a:pos x="267" y="38"/>
                </a:cxn>
                <a:cxn ang="0">
                  <a:pos x="285" y="24"/>
                </a:cxn>
                <a:cxn ang="0">
                  <a:pos x="291" y="36"/>
                </a:cxn>
                <a:cxn ang="0">
                  <a:pos x="309" y="16"/>
                </a:cxn>
                <a:cxn ang="0">
                  <a:pos x="337" y="4"/>
                </a:cxn>
                <a:cxn ang="0">
                  <a:pos x="319" y="32"/>
                </a:cxn>
                <a:cxn ang="0">
                  <a:pos x="343" y="22"/>
                </a:cxn>
                <a:cxn ang="0">
                  <a:pos x="373" y="6"/>
                </a:cxn>
                <a:cxn ang="0">
                  <a:pos x="387" y="10"/>
                </a:cxn>
                <a:cxn ang="0">
                  <a:pos x="401" y="32"/>
                </a:cxn>
                <a:cxn ang="0">
                  <a:pos x="397" y="44"/>
                </a:cxn>
                <a:cxn ang="0">
                  <a:pos x="387" y="52"/>
                </a:cxn>
                <a:cxn ang="0">
                  <a:pos x="355" y="30"/>
                </a:cxn>
                <a:cxn ang="0">
                  <a:pos x="333" y="44"/>
                </a:cxn>
                <a:cxn ang="0">
                  <a:pos x="317" y="72"/>
                </a:cxn>
                <a:cxn ang="0">
                  <a:pos x="275" y="68"/>
                </a:cxn>
                <a:cxn ang="0">
                  <a:pos x="261" y="52"/>
                </a:cxn>
                <a:cxn ang="0">
                  <a:pos x="241" y="62"/>
                </a:cxn>
                <a:cxn ang="0">
                  <a:pos x="227" y="78"/>
                </a:cxn>
                <a:cxn ang="0">
                  <a:pos x="213" y="72"/>
                </a:cxn>
                <a:cxn ang="0">
                  <a:pos x="195" y="86"/>
                </a:cxn>
                <a:cxn ang="0">
                  <a:pos x="183" y="114"/>
                </a:cxn>
                <a:cxn ang="0">
                  <a:pos x="169" y="136"/>
                </a:cxn>
                <a:cxn ang="0">
                  <a:pos x="153" y="154"/>
                </a:cxn>
                <a:cxn ang="0">
                  <a:pos x="149" y="184"/>
                </a:cxn>
                <a:cxn ang="0">
                  <a:pos x="113" y="198"/>
                </a:cxn>
                <a:cxn ang="0">
                  <a:pos x="125" y="254"/>
                </a:cxn>
                <a:cxn ang="0">
                  <a:pos x="113" y="268"/>
                </a:cxn>
                <a:cxn ang="0">
                  <a:pos x="121" y="288"/>
                </a:cxn>
                <a:cxn ang="0">
                  <a:pos x="113" y="312"/>
                </a:cxn>
              </a:cxnLst>
              <a:rect l="0" t="0" r="r" b="b"/>
              <a:pathLst>
                <a:path w="411" h="338">
                  <a:moveTo>
                    <a:pt x="96" y="314"/>
                  </a:moveTo>
                  <a:lnTo>
                    <a:pt x="92" y="310"/>
                  </a:lnTo>
                  <a:lnTo>
                    <a:pt x="88" y="300"/>
                  </a:lnTo>
                  <a:lnTo>
                    <a:pt x="82" y="312"/>
                  </a:lnTo>
                  <a:lnTo>
                    <a:pt x="74" y="316"/>
                  </a:lnTo>
                  <a:lnTo>
                    <a:pt x="62" y="328"/>
                  </a:lnTo>
                  <a:lnTo>
                    <a:pt x="42" y="338"/>
                  </a:lnTo>
                  <a:lnTo>
                    <a:pt x="24" y="334"/>
                  </a:lnTo>
                  <a:lnTo>
                    <a:pt x="12" y="324"/>
                  </a:lnTo>
                  <a:lnTo>
                    <a:pt x="10" y="316"/>
                  </a:lnTo>
                  <a:lnTo>
                    <a:pt x="18" y="306"/>
                  </a:lnTo>
                  <a:lnTo>
                    <a:pt x="16" y="302"/>
                  </a:lnTo>
                  <a:lnTo>
                    <a:pt x="6" y="304"/>
                  </a:lnTo>
                  <a:lnTo>
                    <a:pt x="4" y="296"/>
                  </a:lnTo>
                  <a:lnTo>
                    <a:pt x="18" y="286"/>
                  </a:lnTo>
                  <a:lnTo>
                    <a:pt x="8" y="280"/>
                  </a:lnTo>
                  <a:lnTo>
                    <a:pt x="4" y="272"/>
                  </a:lnTo>
                  <a:lnTo>
                    <a:pt x="0" y="250"/>
                  </a:lnTo>
                  <a:lnTo>
                    <a:pt x="4" y="240"/>
                  </a:lnTo>
                  <a:lnTo>
                    <a:pt x="26" y="230"/>
                  </a:lnTo>
                  <a:lnTo>
                    <a:pt x="42" y="226"/>
                  </a:lnTo>
                  <a:lnTo>
                    <a:pt x="56" y="220"/>
                  </a:lnTo>
                  <a:lnTo>
                    <a:pt x="62" y="208"/>
                  </a:lnTo>
                  <a:lnTo>
                    <a:pt x="70" y="208"/>
                  </a:lnTo>
                  <a:lnTo>
                    <a:pt x="84" y="210"/>
                  </a:lnTo>
                  <a:lnTo>
                    <a:pt x="98" y="202"/>
                  </a:lnTo>
                  <a:lnTo>
                    <a:pt x="94" y="194"/>
                  </a:lnTo>
                  <a:lnTo>
                    <a:pt x="84" y="204"/>
                  </a:lnTo>
                  <a:lnTo>
                    <a:pt x="74" y="202"/>
                  </a:lnTo>
                  <a:lnTo>
                    <a:pt x="92" y="184"/>
                  </a:lnTo>
                  <a:lnTo>
                    <a:pt x="103" y="178"/>
                  </a:lnTo>
                  <a:lnTo>
                    <a:pt x="113" y="164"/>
                  </a:lnTo>
                  <a:lnTo>
                    <a:pt x="127" y="140"/>
                  </a:lnTo>
                  <a:lnTo>
                    <a:pt x="137" y="134"/>
                  </a:lnTo>
                  <a:lnTo>
                    <a:pt x="137" y="122"/>
                  </a:lnTo>
                  <a:lnTo>
                    <a:pt x="157" y="106"/>
                  </a:lnTo>
                  <a:lnTo>
                    <a:pt x="167" y="100"/>
                  </a:lnTo>
                  <a:lnTo>
                    <a:pt x="175" y="86"/>
                  </a:lnTo>
                  <a:lnTo>
                    <a:pt x="183" y="86"/>
                  </a:lnTo>
                  <a:lnTo>
                    <a:pt x="185" y="72"/>
                  </a:lnTo>
                  <a:lnTo>
                    <a:pt x="175" y="78"/>
                  </a:lnTo>
                  <a:lnTo>
                    <a:pt x="163" y="78"/>
                  </a:lnTo>
                  <a:lnTo>
                    <a:pt x="161" y="72"/>
                  </a:lnTo>
                  <a:lnTo>
                    <a:pt x="165" y="62"/>
                  </a:lnTo>
                  <a:lnTo>
                    <a:pt x="175" y="56"/>
                  </a:lnTo>
                  <a:lnTo>
                    <a:pt x="183" y="64"/>
                  </a:lnTo>
                  <a:lnTo>
                    <a:pt x="201" y="68"/>
                  </a:lnTo>
                  <a:lnTo>
                    <a:pt x="203" y="60"/>
                  </a:lnTo>
                  <a:lnTo>
                    <a:pt x="193" y="54"/>
                  </a:lnTo>
                  <a:lnTo>
                    <a:pt x="199" y="44"/>
                  </a:lnTo>
                  <a:lnTo>
                    <a:pt x="217" y="48"/>
                  </a:lnTo>
                  <a:lnTo>
                    <a:pt x="225" y="30"/>
                  </a:lnTo>
                  <a:lnTo>
                    <a:pt x="237" y="30"/>
                  </a:lnTo>
                  <a:lnTo>
                    <a:pt x="243" y="40"/>
                  </a:lnTo>
                  <a:lnTo>
                    <a:pt x="257" y="32"/>
                  </a:lnTo>
                  <a:lnTo>
                    <a:pt x="267" y="38"/>
                  </a:lnTo>
                  <a:lnTo>
                    <a:pt x="273" y="26"/>
                  </a:lnTo>
                  <a:lnTo>
                    <a:pt x="285" y="24"/>
                  </a:lnTo>
                  <a:lnTo>
                    <a:pt x="285" y="34"/>
                  </a:lnTo>
                  <a:lnTo>
                    <a:pt x="291" y="36"/>
                  </a:lnTo>
                  <a:lnTo>
                    <a:pt x="295" y="16"/>
                  </a:lnTo>
                  <a:lnTo>
                    <a:pt x="309" y="16"/>
                  </a:lnTo>
                  <a:lnTo>
                    <a:pt x="329" y="0"/>
                  </a:lnTo>
                  <a:lnTo>
                    <a:pt x="337" y="4"/>
                  </a:lnTo>
                  <a:lnTo>
                    <a:pt x="319" y="22"/>
                  </a:lnTo>
                  <a:lnTo>
                    <a:pt x="319" y="32"/>
                  </a:lnTo>
                  <a:lnTo>
                    <a:pt x="343" y="10"/>
                  </a:lnTo>
                  <a:lnTo>
                    <a:pt x="343" y="22"/>
                  </a:lnTo>
                  <a:lnTo>
                    <a:pt x="359" y="4"/>
                  </a:lnTo>
                  <a:lnTo>
                    <a:pt x="373" y="6"/>
                  </a:lnTo>
                  <a:lnTo>
                    <a:pt x="369" y="20"/>
                  </a:lnTo>
                  <a:lnTo>
                    <a:pt x="387" y="10"/>
                  </a:lnTo>
                  <a:lnTo>
                    <a:pt x="411" y="20"/>
                  </a:lnTo>
                  <a:lnTo>
                    <a:pt x="401" y="32"/>
                  </a:lnTo>
                  <a:lnTo>
                    <a:pt x="381" y="30"/>
                  </a:lnTo>
                  <a:lnTo>
                    <a:pt x="397" y="44"/>
                  </a:lnTo>
                  <a:lnTo>
                    <a:pt x="397" y="50"/>
                  </a:lnTo>
                  <a:lnTo>
                    <a:pt x="387" y="52"/>
                  </a:lnTo>
                  <a:lnTo>
                    <a:pt x="377" y="38"/>
                  </a:lnTo>
                  <a:lnTo>
                    <a:pt x="355" y="30"/>
                  </a:lnTo>
                  <a:lnTo>
                    <a:pt x="335" y="42"/>
                  </a:lnTo>
                  <a:lnTo>
                    <a:pt x="333" y="44"/>
                  </a:lnTo>
                  <a:lnTo>
                    <a:pt x="329" y="60"/>
                  </a:lnTo>
                  <a:lnTo>
                    <a:pt x="317" y="72"/>
                  </a:lnTo>
                  <a:lnTo>
                    <a:pt x="303" y="70"/>
                  </a:lnTo>
                  <a:lnTo>
                    <a:pt x="275" y="68"/>
                  </a:lnTo>
                  <a:lnTo>
                    <a:pt x="267" y="58"/>
                  </a:lnTo>
                  <a:lnTo>
                    <a:pt x="261" y="52"/>
                  </a:lnTo>
                  <a:lnTo>
                    <a:pt x="251" y="60"/>
                  </a:lnTo>
                  <a:lnTo>
                    <a:pt x="241" y="62"/>
                  </a:lnTo>
                  <a:lnTo>
                    <a:pt x="241" y="78"/>
                  </a:lnTo>
                  <a:lnTo>
                    <a:pt x="227" y="78"/>
                  </a:lnTo>
                  <a:lnTo>
                    <a:pt x="227" y="70"/>
                  </a:lnTo>
                  <a:lnTo>
                    <a:pt x="213" y="72"/>
                  </a:lnTo>
                  <a:lnTo>
                    <a:pt x="213" y="84"/>
                  </a:lnTo>
                  <a:lnTo>
                    <a:pt x="195" y="86"/>
                  </a:lnTo>
                  <a:lnTo>
                    <a:pt x="183" y="102"/>
                  </a:lnTo>
                  <a:lnTo>
                    <a:pt x="183" y="114"/>
                  </a:lnTo>
                  <a:lnTo>
                    <a:pt x="171" y="124"/>
                  </a:lnTo>
                  <a:lnTo>
                    <a:pt x="169" y="136"/>
                  </a:lnTo>
                  <a:lnTo>
                    <a:pt x="155" y="140"/>
                  </a:lnTo>
                  <a:lnTo>
                    <a:pt x="153" y="154"/>
                  </a:lnTo>
                  <a:lnTo>
                    <a:pt x="143" y="170"/>
                  </a:lnTo>
                  <a:lnTo>
                    <a:pt x="149" y="184"/>
                  </a:lnTo>
                  <a:lnTo>
                    <a:pt x="145" y="188"/>
                  </a:lnTo>
                  <a:lnTo>
                    <a:pt x="113" y="198"/>
                  </a:lnTo>
                  <a:lnTo>
                    <a:pt x="113" y="248"/>
                  </a:lnTo>
                  <a:lnTo>
                    <a:pt x="125" y="254"/>
                  </a:lnTo>
                  <a:lnTo>
                    <a:pt x="127" y="266"/>
                  </a:lnTo>
                  <a:lnTo>
                    <a:pt x="113" y="268"/>
                  </a:lnTo>
                  <a:lnTo>
                    <a:pt x="125" y="276"/>
                  </a:lnTo>
                  <a:lnTo>
                    <a:pt x="121" y="288"/>
                  </a:lnTo>
                  <a:lnTo>
                    <a:pt x="113" y="296"/>
                  </a:lnTo>
                  <a:lnTo>
                    <a:pt x="113" y="312"/>
                  </a:lnTo>
                  <a:lnTo>
                    <a:pt x="96" y="314"/>
                  </a:lnTo>
                  <a:close/>
                </a:path>
              </a:pathLst>
            </a:custGeom>
            <a:solidFill>
              <a:schemeClr val="accent2">
                <a:lumMod val="75000"/>
              </a:schemeClr>
            </a:solidFill>
            <a:ln w="3175"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noProof="1"/>
            </a:p>
          </p:txBody>
        </p:sp>
        <p:sp>
          <p:nvSpPr>
            <p:cNvPr id="63" name="Freeform 161">
              <a:extLst>
                <a:ext uri="{FF2B5EF4-FFF2-40B4-BE49-F238E27FC236}">
                  <a16:creationId xmlns:a16="http://schemas.microsoft.com/office/drawing/2014/main" id="{5D2B2719-479B-4CE6-9E65-06E43A5B0E4C}"/>
                </a:ext>
              </a:extLst>
            </p:cNvPr>
            <p:cNvSpPr>
              <a:spLocks/>
            </p:cNvSpPr>
            <p:nvPr/>
          </p:nvSpPr>
          <p:spPr bwMode="gray">
            <a:xfrm>
              <a:off x="6756131" y="4979854"/>
              <a:ext cx="375090" cy="261826"/>
            </a:xfrm>
            <a:custGeom>
              <a:avLst/>
              <a:gdLst/>
              <a:ahLst/>
              <a:cxnLst>
                <a:cxn ang="0">
                  <a:pos x="0" y="6"/>
                </a:cxn>
                <a:cxn ang="0">
                  <a:pos x="12" y="2"/>
                </a:cxn>
                <a:cxn ang="0">
                  <a:pos x="26" y="2"/>
                </a:cxn>
                <a:cxn ang="0">
                  <a:pos x="38" y="0"/>
                </a:cxn>
                <a:cxn ang="0">
                  <a:pos x="46" y="2"/>
                </a:cxn>
                <a:cxn ang="0">
                  <a:pos x="50" y="4"/>
                </a:cxn>
                <a:cxn ang="0">
                  <a:pos x="56" y="12"/>
                </a:cxn>
                <a:cxn ang="0">
                  <a:pos x="60" y="20"/>
                </a:cxn>
                <a:cxn ang="0">
                  <a:pos x="58" y="26"/>
                </a:cxn>
                <a:cxn ang="0">
                  <a:pos x="52" y="26"/>
                </a:cxn>
                <a:cxn ang="0">
                  <a:pos x="52" y="38"/>
                </a:cxn>
                <a:cxn ang="0">
                  <a:pos x="46" y="38"/>
                </a:cxn>
                <a:cxn ang="0">
                  <a:pos x="38" y="34"/>
                </a:cxn>
                <a:cxn ang="0">
                  <a:pos x="36" y="30"/>
                </a:cxn>
                <a:cxn ang="0">
                  <a:pos x="24" y="26"/>
                </a:cxn>
                <a:cxn ang="0">
                  <a:pos x="10" y="14"/>
                </a:cxn>
                <a:cxn ang="0">
                  <a:pos x="0" y="6"/>
                </a:cxn>
              </a:cxnLst>
              <a:rect l="0" t="0" r="r" b="b"/>
              <a:pathLst>
                <a:path w="60" h="38">
                  <a:moveTo>
                    <a:pt x="0" y="6"/>
                  </a:moveTo>
                  <a:lnTo>
                    <a:pt x="12" y="2"/>
                  </a:lnTo>
                  <a:lnTo>
                    <a:pt x="26" y="2"/>
                  </a:lnTo>
                  <a:lnTo>
                    <a:pt x="38" y="0"/>
                  </a:lnTo>
                  <a:lnTo>
                    <a:pt x="46" y="2"/>
                  </a:lnTo>
                  <a:lnTo>
                    <a:pt x="50" y="4"/>
                  </a:lnTo>
                  <a:lnTo>
                    <a:pt x="56" y="12"/>
                  </a:lnTo>
                  <a:lnTo>
                    <a:pt x="60" y="20"/>
                  </a:lnTo>
                  <a:lnTo>
                    <a:pt x="58" y="26"/>
                  </a:lnTo>
                  <a:lnTo>
                    <a:pt x="52" y="26"/>
                  </a:lnTo>
                  <a:lnTo>
                    <a:pt x="52" y="38"/>
                  </a:lnTo>
                  <a:lnTo>
                    <a:pt x="46" y="38"/>
                  </a:lnTo>
                  <a:lnTo>
                    <a:pt x="38" y="34"/>
                  </a:lnTo>
                  <a:lnTo>
                    <a:pt x="36" y="30"/>
                  </a:lnTo>
                  <a:lnTo>
                    <a:pt x="24" y="26"/>
                  </a:lnTo>
                  <a:lnTo>
                    <a:pt x="10" y="14"/>
                  </a:lnTo>
                  <a:lnTo>
                    <a:pt x="0" y="6"/>
                  </a:lnTo>
                  <a:close/>
                </a:path>
              </a:pathLst>
            </a:custGeom>
            <a:solidFill>
              <a:schemeClr val="accent2">
                <a:lumMod val="75000"/>
              </a:schemeClr>
            </a:solidFill>
            <a:ln w="3175"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noProof="1"/>
            </a:p>
          </p:txBody>
        </p:sp>
        <p:sp>
          <p:nvSpPr>
            <p:cNvPr id="64" name="Freeform 162">
              <a:extLst>
                <a:ext uri="{FF2B5EF4-FFF2-40B4-BE49-F238E27FC236}">
                  <a16:creationId xmlns:a16="http://schemas.microsoft.com/office/drawing/2014/main" id="{C7E0C757-FB28-459A-85D8-A1B43E69CD7B}"/>
                </a:ext>
              </a:extLst>
            </p:cNvPr>
            <p:cNvSpPr>
              <a:spLocks/>
            </p:cNvSpPr>
            <p:nvPr/>
          </p:nvSpPr>
          <p:spPr bwMode="gray">
            <a:xfrm>
              <a:off x="6831149" y="4662903"/>
              <a:ext cx="375090" cy="385848"/>
            </a:xfrm>
            <a:custGeom>
              <a:avLst/>
              <a:gdLst/>
              <a:ahLst/>
              <a:cxnLst>
                <a:cxn ang="0">
                  <a:pos x="44" y="56"/>
                </a:cxn>
                <a:cxn ang="0">
                  <a:pos x="38" y="50"/>
                </a:cxn>
                <a:cxn ang="0">
                  <a:pos x="26" y="46"/>
                </a:cxn>
                <a:cxn ang="0">
                  <a:pos x="14" y="48"/>
                </a:cxn>
                <a:cxn ang="0">
                  <a:pos x="0" y="48"/>
                </a:cxn>
                <a:cxn ang="0">
                  <a:pos x="10" y="40"/>
                </a:cxn>
                <a:cxn ang="0">
                  <a:pos x="16" y="32"/>
                </a:cxn>
                <a:cxn ang="0">
                  <a:pos x="16" y="22"/>
                </a:cxn>
                <a:cxn ang="0">
                  <a:pos x="18" y="16"/>
                </a:cxn>
                <a:cxn ang="0">
                  <a:pos x="26" y="12"/>
                </a:cxn>
                <a:cxn ang="0">
                  <a:pos x="30" y="18"/>
                </a:cxn>
                <a:cxn ang="0">
                  <a:pos x="32" y="24"/>
                </a:cxn>
                <a:cxn ang="0">
                  <a:pos x="38" y="20"/>
                </a:cxn>
                <a:cxn ang="0">
                  <a:pos x="34" y="8"/>
                </a:cxn>
                <a:cxn ang="0">
                  <a:pos x="42" y="2"/>
                </a:cxn>
                <a:cxn ang="0">
                  <a:pos x="54" y="0"/>
                </a:cxn>
                <a:cxn ang="0">
                  <a:pos x="60" y="14"/>
                </a:cxn>
                <a:cxn ang="0">
                  <a:pos x="56" y="20"/>
                </a:cxn>
                <a:cxn ang="0">
                  <a:pos x="56" y="30"/>
                </a:cxn>
                <a:cxn ang="0">
                  <a:pos x="50" y="34"/>
                </a:cxn>
                <a:cxn ang="0">
                  <a:pos x="44" y="38"/>
                </a:cxn>
                <a:cxn ang="0">
                  <a:pos x="44" y="46"/>
                </a:cxn>
                <a:cxn ang="0">
                  <a:pos x="44" y="56"/>
                </a:cxn>
              </a:cxnLst>
              <a:rect l="0" t="0" r="r" b="b"/>
              <a:pathLst>
                <a:path w="60" h="56">
                  <a:moveTo>
                    <a:pt x="44" y="56"/>
                  </a:moveTo>
                  <a:lnTo>
                    <a:pt x="38" y="50"/>
                  </a:lnTo>
                  <a:lnTo>
                    <a:pt x="26" y="46"/>
                  </a:lnTo>
                  <a:lnTo>
                    <a:pt x="14" y="48"/>
                  </a:lnTo>
                  <a:lnTo>
                    <a:pt x="0" y="48"/>
                  </a:lnTo>
                  <a:lnTo>
                    <a:pt x="10" y="40"/>
                  </a:lnTo>
                  <a:lnTo>
                    <a:pt x="16" y="32"/>
                  </a:lnTo>
                  <a:lnTo>
                    <a:pt x="16" y="22"/>
                  </a:lnTo>
                  <a:lnTo>
                    <a:pt x="18" y="16"/>
                  </a:lnTo>
                  <a:lnTo>
                    <a:pt x="26" y="12"/>
                  </a:lnTo>
                  <a:lnTo>
                    <a:pt x="30" y="18"/>
                  </a:lnTo>
                  <a:lnTo>
                    <a:pt x="32" y="24"/>
                  </a:lnTo>
                  <a:lnTo>
                    <a:pt x="38" y="20"/>
                  </a:lnTo>
                  <a:lnTo>
                    <a:pt x="34" y="8"/>
                  </a:lnTo>
                  <a:lnTo>
                    <a:pt x="42" y="2"/>
                  </a:lnTo>
                  <a:lnTo>
                    <a:pt x="54" y="0"/>
                  </a:lnTo>
                  <a:lnTo>
                    <a:pt x="60" y="14"/>
                  </a:lnTo>
                  <a:lnTo>
                    <a:pt x="56" y="20"/>
                  </a:lnTo>
                  <a:lnTo>
                    <a:pt x="56" y="30"/>
                  </a:lnTo>
                  <a:lnTo>
                    <a:pt x="50" y="34"/>
                  </a:lnTo>
                  <a:lnTo>
                    <a:pt x="44" y="38"/>
                  </a:lnTo>
                  <a:lnTo>
                    <a:pt x="44" y="46"/>
                  </a:lnTo>
                  <a:lnTo>
                    <a:pt x="44" y="56"/>
                  </a:lnTo>
                  <a:close/>
                </a:path>
              </a:pathLst>
            </a:custGeom>
            <a:solidFill>
              <a:schemeClr val="accent2">
                <a:lumMod val="75000"/>
              </a:schemeClr>
            </a:solidFill>
            <a:ln w="3175"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noProof="1"/>
            </a:p>
          </p:txBody>
        </p:sp>
        <p:sp>
          <p:nvSpPr>
            <p:cNvPr id="65" name="Freeform 163">
              <a:extLst>
                <a:ext uri="{FF2B5EF4-FFF2-40B4-BE49-F238E27FC236}">
                  <a16:creationId xmlns:a16="http://schemas.microsoft.com/office/drawing/2014/main" id="{E922828D-7D85-4D7F-84EC-2CBEB30A7648}"/>
                </a:ext>
              </a:extLst>
            </p:cNvPr>
            <p:cNvSpPr>
              <a:spLocks/>
            </p:cNvSpPr>
            <p:nvPr/>
          </p:nvSpPr>
          <p:spPr bwMode="gray">
            <a:xfrm>
              <a:off x="7306263" y="4042795"/>
              <a:ext cx="262564" cy="427189"/>
            </a:xfrm>
            <a:custGeom>
              <a:avLst/>
              <a:gdLst/>
              <a:ahLst/>
              <a:cxnLst>
                <a:cxn ang="0">
                  <a:pos x="24" y="60"/>
                </a:cxn>
                <a:cxn ang="0">
                  <a:pos x="14" y="62"/>
                </a:cxn>
                <a:cxn ang="0">
                  <a:pos x="8" y="54"/>
                </a:cxn>
                <a:cxn ang="0">
                  <a:pos x="4" y="46"/>
                </a:cxn>
                <a:cxn ang="0">
                  <a:pos x="0" y="34"/>
                </a:cxn>
                <a:cxn ang="0">
                  <a:pos x="0" y="20"/>
                </a:cxn>
                <a:cxn ang="0">
                  <a:pos x="8" y="12"/>
                </a:cxn>
                <a:cxn ang="0">
                  <a:pos x="14" y="18"/>
                </a:cxn>
                <a:cxn ang="0">
                  <a:pos x="22" y="12"/>
                </a:cxn>
                <a:cxn ang="0">
                  <a:pos x="26" y="6"/>
                </a:cxn>
                <a:cxn ang="0">
                  <a:pos x="34" y="0"/>
                </a:cxn>
                <a:cxn ang="0">
                  <a:pos x="38" y="4"/>
                </a:cxn>
                <a:cxn ang="0">
                  <a:pos x="36" y="12"/>
                </a:cxn>
                <a:cxn ang="0">
                  <a:pos x="32" y="16"/>
                </a:cxn>
                <a:cxn ang="0">
                  <a:pos x="34" y="22"/>
                </a:cxn>
                <a:cxn ang="0">
                  <a:pos x="42" y="26"/>
                </a:cxn>
                <a:cxn ang="0">
                  <a:pos x="42" y="32"/>
                </a:cxn>
                <a:cxn ang="0">
                  <a:pos x="32" y="34"/>
                </a:cxn>
                <a:cxn ang="0">
                  <a:pos x="24" y="38"/>
                </a:cxn>
                <a:cxn ang="0">
                  <a:pos x="22" y="44"/>
                </a:cxn>
                <a:cxn ang="0">
                  <a:pos x="20" y="52"/>
                </a:cxn>
                <a:cxn ang="0">
                  <a:pos x="24" y="60"/>
                </a:cxn>
              </a:cxnLst>
              <a:rect l="0" t="0" r="r" b="b"/>
              <a:pathLst>
                <a:path w="42" h="62">
                  <a:moveTo>
                    <a:pt x="24" y="60"/>
                  </a:moveTo>
                  <a:lnTo>
                    <a:pt x="14" y="62"/>
                  </a:lnTo>
                  <a:lnTo>
                    <a:pt x="8" y="54"/>
                  </a:lnTo>
                  <a:lnTo>
                    <a:pt x="4" y="46"/>
                  </a:lnTo>
                  <a:lnTo>
                    <a:pt x="0" y="34"/>
                  </a:lnTo>
                  <a:lnTo>
                    <a:pt x="0" y="20"/>
                  </a:lnTo>
                  <a:lnTo>
                    <a:pt x="8" y="12"/>
                  </a:lnTo>
                  <a:lnTo>
                    <a:pt x="14" y="18"/>
                  </a:lnTo>
                  <a:lnTo>
                    <a:pt x="22" y="12"/>
                  </a:lnTo>
                  <a:lnTo>
                    <a:pt x="26" y="6"/>
                  </a:lnTo>
                  <a:lnTo>
                    <a:pt x="34" y="0"/>
                  </a:lnTo>
                  <a:lnTo>
                    <a:pt x="38" y="4"/>
                  </a:lnTo>
                  <a:lnTo>
                    <a:pt x="36" y="12"/>
                  </a:lnTo>
                  <a:lnTo>
                    <a:pt x="32" y="16"/>
                  </a:lnTo>
                  <a:lnTo>
                    <a:pt x="34" y="22"/>
                  </a:lnTo>
                  <a:lnTo>
                    <a:pt x="42" y="26"/>
                  </a:lnTo>
                  <a:lnTo>
                    <a:pt x="42" y="32"/>
                  </a:lnTo>
                  <a:lnTo>
                    <a:pt x="32" y="34"/>
                  </a:lnTo>
                  <a:lnTo>
                    <a:pt x="24" y="38"/>
                  </a:lnTo>
                  <a:lnTo>
                    <a:pt x="22" y="44"/>
                  </a:lnTo>
                  <a:lnTo>
                    <a:pt x="20" y="52"/>
                  </a:lnTo>
                  <a:lnTo>
                    <a:pt x="24" y="60"/>
                  </a:lnTo>
                  <a:close/>
                </a:path>
              </a:pathLst>
            </a:custGeom>
            <a:solidFill>
              <a:schemeClr val="accent2">
                <a:lumMod val="75000"/>
              </a:schemeClr>
            </a:solidFill>
            <a:ln w="3175"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noProof="1"/>
            </a:p>
          </p:txBody>
        </p:sp>
        <p:sp>
          <p:nvSpPr>
            <p:cNvPr id="66" name="Freeform 166">
              <a:extLst>
                <a:ext uri="{FF2B5EF4-FFF2-40B4-BE49-F238E27FC236}">
                  <a16:creationId xmlns:a16="http://schemas.microsoft.com/office/drawing/2014/main" id="{3750473D-26B5-467B-92D7-0C3E949D701C}"/>
                </a:ext>
              </a:extLst>
            </p:cNvPr>
            <p:cNvSpPr>
              <a:spLocks/>
            </p:cNvSpPr>
            <p:nvPr/>
          </p:nvSpPr>
          <p:spPr bwMode="gray">
            <a:xfrm>
              <a:off x="7106215" y="4456200"/>
              <a:ext cx="893967" cy="1088644"/>
            </a:xfrm>
            <a:custGeom>
              <a:avLst/>
              <a:gdLst/>
              <a:ahLst/>
              <a:cxnLst>
                <a:cxn ang="0">
                  <a:pos x="10" y="30"/>
                </a:cxn>
                <a:cxn ang="0">
                  <a:pos x="18" y="28"/>
                </a:cxn>
                <a:cxn ang="0">
                  <a:pos x="26" y="28"/>
                </a:cxn>
                <a:cxn ang="0">
                  <a:pos x="36" y="32"/>
                </a:cxn>
                <a:cxn ang="0">
                  <a:pos x="40" y="26"/>
                </a:cxn>
                <a:cxn ang="0">
                  <a:pos x="48" y="22"/>
                </a:cxn>
                <a:cxn ang="0">
                  <a:pos x="46" y="16"/>
                </a:cxn>
                <a:cxn ang="0">
                  <a:pos x="44" y="8"/>
                </a:cxn>
                <a:cxn ang="0">
                  <a:pos x="46" y="2"/>
                </a:cxn>
                <a:cxn ang="0">
                  <a:pos x="56" y="0"/>
                </a:cxn>
                <a:cxn ang="0">
                  <a:pos x="62" y="6"/>
                </a:cxn>
                <a:cxn ang="0">
                  <a:pos x="64" y="12"/>
                </a:cxn>
                <a:cxn ang="0">
                  <a:pos x="74" y="16"/>
                </a:cxn>
                <a:cxn ang="0">
                  <a:pos x="80" y="20"/>
                </a:cxn>
                <a:cxn ang="0">
                  <a:pos x="89" y="22"/>
                </a:cxn>
                <a:cxn ang="0">
                  <a:pos x="95" y="16"/>
                </a:cxn>
                <a:cxn ang="0">
                  <a:pos x="109" y="12"/>
                </a:cxn>
                <a:cxn ang="0">
                  <a:pos x="117" y="10"/>
                </a:cxn>
                <a:cxn ang="0">
                  <a:pos x="119" y="16"/>
                </a:cxn>
                <a:cxn ang="0">
                  <a:pos x="131" y="24"/>
                </a:cxn>
                <a:cxn ang="0">
                  <a:pos x="135" y="34"/>
                </a:cxn>
                <a:cxn ang="0">
                  <a:pos x="131" y="46"/>
                </a:cxn>
                <a:cxn ang="0">
                  <a:pos x="139" y="50"/>
                </a:cxn>
                <a:cxn ang="0">
                  <a:pos x="137" y="60"/>
                </a:cxn>
                <a:cxn ang="0">
                  <a:pos x="139" y="74"/>
                </a:cxn>
                <a:cxn ang="0">
                  <a:pos x="143" y="82"/>
                </a:cxn>
                <a:cxn ang="0">
                  <a:pos x="137" y="84"/>
                </a:cxn>
                <a:cxn ang="0">
                  <a:pos x="129" y="86"/>
                </a:cxn>
                <a:cxn ang="0">
                  <a:pos x="119" y="90"/>
                </a:cxn>
                <a:cxn ang="0">
                  <a:pos x="107" y="94"/>
                </a:cxn>
                <a:cxn ang="0">
                  <a:pos x="95" y="100"/>
                </a:cxn>
                <a:cxn ang="0">
                  <a:pos x="103" y="110"/>
                </a:cxn>
                <a:cxn ang="0">
                  <a:pos x="111" y="120"/>
                </a:cxn>
                <a:cxn ang="0">
                  <a:pos x="123" y="128"/>
                </a:cxn>
                <a:cxn ang="0">
                  <a:pos x="123" y="134"/>
                </a:cxn>
                <a:cxn ang="0">
                  <a:pos x="115" y="138"/>
                </a:cxn>
                <a:cxn ang="0">
                  <a:pos x="107" y="142"/>
                </a:cxn>
                <a:cxn ang="0">
                  <a:pos x="107" y="150"/>
                </a:cxn>
                <a:cxn ang="0">
                  <a:pos x="95" y="150"/>
                </a:cxn>
                <a:cxn ang="0">
                  <a:pos x="85" y="156"/>
                </a:cxn>
                <a:cxn ang="0">
                  <a:pos x="56" y="158"/>
                </a:cxn>
                <a:cxn ang="0">
                  <a:pos x="58" y="154"/>
                </a:cxn>
                <a:cxn ang="0">
                  <a:pos x="56" y="152"/>
                </a:cxn>
                <a:cxn ang="0">
                  <a:pos x="48" y="150"/>
                </a:cxn>
                <a:cxn ang="0">
                  <a:pos x="38" y="152"/>
                </a:cxn>
                <a:cxn ang="0">
                  <a:pos x="28" y="152"/>
                </a:cxn>
                <a:cxn ang="0">
                  <a:pos x="22" y="152"/>
                </a:cxn>
                <a:cxn ang="0">
                  <a:pos x="22" y="146"/>
                </a:cxn>
                <a:cxn ang="0">
                  <a:pos x="32" y="126"/>
                </a:cxn>
                <a:cxn ang="0">
                  <a:pos x="30" y="122"/>
                </a:cxn>
                <a:cxn ang="0">
                  <a:pos x="12" y="122"/>
                </a:cxn>
                <a:cxn ang="0">
                  <a:pos x="8" y="118"/>
                </a:cxn>
                <a:cxn ang="0">
                  <a:pos x="2" y="114"/>
                </a:cxn>
                <a:cxn ang="0">
                  <a:pos x="4" y="106"/>
                </a:cxn>
                <a:cxn ang="0">
                  <a:pos x="2" y="102"/>
                </a:cxn>
                <a:cxn ang="0">
                  <a:pos x="4" y="96"/>
                </a:cxn>
                <a:cxn ang="0">
                  <a:pos x="0" y="86"/>
                </a:cxn>
                <a:cxn ang="0">
                  <a:pos x="0" y="68"/>
                </a:cxn>
                <a:cxn ang="0">
                  <a:pos x="12" y="60"/>
                </a:cxn>
                <a:cxn ang="0">
                  <a:pos x="12" y="50"/>
                </a:cxn>
                <a:cxn ang="0">
                  <a:pos x="16" y="44"/>
                </a:cxn>
                <a:cxn ang="0">
                  <a:pos x="10" y="30"/>
                </a:cxn>
              </a:cxnLst>
              <a:rect l="0" t="0" r="r" b="b"/>
              <a:pathLst>
                <a:path w="143" h="158">
                  <a:moveTo>
                    <a:pt x="10" y="30"/>
                  </a:moveTo>
                  <a:lnTo>
                    <a:pt x="18" y="28"/>
                  </a:lnTo>
                  <a:lnTo>
                    <a:pt x="26" y="28"/>
                  </a:lnTo>
                  <a:lnTo>
                    <a:pt x="36" y="32"/>
                  </a:lnTo>
                  <a:lnTo>
                    <a:pt x="40" y="26"/>
                  </a:lnTo>
                  <a:lnTo>
                    <a:pt x="48" y="22"/>
                  </a:lnTo>
                  <a:lnTo>
                    <a:pt x="46" y="16"/>
                  </a:lnTo>
                  <a:lnTo>
                    <a:pt x="44" y="8"/>
                  </a:lnTo>
                  <a:lnTo>
                    <a:pt x="46" y="2"/>
                  </a:lnTo>
                  <a:lnTo>
                    <a:pt x="56" y="0"/>
                  </a:lnTo>
                  <a:lnTo>
                    <a:pt x="62" y="6"/>
                  </a:lnTo>
                  <a:lnTo>
                    <a:pt x="64" y="12"/>
                  </a:lnTo>
                  <a:lnTo>
                    <a:pt x="74" y="16"/>
                  </a:lnTo>
                  <a:lnTo>
                    <a:pt x="80" y="20"/>
                  </a:lnTo>
                  <a:lnTo>
                    <a:pt x="89" y="22"/>
                  </a:lnTo>
                  <a:lnTo>
                    <a:pt x="95" y="16"/>
                  </a:lnTo>
                  <a:lnTo>
                    <a:pt x="109" y="12"/>
                  </a:lnTo>
                  <a:lnTo>
                    <a:pt x="117" y="10"/>
                  </a:lnTo>
                  <a:lnTo>
                    <a:pt x="119" y="16"/>
                  </a:lnTo>
                  <a:lnTo>
                    <a:pt x="131" y="24"/>
                  </a:lnTo>
                  <a:lnTo>
                    <a:pt x="135" y="34"/>
                  </a:lnTo>
                  <a:lnTo>
                    <a:pt x="131" y="46"/>
                  </a:lnTo>
                  <a:lnTo>
                    <a:pt x="139" y="50"/>
                  </a:lnTo>
                  <a:lnTo>
                    <a:pt x="137" y="60"/>
                  </a:lnTo>
                  <a:lnTo>
                    <a:pt x="139" y="74"/>
                  </a:lnTo>
                  <a:lnTo>
                    <a:pt x="143" y="82"/>
                  </a:lnTo>
                  <a:lnTo>
                    <a:pt x="137" y="84"/>
                  </a:lnTo>
                  <a:lnTo>
                    <a:pt x="129" y="86"/>
                  </a:lnTo>
                  <a:lnTo>
                    <a:pt x="119" y="90"/>
                  </a:lnTo>
                  <a:lnTo>
                    <a:pt x="107" y="94"/>
                  </a:lnTo>
                  <a:lnTo>
                    <a:pt x="95" y="100"/>
                  </a:lnTo>
                  <a:lnTo>
                    <a:pt x="103" y="110"/>
                  </a:lnTo>
                  <a:lnTo>
                    <a:pt x="111" y="120"/>
                  </a:lnTo>
                  <a:lnTo>
                    <a:pt x="123" y="128"/>
                  </a:lnTo>
                  <a:lnTo>
                    <a:pt x="123" y="134"/>
                  </a:lnTo>
                  <a:lnTo>
                    <a:pt x="115" y="138"/>
                  </a:lnTo>
                  <a:lnTo>
                    <a:pt x="107" y="142"/>
                  </a:lnTo>
                  <a:lnTo>
                    <a:pt x="107" y="150"/>
                  </a:lnTo>
                  <a:lnTo>
                    <a:pt x="95" y="150"/>
                  </a:lnTo>
                  <a:lnTo>
                    <a:pt x="85" y="156"/>
                  </a:lnTo>
                  <a:lnTo>
                    <a:pt x="56" y="158"/>
                  </a:lnTo>
                  <a:lnTo>
                    <a:pt x="58" y="154"/>
                  </a:lnTo>
                  <a:lnTo>
                    <a:pt x="56" y="152"/>
                  </a:lnTo>
                  <a:lnTo>
                    <a:pt x="48" y="150"/>
                  </a:lnTo>
                  <a:lnTo>
                    <a:pt x="38" y="152"/>
                  </a:lnTo>
                  <a:lnTo>
                    <a:pt x="28" y="152"/>
                  </a:lnTo>
                  <a:lnTo>
                    <a:pt x="22" y="152"/>
                  </a:lnTo>
                  <a:lnTo>
                    <a:pt x="22" y="146"/>
                  </a:lnTo>
                  <a:lnTo>
                    <a:pt x="32" y="126"/>
                  </a:lnTo>
                  <a:lnTo>
                    <a:pt x="30" y="122"/>
                  </a:lnTo>
                  <a:lnTo>
                    <a:pt x="12" y="122"/>
                  </a:lnTo>
                  <a:lnTo>
                    <a:pt x="8" y="118"/>
                  </a:lnTo>
                  <a:lnTo>
                    <a:pt x="2" y="114"/>
                  </a:lnTo>
                  <a:lnTo>
                    <a:pt x="4" y="106"/>
                  </a:lnTo>
                  <a:lnTo>
                    <a:pt x="2" y="102"/>
                  </a:lnTo>
                  <a:lnTo>
                    <a:pt x="4" y="96"/>
                  </a:lnTo>
                  <a:lnTo>
                    <a:pt x="0" y="86"/>
                  </a:lnTo>
                  <a:lnTo>
                    <a:pt x="0" y="68"/>
                  </a:lnTo>
                  <a:lnTo>
                    <a:pt x="12" y="60"/>
                  </a:lnTo>
                  <a:lnTo>
                    <a:pt x="12" y="50"/>
                  </a:lnTo>
                  <a:lnTo>
                    <a:pt x="16" y="44"/>
                  </a:lnTo>
                  <a:lnTo>
                    <a:pt x="10" y="30"/>
                  </a:lnTo>
                  <a:close/>
                </a:path>
              </a:pathLst>
            </a:custGeom>
            <a:solidFill>
              <a:schemeClr val="accent2">
                <a:lumMod val="75000"/>
              </a:schemeClr>
            </a:solidFill>
            <a:ln w="3175"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noProof="1"/>
            </a:p>
          </p:txBody>
        </p:sp>
        <p:sp>
          <p:nvSpPr>
            <p:cNvPr id="67" name="Freeform 167">
              <a:extLst>
                <a:ext uri="{FF2B5EF4-FFF2-40B4-BE49-F238E27FC236}">
                  <a16:creationId xmlns:a16="http://schemas.microsoft.com/office/drawing/2014/main" id="{D356248E-6E20-4258-B6B0-4639D653F9F7}"/>
                </a:ext>
              </a:extLst>
            </p:cNvPr>
            <p:cNvSpPr>
              <a:spLocks/>
            </p:cNvSpPr>
            <p:nvPr/>
          </p:nvSpPr>
          <p:spPr bwMode="gray">
            <a:xfrm>
              <a:off x="7700110" y="5021194"/>
              <a:ext cx="687665" cy="344508"/>
            </a:xfrm>
            <a:custGeom>
              <a:avLst/>
              <a:gdLst/>
              <a:ahLst/>
              <a:cxnLst>
                <a:cxn ang="0">
                  <a:pos x="48" y="0"/>
                </a:cxn>
                <a:cxn ang="0">
                  <a:pos x="56" y="4"/>
                </a:cxn>
                <a:cxn ang="0">
                  <a:pos x="68" y="8"/>
                </a:cxn>
                <a:cxn ang="0">
                  <a:pos x="70" y="16"/>
                </a:cxn>
                <a:cxn ang="0">
                  <a:pos x="78" y="18"/>
                </a:cxn>
                <a:cxn ang="0">
                  <a:pos x="80" y="14"/>
                </a:cxn>
                <a:cxn ang="0">
                  <a:pos x="88" y="16"/>
                </a:cxn>
                <a:cxn ang="0">
                  <a:pos x="94" y="20"/>
                </a:cxn>
                <a:cxn ang="0">
                  <a:pos x="102" y="24"/>
                </a:cxn>
                <a:cxn ang="0">
                  <a:pos x="110" y="30"/>
                </a:cxn>
                <a:cxn ang="0">
                  <a:pos x="100" y="36"/>
                </a:cxn>
                <a:cxn ang="0">
                  <a:pos x="92" y="44"/>
                </a:cxn>
                <a:cxn ang="0">
                  <a:pos x="82" y="46"/>
                </a:cxn>
                <a:cxn ang="0">
                  <a:pos x="76" y="50"/>
                </a:cxn>
                <a:cxn ang="0">
                  <a:pos x="66" y="50"/>
                </a:cxn>
                <a:cxn ang="0">
                  <a:pos x="46" y="42"/>
                </a:cxn>
                <a:cxn ang="0">
                  <a:pos x="44" y="48"/>
                </a:cxn>
                <a:cxn ang="0">
                  <a:pos x="28" y="46"/>
                </a:cxn>
                <a:cxn ang="0">
                  <a:pos x="20" y="40"/>
                </a:cxn>
                <a:cxn ang="0">
                  <a:pos x="14" y="34"/>
                </a:cxn>
                <a:cxn ang="0">
                  <a:pos x="0" y="18"/>
                </a:cxn>
                <a:cxn ang="0">
                  <a:pos x="12" y="12"/>
                </a:cxn>
                <a:cxn ang="0">
                  <a:pos x="24" y="8"/>
                </a:cxn>
                <a:cxn ang="0">
                  <a:pos x="34" y="4"/>
                </a:cxn>
                <a:cxn ang="0">
                  <a:pos x="42" y="2"/>
                </a:cxn>
                <a:cxn ang="0">
                  <a:pos x="48" y="0"/>
                </a:cxn>
              </a:cxnLst>
              <a:rect l="0" t="0" r="r" b="b"/>
              <a:pathLst>
                <a:path w="110" h="50">
                  <a:moveTo>
                    <a:pt x="48" y="0"/>
                  </a:moveTo>
                  <a:lnTo>
                    <a:pt x="56" y="4"/>
                  </a:lnTo>
                  <a:lnTo>
                    <a:pt x="68" y="8"/>
                  </a:lnTo>
                  <a:lnTo>
                    <a:pt x="70" y="16"/>
                  </a:lnTo>
                  <a:lnTo>
                    <a:pt x="78" y="18"/>
                  </a:lnTo>
                  <a:lnTo>
                    <a:pt x="80" y="14"/>
                  </a:lnTo>
                  <a:lnTo>
                    <a:pt x="88" y="16"/>
                  </a:lnTo>
                  <a:lnTo>
                    <a:pt x="94" y="20"/>
                  </a:lnTo>
                  <a:lnTo>
                    <a:pt x="102" y="24"/>
                  </a:lnTo>
                  <a:lnTo>
                    <a:pt x="110" y="30"/>
                  </a:lnTo>
                  <a:lnTo>
                    <a:pt x="100" y="36"/>
                  </a:lnTo>
                  <a:lnTo>
                    <a:pt x="92" y="44"/>
                  </a:lnTo>
                  <a:lnTo>
                    <a:pt x="82" y="46"/>
                  </a:lnTo>
                  <a:lnTo>
                    <a:pt x="76" y="50"/>
                  </a:lnTo>
                  <a:lnTo>
                    <a:pt x="66" y="50"/>
                  </a:lnTo>
                  <a:lnTo>
                    <a:pt x="46" y="42"/>
                  </a:lnTo>
                  <a:lnTo>
                    <a:pt x="44" y="48"/>
                  </a:lnTo>
                  <a:lnTo>
                    <a:pt x="28" y="46"/>
                  </a:lnTo>
                  <a:lnTo>
                    <a:pt x="20" y="40"/>
                  </a:lnTo>
                  <a:lnTo>
                    <a:pt x="14" y="34"/>
                  </a:lnTo>
                  <a:lnTo>
                    <a:pt x="0" y="18"/>
                  </a:lnTo>
                  <a:lnTo>
                    <a:pt x="12" y="12"/>
                  </a:lnTo>
                  <a:lnTo>
                    <a:pt x="24" y="8"/>
                  </a:lnTo>
                  <a:lnTo>
                    <a:pt x="34" y="4"/>
                  </a:lnTo>
                  <a:lnTo>
                    <a:pt x="42" y="2"/>
                  </a:lnTo>
                  <a:lnTo>
                    <a:pt x="48" y="0"/>
                  </a:lnTo>
                  <a:close/>
                </a:path>
              </a:pathLst>
            </a:custGeom>
            <a:solidFill>
              <a:schemeClr val="accent2">
                <a:lumMod val="75000"/>
              </a:schemeClr>
            </a:solidFill>
            <a:ln w="3175"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noProof="1"/>
            </a:p>
          </p:txBody>
        </p:sp>
        <p:sp>
          <p:nvSpPr>
            <p:cNvPr id="68" name="Freeform 170">
              <a:extLst>
                <a:ext uri="{FF2B5EF4-FFF2-40B4-BE49-F238E27FC236}">
                  <a16:creationId xmlns:a16="http://schemas.microsoft.com/office/drawing/2014/main" id="{C396CD5E-40B6-4B59-BA81-B4BA1927227A}"/>
                </a:ext>
              </a:extLst>
            </p:cNvPr>
            <p:cNvSpPr>
              <a:spLocks/>
            </p:cNvSpPr>
            <p:nvPr/>
          </p:nvSpPr>
          <p:spPr bwMode="gray">
            <a:xfrm>
              <a:off x="7925165" y="4483762"/>
              <a:ext cx="962731" cy="826817"/>
            </a:xfrm>
            <a:custGeom>
              <a:avLst/>
              <a:gdLst/>
              <a:ahLst/>
              <a:cxnLst>
                <a:cxn ang="0">
                  <a:pos x="0" y="20"/>
                </a:cxn>
                <a:cxn ang="0">
                  <a:pos x="16" y="16"/>
                </a:cxn>
                <a:cxn ang="0">
                  <a:pos x="32" y="10"/>
                </a:cxn>
                <a:cxn ang="0">
                  <a:pos x="48" y="0"/>
                </a:cxn>
                <a:cxn ang="0">
                  <a:pos x="66" y="0"/>
                </a:cxn>
                <a:cxn ang="0">
                  <a:pos x="70" y="8"/>
                </a:cxn>
                <a:cxn ang="0">
                  <a:pos x="88" y="8"/>
                </a:cxn>
                <a:cxn ang="0">
                  <a:pos x="108" y="8"/>
                </a:cxn>
                <a:cxn ang="0">
                  <a:pos x="134" y="6"/>
                </a:cxn>
                <a:cxn ang="0">
                  <a:pos x="140" y="12"/>
                </a:cxn>
                <a:cxn ang="0">
                  <a:pos x="144" y="16"/>
                </a:cxn>
                <a:cxn ang="0">
                  <a:pos x="148" y="28"/>
                </a:cxn>
                <a:cxn ang="0">
                  <a:pos x="152" y="32"/>
                </a:cxn>
                <a:cxn ang="0">
                  <a:pos x="152" y="46"/>
                </a:cxn>
                <a:cxn ang="0">
                  <a:pos x="144" y="46"/>
                </a:cxn>
                <a:cxn ang="0">
                  <a:pos x="142" y="52"/>
                </a:cxn>
                <a:cxn ang="0">
                  <a:pos x="148" y="56"/>
                </a:cxn>
                <a:cxn ang="0">
                  <a:pos x="148" y="70"/>
                </a:cxn>
                <a:cxn ang="0">
                  <a:pos x="150" y="76"/>
                </a:cxn>
                <a:cxn ang="0">
                  <a:pos x="152" y="84"/>
                </a:cxn>
                <a:cxn ang="0">
                  <a:pos x="154" y="88"/>
                </a:cxn>
                <a:cxn ang="0">
                  <a:pos x="144" y="94"/>
                </a:cxn>
                <a:cxn ang="0">
                  <a:pos x="136" y="102"/>
                </a:cxn>
                <a:cxn ang="0">
                  <a:pos x="132" y="110"/>
                </a:cxn>
                <a:cxn ang="0">
                  <a:pos x="130" y="120"/>
                </a:cxn>
                <a:cxn ang="0">
                  <a:pos x="126" y="116"/>
                </a:cxn>
                <a:cxn ang="0">
                  <a:pos x="116" y="112"/>
                </a:cxn>
                <a:cxn ang="0">
                  <a:pos x="108" y="112"/>
                </a:cxn>
                <a:cxn ang="0">
                  <a:pos x="98" y="116"/>
                </a:cxn>
                <a:cxn ang="0">
                  <a:pos x="88" y="118"/>
                </a:cxn>
                <a:cxn ang="0">
                  <a:pos x="84" y="110"/>
                </a:cxn>
                <a:cxn ang="0">
                  <a:pos x="74" y="108"/>
                </a:cxn>
                <a:cxn ang="0">
                  <a:pos x="66" y="102"/>
                </a:cxn>
                <a:cxn ang="0">
                  <a:pos x="58" y="98"/>
                </a:cxn>
                <a:cxn ang="0">
                  <a:pos x="52" y="94"/>
                </a:cxn>
                <a:cxn ang="0">
                  <a:pos x="44" y="92"/>
                </a:cxn>
                <a:cxn ang="0">
                  <a:pos x="42" y="96"/>
                </a:cxn>
                <a:cxn ang="0">
                  <a:pos x="34" y="94"/>
                </a:cxn>
                <a:cxn ang="0">
                  <a:pos x="32" y="86"/>
                </a:cxn>
                <a:cxn ang="0">
                  <a:pos x="24" y="84"/>
                </a:cxn>
                <a:cxn ang="0">
                  <a:pos x="12" y="78"/>
                </a:cxn>
                <a:cxn ang="0">
                  <a:pos x="8" y="70"/>
                </a:cxn>
                <a:cxn ang="0">
                  <a:pos x="8" y="46"/>
                </a:cxn>
                <a:cxn ang="0">
                  <a:pos x="0" y="42"/>
                </a:cxn>
                <a:cxn ang="0">
                  <a:pos x="4" y="30"/>
                </a:cxn>
                <a:cxn ang="0">
                  <a:pos x="0" y="20"/>
                </a:cxn>
              </a:cxnLst>
              <a:rect l="0" t="0" r="r" b="b"/>
              <a:pathLst>
                <a:path w="154" h="120">
                  <a:moveTo>
                    <a:pt x="0" y="20"/>
                  </a:moveTo>
                  <a:lnTo>
                    <a:pt x="16" y="16"/>
                  </a:lnTo>
                  <a:lnTo>
                    <a:pt x="32" y="10"/>
                  </a:lnTo>
                  <a:lnTo>
                    <a:pt x="48" y="0"/>
                  </a:lnTo>
                  <a:lnTo>
                    <a:pt x="66" y="0"/>
                  </a:lnTo>
                  <a:lnTo>
                    <a:pt x="70" y="8"/>
                  </a:lnTo>
                  <a:lnTo>
                    <a:pt x="88" y="8"/>
                  </a:lnTo>
                  <a:lnTo>
                    <a:pt x="108" y="8"/>
                  </a:lnTo>
                  <a:lnTo>
                    <a:pt x="134" y="6"/>
                  </a:lnTo>
                  <a:lnTo>
                    <a:pt x="140" y="12"/>
                  </a:lnTo>
                  <a:lnTo>
                    <a:pt x="144" y="16"/>
                  </a:lnTo>
                  <a:lnTo>
                    <a:pt x="148" y="28"/>
                  </a:lnTo>
                  <a:lnTo>
                    <a:pt x="152" y="32"/>
                  </a:lnTo>
                  <a:lnTo>
                    <a:pt x="152" y="46"/>
                  </a:lnTo>
                  <a:lnTo>
                    <a:pt x="144" y="46"/>
                  </a:lnTo>
                  <a:lnTo>
                    <a:pt x="142" y="52"/>
                  </a:lnTo>
                  <a:lnTo>
                    <a:pt x="148" y="56"/>
                  </a:lnTo>
                  <a:lnTo>
                    <a:pt x="148" y="70"/>
                  </a:lnTo>
                  <a:lnTo>
                    <a:pt x="150" y="76"/>
                  </a:lnTo>
                  <a:lnTo>
                    <a:pt x="152" y="84"/>
                  </a:lnTo>
                  <a:lnTo>
                    <a:pt x="154" y="88"/>
                  </a:lnTo>
                  <a:lnTo>
                    <a:pt x="144" y="94"/>
                  </a:lnTo>
                  <a:lnTo>
                    <a:pt x="136" y="102"/>
                  </a:lnTo>
                  <a:lnTo>
                    <a:pt x="132" y="110"/>
                  </a:lnTo>
                  <a:lnTo>
                    <a:pt x="130" y="120"/>
                  </a:lnTo>
                  <a:lnTo>
                    <a:pt x="126" y="116"/>
                  </a:lnTo>
                  <a:lnTo>
                    <a:pt x="116" y="112"/>
                  </a:lnTo>
                  <a:lnTo>
                    <a:pt x="108" y="112"/>
                  </a:lnTo>
                  <a:lnTo>
                    <a:pt x="98" y="116"/>
                  </a:lnTo>
                  <a:lnTo>
                    <a:pt x="88" y="118"/>
                  </a:lnTo>
                  <a:lnTo>
                    <a:pt x="84" y="110"/>
                  </a:lnTo>
                  <a:lnTo>
                    <a:pt x="74" y="108"/>
                  </a:lnTo>
                  <a:lnTo>
                    <a:pt x="66" y="102"/>
                  </a:lnTo>
                  <a:lnTo>
                    <a:pt x="58" y="98"/>
                  </a:lnTo>
                  <a:lnTo>
                    <a:pt x="52" y="94"/>
                  </a:lnTo>
                  <a:lnTo>
                    <a:pt x="44" y="92"/>
                  </a:lnTo>
                  <a:lnTo>
                    <a:pt x="42" y="96"/>
                  </a:lnTo>
                  <a:lnTo>
                    <a:pt x="34" y="94"/>
                  </a:lnTo>
                  <a:lnTo>
                    <a:pt x="32" y="86"/>
                  </a:lnTo>
                  <a:lnTo>
                    <a:pt x="24" y="84"/>
                  </a:lnTo>
                  <a:lnTo>
                    <a:pt x="12" y="78"/>
                  </a:lnTo>
                  <a:lnTo>
                    <a:pt x="8" y="70"/>
                  </a:lnTo>
                  <a:lnTo>
                    <a:pt x="8" y="46"/>
                  </a:lnTo>
                  <a:lnTo>
                    <a:pt x="0" y="42"/>
                  </a:lnTo>
                  <a:lnTo>
                    <a:pt x="4" y="30"/>
                  </a:lnTo>
                  <a:lnTo>
                    <a:pt x="0" y="20"/>
                  </a:lnTo>
                  <a:close/>
                </a:path>
              </a:pathLst>
            </a:custGeom>
            <a:solidFill>
              <a:schemeClr val="accent2">
                <a:lumMod val="75000"/>
              </a:schemeClr>
            </a:solidFill>
            <a:ln w="3175"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noProof="1"/>
            </a:p>
          </p:txBody>
        </p:sp>
        <p:grpSp>
          <p:nvGrpSpPr>
            <p:cNvPr id="69" name="Group 68">
              <a:extLst>
                <a:ext uri="{FF2B5EF4-FFF2-40B4-BE49-F238E27FC236}">
                  <a16:creationId xmlns:a16="http://schemas.microsoft.com/office/drawing/2014/main" id="{C2E8E716-E303-49FA-9E61-40EE75D919CE}"/>
                </a:ext>
              </a:extLst>
            </p:cNvPr>
            <p:cNvGrpSpPr/>
            <p:nvPr/>
          </p:nvGrpSpPr>
          <p:grpSpPr>
            <a:xfrm>
              <a:off x="7461618" y="3990186"/>
              <a:ext cx="938379" cy="511197"/>
              <a:chOff x="2172991" y="4345192"/>
              <a:chExt cx="703183" cy="388193"/>
            </a:xfrm>
          </p:grpSpPr>
          <p:sp>
            <p:nvSpPr>
              <p:cNvPr id="70" name="Sweden (Gotland)">
                <a:extLst>
                  <a:ext uri="{FF2B5EF4-FFF2-40B4-BE49-F238E27FC236}">
                    <a16:creationId xmlns:a16="http://schemas.microsoft.com/office/drawing/2014/main" id="{04913A63-9C05-4388-B12F-D54BB7CA8726}"/>
                  </a:ext>
                </a:extLst>
              </p:cNvPr>
              <p:cNvSpPr>
                <a:spLocks/>
              </p:cNvSpPr>
              <p:nvPr/>
            </p:nvSpPr>
            <p:spPr bwMode="gray">
              <a:xfrm>
                <a:off x="2812674" y="4345192"/>
                <a:ext cx="63500" cy="111125"/>
              </a:xfrm>
              <a:custGeom>
                <a:avLst/>
                <a:gdLst/>
                <a:ahLst/>
                <a:cxnLst>
                  <a:cxn ang="0">
                    <a:pos x="4" y="26"/>
                  </a:cxn>
                  <a:cxn ang="0">
                    <a:pos x="24" y="0"/>
                  </a:cxn>
                  <a:cxn ang="0">
                    <a:pos x="30" y="6"/>
                  </a:cxn>
                  <a:cxn ang="0">
                    <a:pos x="40" y="4"/>
                  </a:cxn>
                  <a:cxn ang="0">
                    <a:pos x="38" y="14"/>
                  </a:cxn>
                  <a:cxn ang="0">
                    <a:pos x="32" y="26"/>
                  </a:cxn>
                  <a:cxn ang="0">
                    <a:pos x="34" y="38"/>
                  </a:cxn>
                  <a:cxn ang="0">
                    <a:pos x="26" y="52"/>
                  </a:cxn>
                  <a:cxn ang="0">
                    <a:pos x="6" y="70"/>
                  </a:cxn>
                  <a:cxn ang="0">
                    <a:pos x="6" y="48"/>
                  </a:cxn>
                  <a:cxn ang="0">
                    <a:pos x="0" y="40"/>
                  </a:cxn>
                  <a:cxn ang="0">
                    <a:pos x="0" y="30"/>
                  </a:cxn>
                  <a:cxn ang="0">
                    <a:pos x="4" y="26"/>
                  </a:cxn>
                </a:cxnLst>
                <a:rect l="0" t="0" r="r" b="b"/>
                <a:pathLst>
                  <a:path w="40" h="70">
                    <a:moveTo>
                      <a:pt x="4" y="26"/>
                    </a:moveTo>
                    <a:lnTo>
                      <a:pt x="24" y="0"/>
                    </a:lnTo>
                    <a:lnTo>
                      <a:pt x="30" y="6"/>
                    </a:lnTo>
                    <a:lnTo>
                      <a:pt x="40" y="4"/>
                    </a:lnTo>
                    <a:lnTo>
                      <a:pt x="38" y="14"/>
                    </a:lnTo>
                    <a:lnTo>
                      <a:pt x="32" y="26"/>
                    </a:lnTo>
                    <a:lnTo>
                      <a:pt x="34" y="38"/>
                    </a:lnTo>
                    <a:lnTo>
                      <a:pt x="26" y="52"/>
                    </a:lnTo>
                    <a:lnTo>
                      <a:pt x="6" y="70"/>
                    </a:lnTo>
                    <a:lnTo>
                      <a:pt x="6" y="48"/>
                    </a:lnTo>
                    <a:lnTo>
                      <a:pt x="0" y="40"/>
                    </a:lnTo>
                    <a:lnTo>
                      <a:pt x="0" y="30"/>
                    </a:lnTo>
                    <a:lnTo>
                      <a:pt x="4" y="26"/>
                    </a:lnTo>
                    <a:close/>
                  </a:path>
                </a:pathLst>
              </a:custGeom>
              <a:solidFill>
                <a:schemeClr val="accent2">
                  <a:lumMod val="75000"/>
                </a:schemeClr>
              </a:solidFill>
              <a:ln w="6350">
                <a:noFill/>
                <a:prstDash val="solid"/>
                <a:round/>
                <a:headEnd/>
                <a:tailEnd/>
              </a:ln>
            </p:spPr>
            <p:txBody>
              <a:bodyPr/>
              <a:lstStyle/>
              <a:p>
                <a:endParaRPr lang="en-GB" noProof="1"/>
              </a:p>
            </p:txBody>
          </p:sp>
          <p:sp>
            <p:nvSpPr>
              <p:cNvPr id="71" name="Denmark (Öland)">
                <a:extLst>
                  <a:ext uri="{FF2B5EF4-FFF2-40B4-BE49-F238E27FC236}">
                    <a16:creationId xmlns:a16="http://schemas.microsoft.com/office/drawing/2014/main" id="{6362EB6D-5514-46CF-ABA8-E9E111D2364C}"/>
                  </a:ext>
                </a:extLst>
              </p:cNvPr>
              <p:cNvSpPr>
                <a:spLocks/>
              </p:cNvSpPr>
              <p:nvPr/>
            </p:nvSpPr>
            <p:spPr bwMode="gray">
              <a:xfrm>
                <a:off x="2682499" y="4411867"/>
                <a:ext cx="57150" cy="127000"/>
              </a:xfrm>
              <a:custGeom>
                <a:avLst/>
                <a:gdLst/>
                <a:ahLst/>
                <a:cxnLst>
                  <a:cxn ang="0">
                    <a:pos x="12" y="36"/>
                  </a:cxn>
                  <a:cxn ang="0">
                    <a:pos x="34" y="0"/>
                  </a:cxn>
                  <a:cxn ang="0">
                    <a:pos x="36" y="6"/>
                  </a:cxn>
                  <a:cxn ang="0">
                    <a:pos x="24" y="30"/>
                  </a:cxn>
                  <a:cxn ang="0">
                    <a:pos x="18" y="44"/>
                  </a:cxn>
                  <a:cxn ang="0">
                    <a:pos x="16" y="58"/>
                  </a:cxn>
                  <a:cxn ang="0">
                    <a:pos x="2" y="80"/>
                  </a:cxn>
                  <a:cxn ang="0">
                    <a:pos x="0" y="54"/>
                  </a:cxn>
                  <a:cxn ang="0">
                    <a:pos x="6" y="44"/>
                  </a:cxn>
                  <a:cxn ang="0">
                    <a:pos x="12" y="36"/>
                  </a:cxn>
                </a:cxnLst>
                <a:rect l="0" t="0" r="r" b="b"/>
                <a:pathLst>
                  <a:path w="36" h="80">
                    <a:moveTo>
                      <a:pt x="12" y="36"/>
                    </a:moveTo>
                    <a:lnTo>
                      <a:pt x="34" y="0"/>
                    </a:lnTo>
                    <a:lnTo>
                      <a:pt x="36" y="6"/>
                    </a:lnTo>
                    <a:lnTo>
                      <a:pt x="24" y="30"/>
                    </a:lnTo>
                    <a:lnTo>
                      <a:pt x="18" y="44"/>
                    </a:lnTo>
                    <a:lnTo>
                      <a:pt x="16" y="58"/>
                    </a:lnTo>
                    <a:lnTo>
                      <a:pt x="2" y="80"/>
                    </a:lnTo>
                    <a:lnTo>
                      <a:pt x="0" y="54"/>
                    </a:lnTo>
                    <a:lnTo>
                      <a:pt x="6" y="44"/>
                    </a:lnTo>
                    <a:lnTo>
                      <a:pt x="12" y="36"/>
                    </a:lnTo>
                    <a:close/>
                  </a:path>
                </a:pathLst>
              </a:custGeom>
              <a:solidFill>
                <a:schemeClr val="accent2">
                  <a:lumMod val="75000"/>
                </a:schemeClr>
              </a:solidFill>
              <a:ln w="6350">
                <a:noFill/>
                <a:prstDash val="solid"/>
                <a:round/>
                <a:headEnd/>
                <a:tailEnd/>
              </a:ln>
            </p:spPr>
            <p:txBody>
              <a:bodyPr/>
              <a:lstStyle/>
              <a:p>
                <a:endParaRPr lang="en-GB" noProof="1"/>
              </a:p>
            </p:txBody>
          </p:sp>
          <p:sp>
            <p:nvSpPr>
              <p:cNvPr id="72" name="Denmark (Bornholm)">
                <a:extLst>
                  <a:ext uri="{FF2B5EF4-FFF2-40B4-BE49-F238E27FC236}">
                    <a16:creationId xmlns:a16="http://schemas.microsoft.com/office/drawing/2014/main" id="{BE6954CF-0214-4408-B6B3-CE3343596DAD}"/>
                  </a:ext>
                </a:extLst>
              </p:cNvPr>
              <p:cNvSpPr>
                <a:spLocks/>
              </p:cNvSpPr>
              <p:nvPr/>
            </p:nvSpPr>
            <p:spPr bwMode="gray">
              <a:xfrm>
                <a:off x="2534861" y="4651580"/>
                <a:ext cx="28575" cy="28575"/>
              </a:xfrm>
              <a:custGeom>
                <a:avLst/>
                <a:gdLst/>
                <a:ahLst/>
                <a:cxnLst>
                  <a:cxn ang="0">
                    <a:pos x="10" y="0"/>
                  </a:cxn>
                  <a:cxn ang="0">
                    <a:pos x="14" y="8"/>
                  </a:cxn>
                  <a:cxn ang="0">
                    <a:pos x="18" y="18"/>
                  </a:cxn>
                  <a:cxn ang="0">
                    <a:pos x="12" y="18"/>
                  </a:cxn>
                  <a:cxn ang="0">
                    <a:pos x="6" y="18"/>
                  </a:cxn>
                  <a:cxn ang="0">
                    <a:pos x="2" y="18"/>
                  </a:cxn>
                  <a:cxn ang="0">
                    <a:pos x="0" y="16"/>
                  </a:cxn>
                  <a:cxn ang="0">
                    <a:pos x="4" y="4"/>
                  </a:cxn>
                  <a:cxn ang="0">
                    <a:pos x="10" y="0"/>
                  </a:cxn>
                </a:cxnLst>
                <a:rect l="0" t="0" r="r" b="b"/>
                <a:pathLst>
                  <a:path w="18" h="18">
                    <a:moveTo>
                      <a:pt x="10" y="0"/>
                    </a:moveTo>
                    <a:lnTo>
                      <a:pt x="14" y="8"/>
                    </a:lnTo>
                    <a:lnTo>
                      <a:pt x="18" y="18"/>
                    </a:lnTo>
                    <a:lnTo>
                      <a:pt x="12" y="18"/>
                    </a:lnTo>
                    <a:lnTo>
                      <a:pt x="6" y="18"/>
                    </a:lnTo>
                    <a:lnTo>
                      <a:pt x="2" y="18"/>
                    </a:lnTo>
                    <a:lnTo>
                      <a:pt x="0" y="16"/>
                    </a:lnTo>
                    <a:lnTo>
                      <a:pt x="4" y="4"/>
                    </a:lnTo>
                    <a:lnTo>
                      <a:pt x="10" y="0"/>
                    </a:lnTo>
                    <a:close/>
                  </a:path>
                </a:pathLst>
              </a:custGeom>
              <a:solidFill>
                <a:schemeClr val="accent2">
                  <a:lumMod val="75000"/>
                </a:schemeClr>
              </a:solidFill>
              <a:ln w="6350">
                <a:noFill/>
                <a:prstDash val="solid"/>
                <a:round/>
                <a:headEnd/>
                <a:tailEnd/>
              </a:ln>
            </p:spPr>
            <p:txBody>
              <a:bodyPr/>
              <a:lstStyle/>
              <a:p>
                <a:endParaRPr lang="en-GB" noProof="1"/>
              </a:p>
            </p:txBody>
          </p:sp>
          <p:sp>
            <p:nvSpPr>
              <p:cNvPr id="73" name="Denmark (Funan)">
                <a:extLst>
                  <a:ext uri="{FF2B5EF4-FFF2-40B4-BE49-F238E27FC236}">
                    <a16:creationId xmlns:a16="http://schemas.microsoft.com/office/drawing/2014/main" id="{D979DC08-2613-4825-BFA1-BFF446C5A2F8}"/>
                  </a:ext>
                </a:extLst>
              </p:cNvPr>
              <p:cNvSpPr>
                <a:spLocks/>
              </p:cNvSpPr>
              <p:nvPr/>
            </p:nvSpPr>
            <p:spPr bwMode="gray">
              <a:xfrm>
                <a:off x="2172991" y="4576224"/>
                <a:ext cx="88450" cy="103930"/>
              </a:xfrm>
              <a:custGeom>
                <a:avLst/>
                <a:gdLst/>
                <a:ahLst/>
                <a:cxnLst>
                  <a:cxn ang="0">
                    <a:pos x="4" y="6"/>
                  </a:cxn>
                  <a:cxn ang="0">
                    <a:pos x="14" y="4"/>
                  </a:cxn>
                  <a:cxn ang="0">
                    <a:pos x="22" y="0"/>
                  </a:cxn>
                  <a:cxn ang="0">
                    <a:pos x="30" y="0"/>
                  </a:cxn>
                  <a:cxn ang="0">
                    <a:pos x="34" y="8"/>
                  </a:cxn>
                  <a:cxn ang="0">
                    <a:pos x="40" y="6"/>
                  </a:cxn>
                  <a:cxn ang="0">
                    <a:pos x="40" y="19"/>
                  </a:cxn>
                  <a:cxn ang="0">
                    <a:pos x="38" y="27"/>
                  </a:cxn>
                  <a:cxn ang="0">
                    <a:pos x="38" y="37"/>
                  </a:cxn>
                  <a:cxn ang="0">
                    <a:pos x="36" y="45"/>
                  </a:cxn>
                  <a:cxn ang="0">
                    <a:pos x="30" y="47"/>
                  </a:cxn>
                  <a:cxn ang="0">
                    <a:pos x="22" y="43"/>
                  </a:cxn>
                  <a:cxn ang="0">
                    <a:pos x="12" y="43"/>
                  </a:cxn>
                  <a:cxn ang="0">
                    <a:pos x="8" y="31"/>
                  </a:cxn>
                  <a:cxn ang="0">
                    <a:pos x="4" y="21"/>
                  </a:cxn>
                  <a:cxn ang="0">
                    <a:pos x="0" y="14"/>
                  </a:cxn>
                  <a:cxn ang="0">
                    <a:pos x="4" y="6"/>
                  </a:cxn>
                </a:cxnLst>
                <a:rect l="0" t="0" r="r" b="b"/>
                <a:pathLst>
                  <a:path w="40" h="47">
                    <a:moveTo>
                      <a:pt x="4" y="6"/>
                    </a:moveTo>
                    <a:lnTo>
                      <a:pt x="14" y="4"/>
                    </a:lnTo>
                    <a:lnTo>
                      <a:pt x="22" y="0"/>
                    </a:lnTo>
                    <a:lnTo>
                      <a:pt x="30" y="0"/>
                    </a:lnTo>
                    <a:lnTo>
                      <a:pt x="34" y="8"/>
                    </a:lnTo>
                    <a:lnTo>
                      <a:pt x="40" y="6"/>
                    </a:lnTo>
                    <a:lnTo>
                      <a:pt x="40" y="19"/>
                    </a:lnTo>
                    <a:lnTo>
                      <a:pt x="38" y="27"/>
                    </a:lnTo>
                    <a:lnTo>
                      <a:pt x="38" y="37"/>
                    </a:lnTo>
                    <a:lnTo>
                      <a:pt x="36" y="45"/>
                    </a:lnTo>
                    <a:lnTo>
                      <a:pt x="30" y="47"/>
                    </a:lnTo>
                    <a:lnTo>
                      <a:pt x="22" y="43"/>
                    </a:lnTo>
                    <a:lnTo>
                      <a:pt x="12" y="43"/>
                    </a:lnTo>
                    <a:lnTo>
                      <a:pt x="8" y="31"/>
                    </a:lnTo>
                    <a:lnTo>
                      <a:pt x="4" y="21"/>
                    </a:lnTo>
                    <a:lnTo>
                      <a:pt x="0" y="14"/>
                    </a:lnTo>
                    <a:lnTo>
                      <a:pt x="4" y="6"/>
                    </a:lnTo>
                    <a:close/>
                  </a:path>
                </a:pathLst>
              </a:custGeom>
              <a:solidFill>
                <a:schemeClr val="accent2">
                  <a:lumMod val="75000"/>
                </a:schemeClr>
              </a:solidFill>
              <a:ln w="6350">
                <a:noFill/>
                <a:prstDash val="solid"/>
                <a:round/>
                <a:headEnd/>
                <a:tailEnd/>
              </a:ln>
            </p:spPr>
            <p:txBody>
              <a:bodyPr/>
              <a:lstStyle/>
              <a:p>
                <a:endParaRPr lang="en-GB" noProof="1"/>
              </a:p>
            </p:txBody>
          </p:sp>
          <p:sp>
            <p:nvSpPr>
              <p:cNvPr id="74" name="Denmark (Sjælland)">
                <a:extLst>
                  <a:ext uri="{FF2B5EF4-FFF2-40B4-BE49-F238E27FC236}">
                    <a16:creationId xmlns:a16="http://schemas.microsoft.com/office/drawing/2014/main" id="{118467D2-997C-46E4-8208-57B0E33C3382}"/>
                  </a:ext>
                </a:extLst>
              </p:cNvPr>
              <p:cNvSpPr>
                <a:spLocks/>
              </p:cNvSpPr>
              <p:nvPr/>
            </p:nvSpPr>
            <p:spPr bwMode="gray">
              <a:xfrm>
                <a:off x="2249478" y="4550822"/>
                <a:ext cx="139700" cy="182563"/>
              </a:xfrm>
              <a:custGeom>
                <a:avLst/>
                <a:gdLst/>
                <a:ahLst/>
                <a:cxnLst>
                  <a:cxn ang="0">
                    <a:pos x="8" y="85"/>
                  </a:cxn>
                  <a:cxn ang="0">
                    <a:pos x="16" y="79"/>
                  </a:cxn>
                  <a:cxn ang="0">
                    <a:pos x="24" y="87"/>
                  </a:cxn>
                  <a:cxn ang="0">
                    <a:pos x="30" y="95"/>
                  </a:cxn>
                  <a:cxn ang="0">
                    <a:pos x="38" y="95"/>
                  </a:cxn>
                  <a:cxn ang="0">
                    <a:pos x="36" y="85"/>
                  </a:cxn>
                  <a:cxn ang="0">
                    <a:pos x="42" y="89"/>
                  </a:cxn>
                  <a:cxn ang="0">
                    <a:pos x="48" y="93"/>
                  </a:cxn>
                  <a:cxn ang="0">
                    <a:pos x="56" y="89"/>
                  </a:cxn>
                  <a:cxn ang="0">
                    <a:pos x="52" y="83"/>
                  </a:cxn>
                  <a:cxn ang="0">
                    <a:pos x="40" y="73"/>
                  </a:cxn>
                  <a:cxn ang="0">
                    <a:pos x="38" y="61"/>
                  </a:cxn>
                  <a:cxn ang="0">
                    <a:pos x="30" y="61"/>
                  </a:cxn>
                  <a:cxn ang="0">
                    <a:pos x="18" y="57"/>
                  </a:cxn>
                  <a:cxn ang="0">
                    <a:pos x="18" y="35"/>
                  </a:cxn>
                  <a:cxn ang="0">
                    <a:pos x="18" y="26"/>
                  </a:cxn>
                  <a:cxn ang="0">
                    <a:pos x="16" y="14"/>
                  </a:cxn>
                  <a:cxn ang="0">
                    <a:pos x="26" y="12"/>
                  </a:cxn>
                  <a:cxn ang="0">
                    <a:pos x="36" y="12"/>
                  </a:cxn>
                  <a:cxn ang="0">
                    <a:pos x="42" y="6"/>
                  </a:cxn>
                  <a:cxn ang="0">
                    <a:pos x="46" y="14"/>
                  </a:cxn>
                  <a:cxn ang="0">
                    <a:pos x="46" y="22"/>
                  </a:cxn>
                  <a:cxn ang="0">
                    <a:pos x="54" y="26"/>
                  </a:cxn>
                  <a:cxn ang="0">
                    <a:pos x="64" y="22"/>
                  </a:cxn>
                  <a:cxn ang="0">
                    <a:pos x="58" y="14"/>
                  </a:cxn>
                  <a:cxn ang="0">
                    <a:pos x="56" y="4"/>
                  </a:cxn>
                  <a:cxn ang="0">
                    <a:pos x="68" y="2"/>
                  </a:cxn>
                  <a:cxn ang="0">
                    <a:pos x="80" y="0"/>
                  </a:cxn>
                  <a:cxn ang="0">
                    <a:pos x="88" y="0"/>
                  </a:cxn>
                  <a:cxn ang="0">
                    <a:pos x="88" y="10"/>
                  </a:cxn>
                  <a:cxn ang="0">
                    <a:pos x="84" y="22"/>
                  </a:cxn>
                  <a:cxn ang="0">
                    <a:pos x="82" y="33"/>
                  </a:cxn>
                  <a:cxn ang="0">
                    <a:pos x="72" y="39"/>
                  </a:cxn>
                  <a:cxn ang="0">
                    <a:pos x="66" y="43"/>
                  </a:cxn>
                  <a:cxn ang="0">
                    <a:pos x="62" y="51"/>
                  </a:cxn>
                  <a:cxn ang="0">
                    <a:pos x="70" y="53"/>
                  </a:cxn>
                  <a:cxn ang="0">
                    <a:pos x="74" y="61"/>
                  </a:cxn>
                  <a:cxn ang="0">
                    <a:pos x="66" y="65"/>
                  </a:cxn>
                  <a:cxn ang="0">
                    <a:pos x="56" y="67"/>
                  </a:cxn>
                  <a:cxn ang="0">
                    <a:pos x="52" y="75"/>
                  </a:cxn>
                  <a:cxn ang="0">
                    <a:pos x="58" y="81"/>
                  </a:cxn>
                  <a:cxn ang="0">
                    <a:pos x="66" y="83"/>
                  </a:cxn>
                  <a:cxn ang="0">
                    <a:pos x="72" y="85"/>
                  </a:cxn>
                  <a:cxn ang="0">
                    <a:pos x="68" y="91"/>
                  </a:cxn>
                  <a:cxn ang="0">
                    <a:pos x="62" y="93"/>
                  </a:cxn>
                  <a:cxn ang="0">
                    <a:pos x="54" y="97"/>
                  </a:cxn>
                  <a:cxn ang="0">
                    <a:pos x="46" y="105"/>
                  </a:cxn>
                  <a:cxn ang="0">
                    <a:pos x="40" y="115"/>
                  </a:cxn>
                  <a:cxn ang="0">
                    <a:pos x="36" y="103"/>
                  </a:cxn>
                  <a:cxn ang="0">
                    <a:pos x="28" y="107"/>
                  </a:cxn>
                  <a:cxn ang="0">
                    <a:pos x="18" y="111"/>
                  </a:cxn>
                  <a:cxn ang="0">
                    <a:pos x="10" y="99"/>
                  </a:cxn>
                  <a:cxn ang="0">
                    <a:pos x="6" y="93"/>
                  </a:cxn>
                  <a:cxn ang="0">
                    <a:pos x="0" y="89"/>
                  </a:cxn>
                  <a:cxn ang="0">
                    <a:pos x="8" y="85"/>
                  </a:cxn>
                </a:cxnLst>
                <a:rect l="0" t="0" r="r" b="b"/>
                <a:pathLst>
                  <a:path w="88" h="115">
                    <a:moveTo>
                      <a:pt x="8" y="85"/>
                    </a:moveTo>
                    <a:lnTo>
                      <a:pt x="16" y="79"/>
                    </a:lnTo>
                    <a:lnTo>
                      <a:pt x="24" y="87"/>
                    </a:lnTo>
                    <a:lnTo>
                      <a:pt x="30" y="95"/>
                    </a:lnTo>
                    <a:lnTo>
                      <a:pt x="38" y="95"/>
                    </a:lnTo>
                    <a:lnTo>
                      <a:pt x="36" y="85"/>
                    </a:lnTo>
                    <a:lnTo>
                      <a:pt x="42" y="89"/>
                    </a:lnTo>
                    <a:lnTo>
                      <a:pt x="48" y="93"/>
                    </a:lnTo>
                    <a:lnTo>
                      <a:pt x="56" y="89"/>
                    </a:lnTo>
                    <a:lnTo>
                      <a:pt x="52" y="83"/>
                    </a:lnTo>
                    <a:lnTo>
                      <a:pt x="40" y="73"/>
                    </a:lnTo>
                    <a:lnTo>
                      <a:pt x="38" y="61"/>
                    </a:lnTo>
                    <a:lnTo>
                      <a:pt x="30" y="61"/>
                    </a:lnTo>
                    <a:lnTo>
                      <a:pt x="18" y="57"/>
                    </a:lnTo>
                    <a:lnTo>
                      <a:pt x="18" y="35"/>
                    </a:lnTo>
                    <a:lnTo>
                      <a:pt x="18" y="26"/>
                    </a:lnTo>
                    <a:lnTo>
                      <a:pt x="16" y="14"/>
                    </a:lnTo>
                    <a:lnTo>
                      <a:pt x="26" y="12"/>
                    </a:lnTo>
                    <a:lnTo>
                      <a:pt x="36" y="12"/>
                    </a:lnTo>
                    <a:lnTo>
                      <a:pt x="42" y="6"/>
                    </a:lnTo>
                    <a:lnTo>
                      <a:pt x="46" y="14"/>
                    </a:lnTo>
                    <a:lnTo>
                      <a:pt x="46" y="22"/>
                    </a:lnTo>
                    <a:lnTo>
                      <a:pt x="54" y="26"/>
                    </a:lnTo>
                    <a:lnTo>
                      <a:pt x="64" y="22"/>
                    </a:lnTo>
                    <a:lnTo>
                      <a:pt x="58" y="14"/>
                    </a:lnTo>
                    <a:lnTo>
                      <a:pt x="56" y="4"/>
                    </a:lnTo>
                    <a:lnTo>
                      <a:pt x="68" y="2"/>
                    </a:lnTo>
                    <a:lnTo>
                      <a:pt x="80" y="0"/>
                    </a:lnTo>
                    <a:lnTo>
                      <a:pt x="88" y="0"/>
                    </a:lnTo>
                    <a:lnTo>
                      <a:pt x="88" y="10"/>
                    </a:lnTo>
                    <a:lnTo>
                      <a:pt x="84" y="22"/>
                    </a:lnTo>
                    <a:lnTo>
                      <a:pt x="82" y="33"/>
                    </a:lnTo>
                    <a:lnTo>
                      <a:pt x="72" y="39"/>
                    </a:lnTo>
                    <a:lnTo>
                      <a:pt x="66" y="43"/>
                    </a:lnTo>
                    <a:lnTo>
                      <a:pt x="62" y="51"/>
                    </a:lnTo>
                    <a:lnTo>
                      <a:pt x="70" y="53"/>
                    </a:lnTo>
                    <a:lnTo>
                      <a:pt x="74" y="61"/>
                    </a:lnTo>
                    <a:lnTo>
                      <a:pt x="66" y="65"/>
                    </a:lnTo>
                    <a:lnTo>
                      <a:pt x="56" y="67"/>
                    </a:lnTo>
                    <a:lnTo>
                      <a:pt x="52" y="75"/>
                    </a:lnTo>
                    <a:lnTo>
                      <a:pt x="58" y="81"/>
                    </a:lnTo>
                    <a:lnTo>
                      <a:pt x="66" y="83"/>
                    </a:lnTo>
                    <a:lnTo>
                      <a:pt x="72" y="85"/>
                    </a:lnTo>
                    <a:lnTo>
                      <a:pt x="68" y="91"/>
                    </a:lnTo>
                    <a:lnTo>
                      <a:pt x="62" y="93"/>
                    </a:lnTo>
                    <a:lnTo>
                      <a:pt x="54" y="97"/>
                    </a:lnTo>
                    <a:lnTo>
                      <a:pt x="46" y="105"/>
                    </a:lnTo>
                    <a:lnTo>
                      <a:pt x="40" y="115"/>
                    </a:lnTo>
                    <a:lnTo>
                      <a:pt x="36" y="103"/>
                    </a:lnTo>
                    <a:lnTo>
                      <a:pt x="28" y="107"/>
                    </a:lnTo>
                    <a:lnTo>
                      <a:pt x="18" y="111"/>
                    </a:lnTo>
                    <a:lnTo>
                      <a:pt x="10" y="99"/>
                    </a:lnTo>
                    <a:lnTo>
                      <a:pt x="6" y="93"/>
                    </a:lnTo>
                    <a:lnTo>
                      <a:pt x="0" y="89"/>
                    </a:lnTo>
                    <a:lnTo>
                      <a:pt x="8" y="85"/>
                    </a:lnTo>
                    <a:close/>
                  </a:path>
                </a:pathLst>
              </a:custGeom>
              <a:solidFill>
                <a:schemeClr val="accent2">
                  <a:lumMod val="75000"/>
                </a:schemeClr>
              </a:solidFill>
              <a:ln w="6350">
                <a:noFill/>
                <a:prstDash val="solid"/>
                <a:round/>
                <a:headEnd/>
                <a:tailEnd/>
              </a:ln>
            </p:spPr>
            <p:txBody>
              <a:bodyPr/>
              <a:lstStyle/>
              <a:p>
                <a:endParaRPr lang="en-GB" noProof="1"/>
              </a:p>
            </p:txBody>
          </p:sp>
        </p:grpSp>
        <p:sp>
          <p:nvSpPr>
            <p:cNvPr id="75" name="Freeform: Shape 74">
              <a:extLst>
                <a:ext uri="{FF2B5EF4-FFF2-40B4-BE49-F238E27FC236}">
                  <a16:creationId xmlns:a16="http://schemas.microsoft.com/office/drawing/2014/main" id="{252E8779-4118-4526-B2D0-0F640A6846EA}"/>
                </a:ext>
              </a:extLst>
            </p:cNvPr>
            <p:cNvSpPr/>
            <p:nvPr/>
          </p:nvSpPr>
          <p:spPr>
            <a:xfrm>
              <a:off x="7571553" y="3050240"/>
              <a:ext cx="68125" cy="667471"/>
            </a:xfrm>
            <a:custGeom>
              <a:avLst/>
              <a:gdLst>
                <a:gd name="connsiteX0" fmla="*/ 49087 w 64139"/>
                <a:gd name="connsiteY0" fmla="*/ 628415 h 628415"/>
                <a:gd name="connsiteX1" fmla="*/ 169 w 64139"/>
                <a:gd name="connsiteY1" fmla="*/ 297274 h 628415"/>
                <a:gd name="connsiteX2" fmla="*/ 64139 w 64139"/>
                <a:gd name="connsiteY2" fmla="*/ 0 h 628415"/>
              </a:gdLst>
              <a:ahLst/>
              <a:cxnLst>
                <a:cxn ang="0">
                  <a:pos x="connsiteX0" y="connsiteY0"/>
                </a:cxn>
                <a:cxn ang="0">
                  <a:pos x="connsiteX1" y="connsiteY1"/>
                </a:cxn>
                <a:cxn ang="0">
                  <a:pos x="connsiteX2" y="connsiteY2"/>
                </a:cxn>
              </a:cxnLst>
              <a:rect l="l" t="t" r="r" b="b"/>
              <a:pathLst>
                <a:path w="64139" h="628415">
                  <a:moveTo>
                    <a:pt x="49087" y="628415"/>
                  </a:moveTo>
                  <a:cubicBezTo>
                    <a:pt x="23373" y="515212"/>
                    <a:pt x="-2340" y="402010"/>
                    <a:pt x="169" y="297274"/>
                  </a:cubicBezTo>
                  <a:cubicBezTo>
                    <a:pt x="2678" y="192538"/>
                    <a:pt x="33408" y="96269"/>
                    <a:pt x="64139" y="0"/>
                  </a:cubicBezTo>
                </a:path>
              </a:pathLst>
            </a:custGeom>
            <a:noFill/>
            <a:ln w="19050">
              <a:solidFill>
                <a:srgbClr val="EB75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76" name="Freeform: Shape 75">
              <a:extLst>
                <a:ext uri="{FF2B5EF4-FFF2-40B4-BE49-F238E27FC236}">
                  <a16:creationId xmlns:a16="http://schemas.microsoft.com/office/drawing/2014/main" id="{C3F8AF7B-2770-41B5-BD2C-D96A2C4FCBBB}"/>
                </a:ext>
              </a:extLst>
            </p:cNvPr>
            <p:cNvSpPr/>
            <p:nvPr/>
          </p:nvSpPr>
          <p:spPr>
            <a:xfrm>
              <a:off x="7640970" y="2443582"/>
              <a:ext cx="340677" cy="615611"/>
            </a:xfrm>
            <a:custGeom>
              <a:avLst/>
              <a:gdLst>
                <a:gd name="connsiteX0" fmla="*/ 0 w 320743"/>
                <a:gd name="connsiteY0" fmla="*/ 579589 h 579589"/>
                <a:gd name="connsiteX1" fmla="*/ 233523 w 320743"/>
                <a:gd name="connsiteY1" fmla="*/ 250405 h 579589"/>
                <a:gd name="connsiteX2" fmla="*/ 320743 w 320743"/>
                <a:gd name="connsiteY2" fmla="*/ 0 h 579589"/>
                <a:gd name="connsiteX3" fmla="*/ 320743 w 320743"/>
                <a:gd name="connsiteY3" fmla="*/ 0 h 579589"/>
              </a:gdLst>
              <a:ahLst/>
              <a:cxnLst>
                <a:cxn ang="0">
                  <a:pos x="connsiteX0" y="connsiteY0"/>
                </a:cxn>
                <a:cxn ang="0">
                  <a:pos x="connsiteX1" y="connsiteY1"/>
                </a:cxn>
                <a:cxn ang="0">
                  <a:pos x="connsiteX2" y="connsiteY2"/>
                </a:cxn>
                <a:cxn ang="0">
                  <a:pos x="connsiteX3" y="connsiteY3"/>
                </a:cxn>
              </a:cxnLst>
              <a:rect l="l" t="t" r="r" b="b"/>
              <a:pathLst>
                <a:path w="320743" h="579589">
                  <a:moveTo>
                    <a:pt x="0" y="579589"/>
                  </a:moveTo>
                  <a:cubicBezTo>
                    <a:pt x="90033" y="463296"/>
                    <a:pt x="180066" y="347003"/>
                    <a:pt x="233523" y="250405"/>
                  </a:cubicBezTo>
                  <a:cubicBezTo>
                    <a:pt x="286980" y="153807"/>
                    <a:pt x="320743" y="0"/>
                    <a:pt x="320743" y="0"/>
                  </a:cubicBezTo>
                  <a:lnTo>
                    <a:pt x="320743" y="0"/>
                  </a:lnTo>
                </a:path>
              </a:pathLst>
            </a:custGeom>
            <a:noFill/>
            <a:ln w="19050">
              <a:solidFill>
                <a:srgbClr val="EB75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77" name="Freeform: Shape 76">
              <a:extLst>
                <a:ext uri="{FF2B5EF4-FFF2-40B4-BE49-F238E27FC236}">
                  <a16:creationId xmlns:a16="http://schemas.microsoft.com/office/drawing/2014/main" id="{FC2DC74B-7169-46FA-B87F-69BB36F4A498}"/>
                </a:ext>
              </a:extLst>
            </p:cNvPr>
            <p:cNvSpPr/>
            <p:nvPr/>
          </p:nvSpPr>
          <p:spPr>
            <a:xfrm>
              <a:off x="7061597" y="3530885"/>
              <a:ext cx="566828" cy="200412"/>
            </a:xfrm>
            <a:custGeom>
              <a:avLst/>
              <a:gdLst>
                <a:gd name="connsiteX0" fmla="*/ 533661 w 533661"/>
                <a:gd name="connsiteY0" fmla="*/ 188685 h 188685"/>
                <a:gd name="connsiteX1" fmla="*/ 502452 w 533661"/>
                <a:gd name="connsiteY1" fmla="*/ 60732 h 188685"/>
                <a:gd name="connsiteX2" fmla="*/ 402586 w 533661"/>
                <a:gd name="connsiteY2" fmla="*/ 7678 h 188685"/>
                <a:gd name="connsiteX3" fmla="*/ 0 w 533661"/>
                <a:gd name="connsiteY3" fmla="*/ 1436 h 188685"/>
              </a:gdLst>
              <a:ahLst/>
              <a:cxnLst>
                <a:cxn ang="0">
                  <a:pos x="connsiteX0" y="connsiteY0"/>
                </a:cxn>
                <a:cxn ang="0">
                  <a:pos x="connsiteX1" y="connsiteY1"/>
                </a:cxn>
                <a:cxn ang="0">
                  <a:pos x="connsiteX2" y="connsiteY2"/>
                </a:cxn>
                <a:cxn ang="0">
                  <a:pos x="connsiteX3" y="connsiteY3"/>
                </a:cxn>
              </a:cxnLst>
              <a:rect l="l" t="t" r="r" b="b"/>
              <a:pathLst>
                <a:path w="533661" h="188685">
                  <a:moveTo>
                    <a:pt x="533661" y="188685"/>
                  </a:moveTo>
                  <a:cubicBezTo>
                    <a:pt x="528979" y="139792"/>
                    <a:pt x="524298" y="90900"/>
                    <a:pt x="502452" y="60732"/>
                  </a:cubicBezTo>
                  <a:cubicBezTo>
                    <a:pt x="480606" y="30564"/>
                    <a:pt x="486328" y="17561"/>
                    <a:pt x="402586" y="7678"/>
                  </a:cubicBezTo>
                  <a:cubicBezTo>
                    <a:pt x="318844" y="-2205"/>
                    <a:pt x="159422" y="-385"/>
                    <a:pt x="0" y="1436"/>
                  </a:cubicBezTo>
                </a:path>
              </a:pathLst>
            </a:custGeom>
            <a:noFill/>
            <a:ln w="19050">
              <a:solidFill>
                <a:srgbClr val="EB75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78" name="Freeform: Shape 77">
              <a:extLst>
                <a:ext uri="{FF2B5EF4-FFF2-40B4-BE49-F238E27FC236}">
                  <a16:creationId xmlns:a16="http://schemas.microsoft.com/office/drawing/2014/main" id="{C3F71AB6-9D2F-4582-8F81-C95EFE8D0C6B}"/>
                </a:ext>
              </a:extLst>
            </p:cNvPr>
            <p:cNvSpPr/>
            <p:nvPr/>
          </p:nvSpPr>
          <p:spPr>
            <a:xfrm>
              <a:off x="7098989" y="3704306"/>
              <a:ext cx="519491" cy="242890"/>
            </a:xfrm>
            <a:custGeom>
              <a:avLst/>
              <a:gdLst>
                <a:gd name="connsiteX0" fmla="*/ 489094 w 489094"/>
                <a:gd name="connsiteY0" fmla="*/ 28532 h 228678"/>
                <a:gd name="connsiteX1" fmla="*/ 426678 w 489094"/>
                <a:gd name="connsiteY1" fmla="*/ 445 h 228678"/>
                <a:gd name="connsiteX2" fmla="*/ 401711 w 489094"/>
                <a:gd name="connsiteY2" fmla="*/ 16049 h 228678"/>
                <a:gd name="connsiteX3" fmla="*/ 379866 w 489094"/>
                <a:gd name="connsiteY3" fmla="*/ 75345 h 228678"/>
                <a:gd name="connsiteX4" fmla="*/ 358020 w 489094"/>
                <a:gd name="connsiteY4" fmla="*/ 84707 h 228678"/>
                <a:gd name="connsiteX5" fmla="*/ 308087 w 489094"/>
                <a:gd name="connsiteY5" fmla="*/ 109674 h 228678"/>
                <a:gd name="connsiteX6" fmla="*/ 280000 w 489094"/>
                <a:gd name="connsiteY6" fmla="*/ 159607 h 228678"/>
                <a:gd name="connsiteX7" fmla="*/ 230066 w 489094"/>
                <a:gd name="connsiteY7" fmla="*/ 197057 h 228678"/>
                <a:gd name="connsiteX8" fmla="*/ 155167 w 489094"/>
                <a:gd name="connsiteY8" fmla="*/ 225144 h 228678"/>
                <a:gd name="connsiteX9" fmla="*/ 70905 w 489094"/>
                <a:gd name="connsiteY9" fmla="*/ 218902 h 228678"/>
                <a:gd name="connsiteX10" fmla="*/ 5367 w 489094"/>
                <a:gd name="connsiteY10" fmla="*/ 140882 h 228678"/>
                <a:gd name="connsiteX11" fmla="*/ 8488 w 489094"/>
                <a:gd name="connsiteY11" fmla="*/ 144003 h 22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094" h="228678">
                  <a:moveTo>
                    <a:pt x="489094" y="28532"/>
                  </a:moveTo>
                  <a:cubicBezTo>
                    <a:pt x="465168" y="15528"/>
                    <a:pt x="441242" y="2525"/>
                    <a:pt x="426678" y="445"/>
                  </a:cubicBezTo>
                  <a:cubicBezTo>
                    <a:pt x="412114" y="-1635"/>
                    <a:pt x="409513" y="3566"/>
                    <a:pt x="401711" y="16049"/>
                  </a:cubicBezTo>
                  <a:cubicBezTo>
                    <a:pt x="393909" y="28532"/>
                    <a:pt x="387148" y="63902"/>
                    <a:pt x="379866" y="75345"/>
                  </a:cubicBezTo>
                  <a:cubicBezTo>
                    <a:pt x="372584" y="86788"/>
                    <a:pt x="369983" y="78986"/>
                    <a:pt x="358020" y="84707"/>
                  </a:cubicBezTo>
                  <a:cubicBezTo>
                    <a:pt x="346057" y="90428"/>
                    <a:pt x="321090" y="97191"/>
                    <a:pt x="308087" y="109674"/>
                  </a:cubicBezTo>
                  <a:cubicBezTo>
                    <a:pt x="295084" y="122157"/>
                    <a:pt x="293003" y="145043"/>
                    <a:pt x="280000" y="159607"/>
                  </a:cubicBezTo>
                  <a:cubicBezTo>
                    <a:pt x="266997" y="174171"/>
                    <a:pt x="250871" y="186134"/>
                    <a:pt x="230066" y="197057"/>
                  </a:cubicBezTo>
                  <a:cubicBezTo>
                    <a:pt x="209260" y="207980"/>
                    <a:pt x="181694" y="221503"/>
                    <a:pt x="155167" y="225144"/>
                  </a:cubicBezTo>
                  <a:cubicBezTo>
                    <a:pt x="128640" y="228785"/>
                    <a:pt x="95872" y="232946"/>
                    <a:pt x="70905" y="218902"/>
                  </a:cubicBezTo>
                  <a:cubicBezTo>
                    <a:pt x="45938" y="204858"/>
                    <a:pt x="15770" y="153365"/>
                    <a:pt x="5367" y="140882"/>
                  </a:cubicBezTo>
                  <a:cubicBezTo>
                    <a:pt x="-5036" y="128399"/>
                    <a:pt x="1726" y="136201"/>
                    <a:pt x="8488" y="144003"/>
                  </a:cubicBezTo>
                </a:path>
              </a:pathLst>
            </a:custGeom>
            <a:noFill/>
            <a:ln w="19050">
              <a:solidFill>
                <a:srgbClr val="EB75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79" name="Oval 78">
              <a:extLst>
                <a:ext uri="{FF2B5EF4-FFF2-40B4-BE49-F238E27FC236}">
                  <a16:creationId xmlns:a16="http://schemas.microsoft.com/office/drawing/2014/main" id="{E5E84F36-A15F-4971-9ECD-1F5C5DE6053F}"/>
                </a:ext>
              </a:extLst>
            </p:cNvPr>
            <p:cNvSpPr/>
            <p:nvPr/>
          </p:nvSpPr>
          <p:spPr>
            <a:xfrm>
              <a:off x="7071801" y="3814837"/>
              <a:ext cx="68827" cy="68827"/>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80" name="Oval 79">
              <a:extLst>
                <a:ext uri="{FF2B5EF4-FFF2-40B4-BE49-F238E27FC236}">
                  <a16:creationId xmlns:a16="http://schemas.microsoft.com/office/drawing/2014/main" id="{61DB14B2-21EE-4DC8-9DB3-DCD88C61DED3}"/>
                </a:ext>
              </a:extLst>
            </p:cNvPr>
            <p:cNvSpPr/>
            <p:nvPr/>
          </p:nvSpPr>
          <p:spPr>
            <a:xfrm>
              <a:off x="7033351" y="3498263"/>
              <a:ext cx="68827" cy="68827"/>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81" name="Oval 80">
              <a:extLst>
                <a:ext uri="{FF2B5EF4-FFF2-40B4-BE49-F238E27FC236}">
                  <a16:creationId xmlns:a16="http://schemas.microsoft.com/office/drawing/2014/main" id="{6AC2444C-72DE-437C-894C-0A5362BEEDCC}"/>
                </a:ext>
              </a:extLst>
            </p:cNvPr>
            <p:cNvSpPr/>
            <p:nvPr/>
          </p:nvSpPr>
          <p:spPr>
            <a:xfrm>
              <a:off x="7601908" y="3022921"/>
              <a:ext cx="68827" cy="68827"/>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82" name="Freeform: Shape 81">
              <a:extLst>
                <a:ext uri="{FF2B5EF4-FFF2-40B4-BE49-F238E27FC236}">
                  <a16:creationId xmlns:a16="http://schemas.microsoft.com/office/drawing/2014/main" id="{53E7E169-68E7-4AE3-A4A9-8D1BF02B552C}"/>
                </a:ext>
              </a:extLst>
            </p:cNvPr>
            <p:cNvSpPr/>
            <p:nvPr/>
          </p:nvSpPr>
          <p:spPr>
            <a:xfrm>
              <a:off x="7540851" y="3650733"/>
              <a:ext cx="83465" cy="83465"/>
            </a:xfrm>
            <a:custGeom>
              <a:avLst/>
              <a:gdLst>
                <a:gd name="connsiteX0" fmla="*/ 78581 w 78581"/>
                <a:gd name="connsiteY0" fmla="*/ 78581 h 78581"/>
                <a:gd name="connsiteX1" fmla="*/ 0 w 78581"/>
                <a:gd name="connsiteY1" fmla="*/ 0 h 78581"/>
                <a:gd name="connsiteX2" fmla="*/ 0 w 78581"/>
                <a:gd name="connsiteY2" fmla="*/ 0 h 78581"/>
                <a:gd name="connsiteX3" fmla="*/ 7144 w 78581"/>
                <a:gd name="connsiteY3" fmla="*/ 0 h 78581"/>
              </a:gdLst>
              <a:ahLst/>
              <a:cxnLst>
                <a:cxn ang="0">
                  <a:pos x="connsiteX0" y="connsiteY0"/>
                </a:cxn>
                <a:cxn ang="0">
                  <a:pos x="connsiteX1" y="connsiteY1"/>
                </a:cxn>
                <a:cxn ang="0">
                  <a:pos x="connsiteX2" y="connsiteY2"/>
                </a:cxn>
                <a:cxn ang="0">
                  <a:pos x="connsiteX3" y="connsiteY3"/>
                </a:cxn>
              </a:cxnLst>
              <a:rect l="l" t="t" r="r" b="b"/>
              <a:pathLst>
                <a:path w="78581" h="78581">
                  <a:moveTo>
                    <a:pt x="78581" y="78581"/>
                  </a:moveTo>
                  <a:lnTo>
                    <a:pt x="0" y="0"/>
                  </a:lnTo>
                  <a:lnTo>
                    <a:pt x="0" y="0"/>
                  </a:lnTo>
                  <a:lnTo>
                    <a:pt x="7144" y="0"/>
                  </a:lnTo>
                </a:path>
              </a:pathLst>
            </a:custGeom>
            <a:noFill/>
            <a:ln w="19050">
              <a:solidFill>
                <a:srgbClr val="EB75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83" name="Freeform: Shape 82">
              <a:extLst>
                <a:ext uri="{FF2B5EF4-FFF2-40B4-BE49-F238E27FC236}">
                  <a16:creationId xmlns:a16="http://schemas.microsoft.com/office/drawing/2014/main" id="{025550FC-B97E-44B5-A7BD-18558B70BE9B}"/>
                </a:ext>
              </a:extLst>
            </p:cNvPr>
            <p:cNvSpPr/>
            <p:nvPr/>
          </p:nvSpPr>
          <p:spPr>
            <a:xfrm>
              <a:off x="7378979" y="3182822"/>
              <a:ext cx="166930" cy="472968"/>
            </a:xfrm>
            <a:custGeom>
              <a:avLst/>
              <a:gdLst>
                <a:gd name="connsiteX0" fmla="*/ 157162 w 157162"/>
                <a:gd name="connsiteY0" fmla="*/ 445293 h 445293"/>
                <a:gd name="connsiteX1" fmla="*/ 95250 w 157162"/>
                <a:gd name="connsiteY1" fmla="*/ 195262 h 445293"/>
                <a:gd name="connsiteX2" fmla="*/ 59531 w 157162"/>
                <a:gd name="connsiteY2" fmla="*/ 38100 h 445293"/>
                <a:gd name="connsiteX3" fmla="*/ 0 w 157162"/>
                <a:gd name="connsiteY3" fmla="*/ 0 h 445293"/>
                <a:gd name="connsiteX4" fmla="*/ 0 w 157162"/>
                <a:gd name="connsiteY4" fmla="*/ 0 h 44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162" h="445293">
                  <a:moveTo>
                    <a:pt x="157162" y="445293"/>
                  </a:moveTo>
                  <a:cubicBezTo>
                    <a:pt x="134342" y="354210"/>
                    <a:pt x="111522" y="263127"/>
                    <a:pt x="95250" y="195262"/>
                  </a:cubicBezTo>
                  <a:cubicBezTo>
                    <a:pt x="78978" y="127397"/>
                    <a:pt x="75406" y="70644"/>
                    <a:pt x="59531" y="38100"/>
                  </a:cubicBezTo>
                  <a:cubicBezTo>
                    <a:pt x="43656" y="5556"/>
                    <a:pt x="0" y="0"/>
                    <a:pt x="0" y="0"/>
                  </a:cubicBezTo>
                  <a:lnTo>
                    <a:pt x="0" y="0"/>
                  </a:lnTo>
                </a:path>
              </a:pathLst>
            </a:custGeom>
            <a:noFill/>
            <a:ln w="19050">
              <a:solidFill>
                <a:srgbClr val="EB75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84" name="Oval 83">
              <a:extLst>
                <a:ext uri="{FF2B5EF4-FFF2-40B4-BE49-F238E27FC236}">
                  <a16:creationId xmlns:a16="http://schemas.microsoft.com/office/drawing/2014/main" id="{F6918E6B-4797-41DB-8956-E18C5E0998A0}"/>
                </a:ext>
              </a:extLst>
            </p:cNvPr>
            <p:cNvSpPr/>
            <p:nvPr/>
          </p:nvSpPr>
          <p:spPr>
            <a:xfrm>
              <a:off x="7345734" y="3149814"/>
              <a:ext cx="68827" cy="68827"/>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85" name="Oval 84">
              <a:extLst>
                <a:ext uri="{FF2B5EF4-FFF2-40B4-BE49-F238E27FC236}">
                  <a16:creationId xmlns:a16="http://schemas.microsoft.com/office/drawing/2014/main" id="{CDF5018B-C1B9-44A5-B7E9-94A954931778}"/>
                </a:ext>
              </a:extLst>
            </p:cNvPr>
            <p:cNvSpPr/>
            <p:nvPr/>
          </p:nvSpPr>
          <p:spPr>
            <a:xfrm>
              <a:off x="7945245" y="2414188"/>
              <a:ext cx="68827" cy="68827"/>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86" name="Freeform: Shape 85">
              <a:extLst>
                <a:ext uri="{FF2B5EF4-FFF2-40B4-BE49-F238E27FC236}">
                  <a16:creationId xmlns:a16="http://schemas.microsoft.com/office/drawing/2014/main" id="{8DBE8A8B-247B-4415-927C-6D7998B6E5F6}"/>
                </a:ext>
              </a:extLst>
            </p:cNvPr>
            <p:cNvSpPr/>
            <p:nvPr/>
          </p:nvSpPr>
          <p:spPr>
            <a:xfrm>
              <a:off x="7632340" y="3746755"/>
              <a:ext cx="318162" cy="142336"/>
            </a:xfrm>
            <a:custGeom>
              <a:avLst/>
              <a:gdLst>
                <a:gd name="connsiteX0" fmla="*/ 299545 w 299545"/>
                <a:gd name="connsiteY0" fmla="*/ 134007 h 134007"/>
                <a:gd name="connsiteX1" fmla="*/ 197069 w 299545"/>
                <a:gd name="connsiteY1" fmla="*/ 59121 h 134007"/>
                <a:gd name="connsiteX2" fmla="*/ 122182 w 299545"/>
                <a:gd name="connsiteY2" fmla="*/ 31531 h 134007"/>
                <a:gd name="connsiteX3" fmla="*/ 0 w 299545"/>
                <a:gd name="connsiteY3" fmla="*/ 0 h 134007"/>
              </a:gdLst>
              <a:ahLst/>
              <a:cxnLst>
                <a:cxn ang="0">
                  <a:pos x="connsiteX0" y="connsiteY0"/>
                </a:cxn>
                <a:cxn ang="0">
                  <a:pos x="connsiteX1" y="connsiteY1"/>
                </a:cxn>
                <a:cxn ang="0">
                  <a:pos x="connsiteX2" y="connsiteY2"/>
                </a:cxn>
                <a:cxn ang="0">
                  <a:pos x="connsiteX3" y="connsiteY3"/>
                </a:cxn>
              </a:cxnLst>
              <a:rect l="l" t="t" r="r" b="b"/>
              <a:pathLst>
                <a:path w="299545" h="134007">
                  <a:moveTo>
                    <a:pt x="299545" y="134007"/>
                  </a:moveTo>
                  <a:cubicBezTo>
                    <a:pt x="263087" y="105103"/>
                    <a:pt x="226629" y="76200"/>
                    <a:pt x="197069" y="59121"/>
                  </a:cubicBezTo>
                  <a:cubicBezTo>
                    <a:pt x="167509" y="42042"/>
                    <a:pt x="155027" y="41384"/>
                    <a:pt x="122182" y="31531"/>
                  </a:cubicBezTo>
                  <a:cubicBezTo>
                    <a:pt x="89337" y="21677"/>
                    <a:pt x="44668" y="10838"/>
                    <a:pt x="0" y="0"/>
                  </a:cubicBezTo>
                </a:path>
              </a:pathLst>
            </a:cu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87" name="Freeform: Shape 86">
              <a:extLst>
                <a:ext uri="{FF2B5EF4-FFF2-40B4-BE49-F238E27FC236}">
                  <a16:creationId xmlns:a16="http://schemas.microsoft.com/office/drawing/2014/main" id="{7A85F7B4-DA01-4B46-B172-F248D89E4FC9}"/>
                </a:ext>
              </a:extLst>
            </p:cNvPr>
            <p:cNvSpPr/>
            <p:nvPr/>
          </p:nvSpPr>
          <p:spPr>
            <a:xfrm>
              <a:off x="7414650" y="4270049"/>
              <a:ext cx="427006" cy="795404"/>
            </a:xfrm>
            <a:custGeom>
              <a:avLst/>
              <a:gdLst>
                <a:gd name="connsiteX0" fmla="*/ 0 w 402020"/>
                <a:gd name="connsiteY0" fmla="*/ 748862 h 748862"/>
                <a:gd name="connsiteX1" fmla="*/ 78827 w 402020"/>
                <a:gd name="connsiteY1" fmla="*/ 673975 h 748862"/>
                <a:gd name="connsiteX2" fmla="*/ 102475 w 402020"/>
                <a:gd name="connsiteY2" fmla="*/ 595148 h 748862"/>
                <a:gd name="connsiteX3" fmla="*/ 134006 w 402020"/>
                <a:gd name="connsiteY3" fmla="*/ 476906 h 748862"/>
                <a:gd name="connsiteX4" fmla="*/ 141889 w 402020"/>
                <a:gd name="connsiteY4" fmla="*/ 366548 h 748862"/>
                <a:gd name="connsiteX5" fmla="*/ 114300 w 402020"/>
                <a:gd name="connsiteY5" fmla="*/ 295603 h 748862"/>
                <a:gd name="connsiteX6" fmla="*/ 74886 w 402020"/>
                <a:gd name="connsiteY6" fmla="*/ 248306 h 748862"/>
                <a:gd name="connsiteX7" fmla="*/ 27589 w 402020"/>
                <a:gd name="connsiteY7" fmla="*/ 208893 h 748862"/>
                <a:gd name="connsiteX8" fmla="*/ 11824 w 402020"/>
                <a:gd name="connsiteY8" fmla="*/ 157655 h 748862"/>
                <a:gd name="connsiteX9" fmla="*/ 35472 w 402020"/>
                <a:gd name="connsiteY9" fmla="*/ 90651 h 748862"/>
                <a:gd name="connsiteX10" fmla="*/ 106417 w 402020"/>
                <a:gd name="connsiteY10" fmla="*/ 67003 h 748862"/>
                <a:gd name="connsiteX11" fmla="*/ 224658 w 402020"/>
                <a:gd name="connsiteY11" fmla="*/ 43355 h 748862"/>
                <a:gd name="connsiteX12" fmla="*/ 283779 w 402020"/>
                <a:gd name="connsiteY12" fmla="*/ 31531 h 748862"/>
                <a:gd name="connsiteX13" fmla="*/ 402020 w 402020"/>
                <a:gd name="connsiteY13" fmla="*/ 0 h 74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2020" h="748862">
                  <a:moveTo>
                    <a:pt x="0" y="748862"/>
                  </a:moveTo>
                  <a:cubicBezTo>
                    <a:pt x="30874" y="724228"/>
                    <a:pt x="61748" y="699594"/>
                    <a:pt x="78827" y="673975"/>
                  </a:cubicBezTo>
                  <a:cubicBezTo>
                    <a:pt x="95906" y="648356"/>
                    <a:pt x="93279" y="627993"/>
                    <a:pt x="102475" y="595148"/>
                  </a:cubicBezTo>
                  <a:cubicBezTo>
                    <a:pt x="111671" y="562303"/>
                    <a:pt x="127437" y="515006"/>
                    <a:pt x="134006" y="476906"/>
                  </a:cubicBezTo>
                  <a:cubicBezTo>
                    <a:pt x="140575" y="438806"/>
                    <a:pt x="145173" y="396765"/>
                    <a:pt x="141889" y="366548"/>
                  </a:cubicBezTo>
                  <a:cubicBezTo>
                    <a:pt x="138605" y="336331"/>
                    <a:pt x="125467" y="315310"/>
                    <a:pt x="114300" y="295603"/>
                  </a:cubicBezTo>
                  <a:cubicBezTo>
                    <a:pt x="103133" y="275896"/>
                    <a:pt x="89338" y="262758"/>
                    <a:pt x="74886" y="248306"/>
                  </a:cubicBezTo>
                  <a:cubicBezTo>
                    <a:pt x="60434" y="233854"/>
                    <a:pt x="38099" y="224001"/>
                    <a:pt x="27589" y="208893"/>
                  </a:cubicBezTo>
                  <a:cubicBezTo>
                    <a:pt x="17079" y="193785"/>
                    <a:pt x="10510" y="177362"/>
                    <a:pt x="11824" y="157655"/>
                  </a:cubicBezTo>
                  <a:cubicBezTo>
                    <a:pt x="13138" y="137948"/>
                    <a:pt x="19707" y="105760"/>
                    <a:pt x="35472" y="90651"/>
                  </a:cubicBezTo>
                  <a:cubicBezTo>
                    <a:pt x="51237" y="75542"/>
                    <a:pt x="74886" y="74886"/>
                    <a:pt x="106417" y="67003"/>
                  </a:cubicBezTo>
                  <a:cubicBezTo>
                    <a:pt x="137948" y="59120"/>
                    <a:pt x="224658" y="43355"/>
                    <a:pt x="224658" y="43355"/>
                  </a:cubicBezTo>
                  <a:cubicBezTo>
                    <a:pt x="254218" y="37443"/>
                    <a:pt x="254219" y="38757"/>
                    <a:pt x="283779" y="31531"/>
                  </a:cubicBezTo>
                  <a:cubicBezTo>
                    <a:pt x="313339" y="24305"/>
                    <a:pt x="357679" y="12152"/>
                    <a:pt x="402020" y="0"/>
                  </a:cubicBezTo>
                </a:path>
              </a:pathLst>
            </a:cu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88" name="Freeform: Shape 87">
              <a:extLst>
                <a:ext uri="{FF2B5EF4-FFF2-40B4-BE49-F238E27FC236}">
                  <a16:creationId xmlns:a16="http://schemas.microsoft.com/office/drawing/2014/main" id="{54035516-1525-4DD9-B616-5F5CC8D0F8F5}"/>
                </a:ext>
              </a:extLst>
            </p:cNvPr>
            <p:cNvSpPr/>
            <p:nvPr/>
          </p:nvSpPr>
          <p:spPr>
            <a:xfrm>
              <a:off x="7837470" y="3717452"/>
              <a:ext cx="485615" cy="599008"/>
            </a:xfrm>
            <a:custGeom>
              <a:avLst/>
              <a:gdLst>
                <a:gd name="connsiteX0" fmla="*/ 457200 w 457200"/>
                <a:gd name="connsiteY0" fmla="*/ 0 h 563958"/>
                <a:gd name="connsiteX1" fmla="*/ 394138 w 457200"/>
                <a:gd name="connsiteY1" fmla="*/ 59121 h 563958"/>
                <a:gd name="connsiteX2" fmla="*/ 346841 w 457200"/>
                <a:gd name="connsiteY2" fmla="*/ 82769 h 563958"/>
                <a:gd name="connsiteX3" fmla="*/ 319252 w 457200"/>
                <a:gd name="connsiteY3" fmla="*/ 94594 h 563958"/>
                <a:gd name="connsiteX4" fmla="*/ 287721 w 457200"/>
                <a:gd name="connsiteY4" fmla="*/ 122183 h 563958"/>
                <a:gd name="connsiteX5" fmla="*/ 279838 w 457200"/>
                <a:gd name="connsiteY5" fmla="*/ 185245 h 563958"/>
                <a:gd name="connsiteX6" fmla="*/ 264072 w 457200"/>
                <a:gd name="connsiteY6" fmla="*/ 252249 h 563958"/>
                <a:gd name="connsiteX7" fmla="*/ 252248 w 457200"/>
                <a:gd name="connsiteY7" fmla="*/ 338959 h 563958"/>
                <a:gd name="connsiteX8" fmla="*/ 248307 w 457200"/>
                <a:gd name="connsiteY8" fmla="*/ 386256 h 563958"/>
                <a:gd name="connsiteX9" fmla="*/ 212834 w 457200"/>
                <a:gd name="connsiteY9" fmla="*/ 429611 h 563958"/>
                <a:gd name="connsiteX10" fmla="*/ 169479 w 457200"/>
                <a:gd name="connsiteY10" fmla="*/ 480849 h 563958"/>
                <a:gd name="connsiteX11" fmla="*/ 137948 w 457200"/>
                <a:gd name="connsiteY11" fmla="*/ 484790 h 563958"/>
                <a:gd name="connsiteX12" fmla="*/ 102476 w 457200"/>
                <a:gd name="connsiteY12" fmla="*/ 508438 h 563958"/>
                <a:gd name="connsiteX13" fmla="*/ 67003 w 457200"/>
                <a:gd name="connsiteY13" fmla="*/ 543911 h 563958"/>
                <a:gd name="connsiteX14" fmla="*/ 31531 w 457200"/>
                <a:gd name="connsiteY14" fmla="*/ 563618 h 563958"/>
                <a:gd name="connsiteX15" fmla="*/ 0 w 457200"/>
                <a:gd name="connsiteY15" fmla="*/ 528145 h 563958"/>
                <a:gd name="connsiteX16" fmla="*/ 0 w 457200"/>
                <a:gd name="connsiteY16" fmla="*/ 528145 h 563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 h="563958">
                  <a:moveTo>
                    <a:pt x="457200" y="0"/>
                  </a:moveTo>
                  <a:cubicBezTo>
                    <a:pt x="434865" y="22663"/>
                    <a:pt x="412531" y="45326"/>
                    <a:pt x="394138" y="59121"/>
                  </a:cubicBezTo>
                  <a:cubicBezTo>
                    <a:pt x="375745" y="72916"/>
                    <a:pt x="359322" y="76857"/>
                    <a:pt x="346841" y="82769"/>
                  </a:cubicBezTo>
                  <a:cubicBezTo>
                    <a:pt x="334360" y="88681"/>
                    <a:pt x="329105" y="88025"/>
                    <a:pt x="319252" y="94594"/>
                  </a:cubicBezTo>
                  <a:cubicBezTo>
                    <a:pt x="309399" y="101163"/>
                    <a:pt x="294290" y="107075"/>
                    <a:pt x="287721" y="122183"/>
                  </a:cubicBezTo>
                  <a:cubicBezTo>
                    <a:pt x="281152" y="137291"/>
                    <a:pt x="283779" y="163567"/>
                    <a:pt x="279838" y="185245"/>
                  </a:cubicBezTo>
                  <a:cubicBezTo>
                    <a:pt x="275897" y="206923"/>
                    <a:pt x="268670" y="226630"/>
                    <a:pt x="264072" y="252249"/>
                  </a:cubicBezTo>
                  <a:cubicBezTo>
                    <a:pt x="259474" y="277868"/>
                    <a:pt x="254875" y="316625"/>
                    <a:pt x="252248" y="338959"/>
                  </a:cubicBezTo>
                  <a:cubicBezTo>
                    <a:pt x="249621" y="361293"/>
                    <a:pt x="254876" y="371147"/>
                    <a:pt x="248307" y="386256"/>
                  </a:cubicBezTo>
                  <a:cubicBezTo>
                    <a:pt x="241738" y="401365"/>
                    <a:pt x="225972" y="413846"/>
                    <a:pt x="212834" y="429611"/>
                  </a:cubicBezTo>
                  <a:cubicBezTo>
                    <a:pt x="199696" y="445376"/>
                    <a:pt x="181960" y="471653"/>
                    <a:pt x="169479" y="480849"/>
                  </a:cubicBezTo>
                  <a:cubicBezTo>
                    <a:pt x="156998" y="490045"/>
                    <a:pt x="149115" y="480192"/>
                    <a:pt x="137948" y="484790"/>
                  </a:cubicBezTo>
                  <a:cubicBezTo>
                    <a:pt x="126781" y="489388"/>
                    <a:pt x="114300" y="498585"/>
                    <a:pt x="102476" y="508438"/>
                  </a:cubicBezTo>
                  <a:cubicBezTo>
                    <a:pt x="90652" y="518292"/>
                    <a:pt x="78827" y="534714"/>
                    <a:pt x="67003" y="543911"/>
                  </a:cubicBezTo>
                  <a:cubicBezTo>
                    <a:pt x="55179" y="553108"/>
                    <a:pt x="42698" y="566246"/>
                    <a:pt x="31531" y="563618"/>
                  </a:cubicBezTo>
                  <a:cubicBezTo>
                    <a:pt x="20364" y="560990"/>
                    <a:pt x="0" y="528145"/>
                    <a:pt x="0" y="528145"/>
                  </a:cubicBezTo>
                  <a:lnTo>
                    <a:pt x="0" y="528145"/>
                  </a:lnTo>
                </a:path>
              </a:pathLst>
            </a:cu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89" name="Freeform: Shape 88">
              <a:extLst>
                <a:ext uri="{FF2B5EF4-FFF2-40B4-BE49-F238E27FC236}">
                  <a16:creationId xmlns:a16="http://schemas.microsoft.com/office/drawing/2014/main" id="{C3C7F2EE-7EF4-4B24-A5A4-86322A5EAD85}"/>
                </a:ext>
              </a:extLst>
            </p:cNvPr>
            <p:cNvSpPr/>
            <p:nvPr/>
          </p:nvSpPr>
          <p:spPr>
            <a:xfrm>
              <a:off x="7619780" y="3742570"/>
              <a:ext cx="217690" cy="519106"/>
            </a:xfrm>
            <a:custGeom>
              <a:avLst/>
              <a:gdLst>
                <a:gd name="connsiteX0" fmla="*/ 204952 w 204952"/>
                <a:gd name="connsiteY0" fmla="*/ 488731 h 488731"/>
                <a:gd name="connsiteX1" fmla="*/ 181304 w 204952"/>
                <a:gd name="connsiteY1" fmla="*/ 433551 h 488731"/>
                <a:gd name="connsiteX2" fmla="*/ 177362 w 204952"/>
                <a:gd name="connsiteY2" fmla="*/ 382314 h 488731"/>
                <a:gd name="connsiteX3" fmla="*/ 137948 w 204952"/>
                <a:gd name="connsiteY3" fmla="*/ 331076 h 488731"/>
                <a:gd name="connsiteX4" fmla="*/ 102476 w 204952"/>
                <a:gd name="connsiteY4" fmla="*/ 268014 h 488731"/>
                <a:gd name="connsiteX5" fmla="*/ 78828 w 204952"/>
                <a:gd name="connsiteY5" fmla="*/ 181303 h 488731"/>
                <a:gd name="connsiteX6" fmla="*/ 51238 w 204952"/>
                <a:gd name="connsiteY6" fmla="*/ 122183 h 488731"/>
                <a:gd name="connsiteX7" fmla="*/ 35473 w 204952"/>
                <a:gd name="connsiteY7" fmla="*/ 78827 h 488731"/>
                <a:gd name="connsiteX8" fmla="*/ 0 w 204952"/>
                <a:gd name="connsiteY8" fmla="*/ 0 h 488731"/>
                <a:gd name="connsiteX9" fmla="*/ 0 w 204952"/>
                <a:gd name="connsiteY9" fmla="*/ 0 h 488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952" h="488731">
                  <a:moveTo>
                    <a:pt x="204952" y="488731"/>
                  </a:moveTo>
                  <a:cubicBezTo>
                    <a:pt x="195427" y="470009"/>
                    <a:pt x="185902" y="451287"/>
                    <a:pt x="181304" y="433551"/>
                  </a:cubicBezTo>
                  <a:cubicBezTo>
                    <a:pt x="176706" y="415815"/>
                    <a:pt x="184588" y="399393"/>
                    <a:pt x="177362" y="382314"/>
                  </a:cubicBezTo>
                  <a:cubicBezTo>
                    <a:pt x="170136" y="365235"/>
                    <a:pt x="150429" y="350126"/>
                    <a:pt x="137948" y="331076"/>
                  </a:cubicBezTo>
                  <a:cubicBezTo>
                    <a:pt x="125467" y="312026"/>
                    <a:pt x="112329" y="292976"/>
                    <a:pt x="102476" y="268014"/>
                  </a:cubicBezTo>
                  <a:cubicBezTo>
                    <a:pt x="92623" y="243052"/>
                    <a:pt x="87368" y="205608"/>
                    <a:pt x="78828" y="181303"/>
                  </a:cubicBezTo>
                  <a:cubicBezTo>
                    <a:pt x="70288" y="156998"/>
                    <a:pt x="58464" y="139262"/>
                    <a:pt x="51238" y="122183"/>
                  </a:cubicBezTo>
                  <a:cubicBezTo>
                    <a:pt x="44012" y="105104"/>
                    <a:pt x="44013" y="99191"/>
                    <a:pt x="35473" y="78827"/>
                  </a:cubicBezTo>
                  <a:cubicBezTo>
                    <a:pt x="26933" y="58463"/>
                    <a:pt x="0" y="0"/>
                    <a:pt x="0" y="0"/>
                  </a:cubicBezTo>
                  <a:lnTo>
                    <a:pt x="0" y="0"/>
                  </a:lnTo>
                </a:path>
              </a:pathLst>
            </a:cu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90" name="Oval 89">
              <a:extLst>
                <a:ext uri="{FF2B5EF4-FFF2-40B4-BE49-F238E27FC236}">
                  <a16:creationId xmlns:a16="http://schemas.microsoft.com/office/drawing/2014/main" id="{FD9E9341-F961-417D-9509-3FF43B87A57E}"/>
                </a:ext>
              </a:extLst>
            </p:cNvPr>
            <p:cNvSpPr/>
            <p:nvPr/>
          </p:nvSpPr>
          <p:spPr>
            <a:xfrm>
              <a:off x="7735475" y="4055686"/>
              <a:ext cx="68827" cy="68827"/>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91" name="Oval 90">
              <a:extLst>
                <a:ext uri="{FF2B5EF4-FFF2-40B4-BE49-F238E27FC236}">
                  <a16:creationId xmlns:a16="http://schemas.microsoft.com/office/drawing/2014/main" id="{E0E7149B-1039-4A6B-B72F-C8F46B5E9CAB}"/>
                </a:ext>
              </a:extLst>
            </p:cNvPr>
            <p:cNvSpPr/>
            <p:nvPr/>
          </p:nvSpPr>
          <p:spPr>
            <a:xfrm>
              <a:off x="8288799" y="3689459"/>
              <a:ext cx="68827" cy="68827"/>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92" name="Oval 91">
              <a:extLst>
                <a:ext uri="{FF2B5EF4-FFF2-40B4-BE49-F238E27FC236}">
                  <a16:creationId xmlns:a16="http://schemas.microsoft.com/office/drawing/2014/main" id="{E87E3849-3B24-48CD-8EB7-2C005D2828BA}"/>
                </a:ext>
              </a:extLst>
            </p:cNvPr>
            <p:cNvSpPr/>
            <p:nvPr/>
          </p:nvSpPr>
          <p:spPr>
            <a:xfrm>
              <a:off x="7906932" y="3849251"/>
              <a:ext cx="68827" cy="68827"/>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93" name="Oval 92">
              <a:extLst>
                <a:ext uri="{FF2B5EF4-FFF2-40B4-BE49-F238E27FC236}">
                  <a16:creationId xmlns:a16="http://schemas.microsoft.com/office/drawing/2014/main" id="{ABD92D08-BD1E-4B89-85C5-DEF3695D1B0B}"/>
                </a:ext>
              </a:extLst>
            </p:cNvPr>
            <p:cNvSpPr/>
            <p:nvPr/>
          </p:nvSpPr>
          <p:spPr>
            <a:xfrm>
              <a:off x="7372887" y="5041940"/>
              <a:ext cx="68827" cy="68827"/>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94" name="Oval 93">
              <a:extLst>
                <a:ext uri="{FF2B5EF4-FFF2-40B4-BE49-F238E27FC236}">
                  <a16:creationId xmlns:a16="http://schemas.microsoft.com/office/drawing/2014/main" id="{9345D4D4-4E46-4AD8-9FBB-142251397D3C}"/>
                </a:ext>
              </a:extLst>
            </p:cNvPr>
            <p:cNvSpPr/>
            <p:nvPr/>
          </p:nvSpPr>
          <p:spPr>
            <a:xfrm>
              <a:off x="7588031" y="3700986"/>
              <a:ext cx="90365" cy="90365"/>
            </a:xfrm>
            <a:prstGeom prst="ellipse">
              <a:avLst/>
            </a:prstGeom>
            <a:solidFill>
              <a:srgbClr val="EB757D"/>
            </a:solidFill>
            <a:ln>
              <a:solidFill>
                <a:srgbClr val="EB75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95" name="Freeform: Shape 94">
              <a:extLst>
                <a:ext uri="{FF2B5EF4-FFF2-40B4-BE49-F238E27FC236}">
                  <a16:creationId xmlns:a16="http://schemas.microsoft.com/office/drawing/2014/main" id="{748BD452-B685-427A-B455-9FF8485AF8D3}"/>
                </a:ext>
              </a:extLst>
            </p:cNvPr>
            <p:cNvSpPr/>
            <p:nvPr/>
          </p:nvSpPr>
          <p:spPr>
            <a:xfrm>
              <a:off x="7790617" y="4265862"/>
              <a:ext cx="226866" cy="380957"/>
            </a:xfrm>
            <a:custGeom>
              <a:avLst/>
              <a:gdLst>
                <a:gd name="connsiteX0" fmla="*/ 213591 w 213591"/>
                <a:gd name="connsiteY0" fmla="*/ 358666 h 358666"/>
                <a:gd name="connsiteX1" fmla="*/ 178119 w 213591"/>
                <a:gd name="connsiteY1" fmla="*/ 275897 h 358666"/>
                <a:gd name="connsiteX2" fmla="*/ 130822 w 213591"/>
                <a:gd name="connsiteY2" fmla="*/ 244366 h 358666"/>
                <a:gd name="connsiteX3" fmla="*/ 83526 w 213591"/>
                <a:gd name="connsiteY3" fmla="*/ 193128 h 358666"/>
                <a:gd name="connsiteX4" fmla="*/ 36229 w 213591"/>
                <a:gd name="connsiteY4" fmla="*/ 141890 h 358666"/>
                <a:gd name="connsiteX5" fmla="*/ 8639 w 213591"/>
                <a:gd name="connsiteY5" fmla="*/ 98535 h 358666"/>
                <a:gd name="connsiteX6" fmla="*/ 757 w 213591"/>
                <a:gd name="connsiteY6" fmla="*/ 63062 h 358666"/>
                <a:gd name="connsiteX7" fmla="*/ 24405 w 213591"/>
                <a:gd name="connsiteY7" fmla="*/ 0 h 358666"/>
                <a:gd name="connsiteX8" fmla="*/ 24405 w 213591"/>
                <a:gd name="connsiteY8" fmla="*/ 0 h 35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591" h="358666">
                  <a:moveTo>
                    <a:pt x="213591" y="358666"/>
                  </a:moveTo>
                  <a:cubicBezTo>
                    <a:pt x="202752" y="326806"/>
                    <a:pt x="191914" y="294947"/>
                    <a:pt x="178119" y="275897"/>
                  </a:cubicBezTo>
                  <a:cubicBezTo>
                    <a:pt x="164324" y="256847"/>
                    <a:pt x="146587" y="258161"/>
                    <a:pt x="130822" y="244366"/>
                  </a:cubicBezTo>
                  <a:cubicBezTo>
                    <a:pt x="115057" y="230571"/>
                    <a:pt x="83526" y="193128"/>
                    <a:pt x="83526" y="193128"/>
                  </a:cubicBezTo>
                  <a:cubicBezTo>
                    <a:pt x="67761" y="176049"/>
                    <a:pt x="48710" y="157655"/>
                    <a:pt x="36229" y="141890"/>
                  </a:cubicBezTo>
                  <a:cubicBezTo>
                    <a:pt x="23748" y="126125"/>
                    <a:pt x="14551" y="111673"/>
                    <a:pt x="8639" y="98535"/>
                  </a:cubicBezTo>
                  <a:cubicBezTo>
                    <a:pt x="2727" y="85397"/>
                    <a:pt x="-1871" y="79484"/>
                    <a:pt x="757" y="63062"/>
                  </a:cubicBezTo>
                  <a:cubicBezTo>
                    <a:pt x="3385" y="46640"/>
                    <a:pt x="24405" y="0"/>
                    <a:pt x="24405" y="0"/>
                  </a:cubicBezTo>
                  <a:lnTo>
                    <a:pt x="24405" y="0"/>
                  </a:lnTo>
                </a:path>
              </a:pathLst>
            </a:custGeom>
            <a:noFill/>
            <a:ln w="19050">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96" name="Oval 95">
              <a:extLst>
                <a:ext uri="{FF2B5EF4-FFF2-40B4-BE49-F238E27FC236}">
                  <a16:creationId xmlns:a16="http://schemas.microsoft.com/office/drawing/2014/main" id="{80FA326E-EFA4-4983-9AAD-FB769B460DD3}"/>
                </a:ext>
              </a:extLst>
            </p:cNvPr>
            <p:cNvSpPr/>
            <p:nvPr/>
          </p:nvSpPr>
          <p:spPr>
            <a:xfrm>
              <a:off x="7975759" y="4616089"/>
              <a:ext cx="68827" cy="68827"/>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97" name="Oval 96">
              <a:extLst>
                <a:ext uri="{FF2B5EF4-FFF2-40B4-BE49-F238E27FC236}">
                  <a16:creationId xmlns:a16="http://schemas.microsoft.com/office/drawing/2014/main" id="{4EA0B48C-AA89-44D1-B93B-B8464AD19549}"/>
                </a:ext>
              </a:extLst>
            </p:cNvPr>
            <p:cNvSpPr/>
            <p:nvPr/>
          </p:nvSpPr>
          <p:spPr>
            <a:xfrm>
              <a:off x="7792673" y="4233602"/>
              <a:ext cx="68827" cy="68827"/>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98" name="Freeform: Shape 97">
              <a:extLst>
                <a:ext uri="{FF2B5EF4-FFF2-40B4-BE49-F238E27FC236}">
                  <a16:creationId xmlns:a16="http://schemas.microsoft.com/office/drawing/2014/main" id="{CBBB804D-A842-4C39-9317-1D2252FFEEF7}"/>
                </a:ext>
              </a:extLst>
            </p:cNvPr>
            <p:cNvSpPr/>
            <p:nvPr/>
          </p:nvSpPr>
          <p:spPr>
            <a:xfrm>
              <a:off x="7553474" y="2175142"/>
              <a:ext cx="701781" cy="1479731"/>
            </a:xfrm>
            <a:custGeom>
              <a:avLst/>
              <a:gdLst>
                <a:gd name="connsiteX0" fmla="*/ 0 w 701781"/>
                <a:gd name="connsiteY0" fmla="*/ 1479731 h 1479731"/>
                <a:gd name="connsiteX1" fmla="*/ 33866 w 701781"/>
                <a:gd name="connsiteY1" fmla="*/ 1423286 h 1479731"/>
                <a:gd name="connsiteX2" fmla="*/ 150518 w 701781"/>
                <a:gd name="connsiteY2" fmla="*/ 1332975 h 1479731"/>
                <a:gd name="connsiteX3" fmla="*/ 289748 w 701781"/>
                <a:gd name="connsiteY3" fmla="*/ 1257716 h 1479731"/>
                <a:gd name="connsiteX4" fmla="*/ 421452 w 701781"/>
                <a:gd name="connsiteY4" fmla="*/ 1088382 h 1479731"/>
                <a:gd name="connsiteX5" fmla="*/ 545629 w 701781"/>
                <a:gd name="connsiteY5" fmla="*/ 817449 h 1479731"/>
                <a:gd name="connsiteX6" fmla="*/ 695744 w 701781"/>
                <a:gd name="connsiteY6" fmla="*/ 487428 h 1479731"/>
                <a:gd name="connsiteX7" fmla="*/ 657959 w 701781"/>
                <a:gd name="connsiteY7" fmla="*/ 0 h 147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1781" h="1479731">
                  <a:moveTo>
                    <a:pt x="0" y="1479731"/>
                  </a:moveTo>
                  <a:cubicBezTo>
                    <a:pt x="4390" y="1463738"/>
                    <a:pt x="8780" y="1447745"/>
                    <a:pt x="33866" y="1423286"/>
                  </a:cubicBezTo>
                  <a:cubicBezTo>
                    <a:pt x="58952" y="1398827"/>
                    <a:pt x="107871" y="1360570"/>
                    <a:pt x="150518" y="1332975"/>
                  </a:cubicBezTo>
                  <a:cubicBezTo>
                    <a:pt x="193165" y="1305380"/>
                    <a:pt x="244592" y="1298481"/>
                    <a:pt x="289748" y="1257716"/>
                  </a:cubicBezTo>
                  <a:cubicBezTo>
                    <a:pt x="334904" y="1216950"/>
                    <a:pt x="378805" y="1161760"/>
                    <a:pt x="421452" y="1088382"/>
                  </a:cubicBezTo>
                  <a:cubicBezTo>
                    <a:pt x="464099" y="1015004"/>
                    <a:pt x="545629" y="817449"/>
                    <a:pt x="545629" y="817449"/>
                  </a:cubicBezTo>
                  <a:cubicBezTo>
                    <a:pt x="591344" y="717290"/>
                    <a:pt x="677022" y="623670"/>
                    <a:pt x="695744" y="487428"/>
                  </a:cubicBezTo>
                  <a:cubicBezTo>
                    <a:pt x="714466" y="351186"/>
                    <a:pt x="686212" y="175593"/>
                    <a:pt x="657959" y="0"/>
                  </a:cubicBezTo>
                </a:path>
              </a:pathLst>
            </a:custGeom>
            <a:noFill/>
            <a:ln w="19050">
              <a:solidFill>
                <a:srgbClr val="EB75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99" name="Oval 98">
              <a:extLst>
                <a:ext uri="{FF2B5EF4-FFF2-40B4-BE49-F238E27FC236}">
                  <a16:creationId xmlns:a16="http://schemas.microsoft.com/office/drawing/2014/main" id="{DF2F862C-6C82-4BBD-ACA5-5381B680DA98}"/>
                </a:ext>
              </a:extLst>
            </p:cNvPr>
            <p:cNvSpPr/>
            <p:nvPr/>
          </p:nvSpPr>
          <p:spPr>
            <a:xfrm>
              <a:off x="7519203" y="3625665"/>
              <a:ext cx="68827" cy="68827"/>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00" name="Oval 99">
              <a:extLst>
                <a:ext uri="{FF2B5EF4-FFF2-40B4-BE49-F238E27FC236}">
                  <a16:creationId xmlns:a16="http://schemas.microsoft.com/office/drawing/2014/main" id="{B5689470-E575-4A6F-8404-5AA371D45F12}"/>
                </a:ext>
              </a:extLst>
            </p:cNvPr>
            <p:cNvSpPr/>
            <p:nvPr/>
          </p:nvSpPr>
          <p:spPr>
            <a:xfrm>
              <a:off x="8176388" y="2144198"/>
              <a:ext cx="68827" cy="68827"/>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sp>
        <p:nvSpPr>
          <p:cNvPr id="47" name="TextBox 46">
            <a:extLst>
              <a:ext uri="{FF2B5EF4-FFF2-40B4-BE49-F238E27FC236}">
                <a16:creationId xmlns:a16="http://schemas.microsoft.com/office/drawing/2014/main" id="{E0DEC883-CAD9-4FDD-BC70-5F6DE872E4C5}"/>
              </a:ext>
            </a:extLst>
          </p:cNvPr>
          <p:cNvSpPr txBox="1"/>
          <p:nvPr/>
        </p:nvSpPr>
        <p:spPr>
          <a:xfrm>
            <a:off x="706627" y="117763"/>
            <a:ext cx="6049504" cy="215444"/>
          </a:xfrm>
          <a:prstGeom prst="rect">
            <a:avLst/>
          </a:prstGeom>
          <a:noFill/>
        </p:spPr>
        <p:txBody>
          <a:bodyPr wrap="square" rtlCol="0">
            <a:spAutoFit/>
          </a:bodyPr>
          <a:lstStyle/>
          <a:p>
            <a:r>
              <a:rPr lang="nb-NO" sz="800" b="1" dirty="0">
                <a:solidFill>
                  <a:schemeClr val="bg1">
                    <a:lumMod val="65000"/>
                  </a:schemeClr>
                </a:solidFill>
                <a:latin typeface="Arial" panose="020B0604020202020204" pitchFamily="34" charset="0"/>
                <a:cs typeface="Arial" panose="020B0604020202020204" pitchFamily="34" charset="0"/>
              </a:rPr>
              <a:t>INTERMODAL TOGTERMINAL I VESTBY</a:t>
            </a:r>
          </a:p>
        </p:txBody>
      </p:sp>
      <p:sp>
        <p:nvSpPr>
          <p:cNvPr id="49" name="Slide Number Placeholder 3">
            <a:extLst>
              <a:ext uri="{FF2B5EF4-FFF2-40B4-BE49-F238E27FC236}">
                <a16:creationId xmlns:a16="http://schemas.microsoft.com/office/drawing/2014/main" id="{7F5B27CB-C440-4631-8124-AAB73486B607}"/>
              </a:ext>
            </a:extLst>
          </p:cNvPr>
          <p:cNvSpPr>
            <a:spLocks noGrp="1"/>
          </p:cNvSpPr>
          <p:nvPr>
            <p:ph type="sldNum" sz="quarter" idx="12"/>
          </p:nvPr>
        </p:nvSpPr>
        <p:spPr>
          <a:xfrm>
            <a:off x="9745200" y="6301722"/>
            <a:ext cx="644400" cy="365125"/>
          </a:xfrm>
          <a:prstGeom prst="rect">
            <a:avLst/>
          </a:prstGeom>
        </p:spPr>
        <p:txBody>
          <a:bodyPr vert="horz" lIns="91440" tIns="45720" rIns="91440" bIns="45720" rtlCol="0" anchor="ctr"/>
          <a:lstStyle>
            <a:defPPr>
              <a:defRPr lang="nb-NO"/>
            </a:defPPr>
            <a:lvl1pPr marL="0" algn="r" defTabSz="914400" rtl="0" eaLnBrk="1" latinLnBrk="0" hangingPunct="1">
              <a:defRPr sz="800" kern="1200">
                <a:solidFill>
                  <a:srgbClr val="6E6E6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751DFAA-887F-4071-8EAD-E8CA316FCF06}" type="slidenum">
              <a:rPr lang="nb-NO" smtClean="0"/>
              <a:pPr/>
              <a:t>5</a:t>
            </a:fld>
            <a:endParaRPr lang="nb-NO" dirty="0"/>
          </a:p>
        </p:txBody>
      </p:sp>
      <p:grpSp>
        <p:nvGrpSpPr>
          <p:cNvPr id="50" name="Group 49">
            <a:extLst>
              <a:ext uri="{FF2B5EF4-FFF2-40B4-BE49-F238E27FC236}">
                <a16:creationId xmlns:a16="http://schemas.microsoft.com/office/drawing/2014/main" id="{18D99C4B-EA3E-43F7-8EB1-D098181C2C07}"/>
              </a:ext>
            </a:extLst>
          </p:cNvPr>
          <p:cNvGrpSpPr/>
          <p:nvPr/>
        </p:nvGrpSpPr>
        <p:grpSpPr>
          <a:xfrm>
            <a:off x="9913718" y="5674366"/>
            <a:ext cx="1587067" cy="215444"/>
            <a:chOff x="3562699" y="5675194"/>
            <a:chExt cx="1587067" cy="215444"/>
          </a:xfrm>
        </p:grpSpPr>
        <p:cxnSp>
          <p:nvCxnSpPr>
            <p:cNvPr id="51" name="Straight Connector 50">
              <a:extLst>
                <a:ext uri="{FF2B5EF4-FFF2-40B4-BE49-F238E27FC236}">
                  <a16:creationId xmlns:a16="http://schemas.microsoft.com/office/drawing/2014/main" id="{50A50CC0-CC12-4E6D-A6E9-7004C6E7016C}"/>
                </a:ext>
              </a:extLst>
            </p:cNvPr>
            <p:cNvCxnSpPr/>
            <p:nvPr/>
          </p:nvCxnSpPr>
          <p:spPr>
            <a:xfrm>
              <a:off x="3562699" y="5785881"/>
              <a:ext cx="180000" cy="0"/>
            </a:xfrm>
            <a:prstGeom prst="line">
              <a:avLst/>
            </a:prstGeom>
            <a:ln w="28575">
              <a:solidFill>
                <a:srgbClr val="EB757D"/>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DE5B3584-3CCD-4E4A-A8B1-FBEC0892254A}"/>
                </a:ext>
              </a:extLst>
            </p:cNvPr>
            <p:cNvSpPr txBox="1"/>
            <p:nvPr/>
          </p:nvSpPr>
          <p:spPr>
            <a:xfrm>
              <a:off x="3725131" y="5675194"/>
              <a:ext cx="633823" cy="215444"/>
            </a:xfrm>
            <a:prstGeom prst="rect">
              <a:avLst/>
            </a:prstGeom>
            <a:noFill/>
          </p:spPr>
          <p:txBody>
            <a:bodyPr wrap="square" rtlCol="0">
              <a:spAutoFit/>
            </a:bodyPr>
            <a:lstStyle/>
            <a:p>
              <a:pPr>
                <a:buClr>
                  <a:schemeClr val="accent2">
                    <a:lumMod val="75000"/>
                  </a:schemeClr>
                </a:buClr>
                <a:buSzPct val="110000"/>
              </a:pPr>
              <a:r>
                <a:rPr lang="nb-NO" sz="800" dirty="0">
                  <a:latin typeface="Arial" panose="020B0604020202020204" pitchFamily="34" charset="0"/>
                  <a:cs typeface="Arial" panose="020B0604020202020204" pitchFamily="34" charset="0"/>
                </a:rPr>
                <a:t>Nasjonalt</a:t>
              </a:r>
            </a:p>
          </p:txBody>
        </p:sp>
        <p:cxnSp>
          <p:nvCxnSpPr>
            <p:cNvPr id="53" name="Straight Connector 52">
              <a:extLst>
                <a:ext uri="{FF2B5EF4-FFF2-40B4-BE49-F238E27FC236}">
                  <a16:creationId xmlns:a16="http://schemas.microsoft.com/office/drawing/2014/main" id="{76946CB5-765D-42D4-AD84-9101C53C099F}"/>
                </a:ext>
              </a:extLst>
            </p:cNvPr>
            <p:cNvCxnSpPr/>
            <p:nvPr/>
          </p:nvCxnSpPr>
          <p:spPr>
            <a:xfrm>
              <a:off x="4353511" y="5785881"/>
              <a:ext cx="18000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D5B07F56-8EA4-4D17-8C33-21CA65191A81}"/>
                </a:ext>
              </a:extLst>
            </p:cNvPr>
            <p:cNvSpPr txBox="1"/>
            <p:nvPr/>
          </p:nvSpPr>
          <p:spPr>
            <a:xfrm>
              <a:off x="4515943" y="5675194"/>
              <a:ext cx="633823" cy="215444"/>
            </a:xfrm>
            <a:prstGeom prst="rect">
              <a:avLst/>
            </a:prstGeom>
            <a:noFill/>
          </p:spPr>
          <p:txBody>
            <a:bodyPr wrap="square" rtlCol="0">
              <a:spAutoFit/>
            </a:bodyPr>
            <a:lstStyle/>
            <a:p>
              <a:pPr>
                <a:buClr>
                  <a:schemeClr val="accent2">
                    <a:lumMod val="75000"/>
                  </a:schemeClr>
                </a:buClr>
                <a:buSzPct val="110000"/>
              </a:pPr>
              <a:r>
                <a:rPr lang="nb-NO" sz="800" dirty="0">
                  <a:latin typeface="Arial" panose="020B0604020202020204" pitchFamily="34" charset="0"/>
                  <a:cs typeface="Arial" panose="020B0604020202020204" pitchFamily="34" charset="0"/>
                </a:rPr>
                <a:t>Import</a:t>
              </a:r>
            </a:p>
          </p:txBody>
        </p:sp>
      </p:grpSp>
    </p:spTree>
    <p:extLst>
      <p:ext uri="{BB962C8B-B14F-4D97-AF65-F5344CB8AC3E}">
        <p14:creationId xmlns:p14="http://schemas.microsoft.com/office/powerpoint/2010/main" val="13781874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462D5CE-EF0F-43BD-91F5-1C0DF5B1E6EB}"/>
              </a:ext>
            </a:extLst>
          </p:cNvPr>
          <p:cNvGraphicFramePr>
            <a:graphicFrameLocks noChangeAspect="1"/>
          </p:cNvGraphicFramePr>
          <p:nvPr>
            <p:custDataLst>
              <p:tags r:id="rId1"/>
            </p:custDataLst>
          </p:nvPr>
        </p:nvGraphicFramePr>
        <p:xfrm>
          <a:off x="1588" y="1686"/>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5" progId="TCLayout.ActiveDocument.1">
                  <p:embed/>
                </p:oleObj>
              </mc:Choice>
              <mc:Fallback>
                <p:oleObj name="think-cell Slide" r:id="rId4" imgW="592" imgH="595" progId="TCLayout.ActiveDocument.1">
                  <p:embed/>
                  <p:pic>
                    <p:nvPicPr>
                      <p:cNvPr id="5" name="Object 4" hidden="1">
                        <a:extLst>
                          <a:ext uri="{FF2B5EF4-FFF2-40B4-BE49-F238E27FC236}">
                            <a16:creationId xmlns:a16="http://schemas.microsoft.com/office/drawing/2014/main" id="{D462D5CE-EF0F-43BD-91F5-1C0DF5B1E6EB}"/>
                          </a:ext>
                        </a:extLst>
                      </p:cNvPr>
                      <p:cNvPicPr/>
                      <p:nvPr/>
                    </p:nvPicPr>
                    <p:blipFill>
                      <a:blip r:embed="rId5"/>
                      <a:stretch>
                        <a:fillRect/>
                      </a:stretch>
                    </p:blipFill>
                    <p:spPr>
                      <a:xfrm>
                        <a:off x="1588" y="1686"/>
                        <a:ext cx="1588" cy="1588"/>
                      </a:xfrm>
                      <a:prstGeom prst="rect">
                        <a:avLst/>
                      </a:prstGeom>
                    </p:spPr>
                  </p:pic>
                </p:oleObj>
              </mc:Fallback>
            </mc:AlternateContent>
          </a:graphicData>
        </a:graphic>
      </p:graphicFrame>
      <p:sp>
        <p:nvSpPr>
          <p:cNvPr id="4" name="Slide Number Placeholder 3">
            <a:extLst>
              <a:ext uri="{FF2B5EF4-FFF2-40B4-BE49-F238E27FC236}">
                <a16:creationId xmlns:a16="http://schemas.microsoft.com/office/drawing/2014/main" id="{082FDD20-7CFD-45D8-8859-65BBDDA0C200}"/>
              </a:ext>
            </a:extLst>
          </p:cNvPr>
          <p:cNvSpPr>
            <a:spLocks noGrp="1"/>
          </p:cNvSpPr>
          <p:nvPr>
            <p:ph type="sldNum" sz="quarter" idx="12"/>
          </p:nvPr>
        </p:nvSpPr>
        <p:spPr>
          <a:xfrm>
            <a:off x="9745200" y="6301722"/>
            <a:ext cx="644400" cy="365125"/>
          </a:xfrm>
          <a:prstGeom prst="rect">
            <a:avLst/>
          </a:prstGeom>
        </p:spPr>
        <p:txBody>
          <a:bodyPr vert="horz" lIns="91440" tIns="45720" rIns="91440" bIns="45720" rtlCol="0" anchor="ctr"/>
          <a:lstStyle>
            <a:defPPr>
              <a:defRPr lang="nb-NO"/>
            </a:defPPr>
            <a:lvl1pPr marL="0" algn="r" defTabSz="914400" rtl="0" eaLnBrk="1" latinLnBrk="0" hangingPunct="1">
              <a:defRPr sz="800" kern="1200">
                <a:solidFill>
                  <a:srgbClr val="6E6E6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751DFAA-887F-4071-8EAD-E8CA316FCF06}" type="slidenum">
              <a:rPr lang="nb-NO" smtClean="0"/>
              <a:pPr/>
              <a:t>6</a:t>
            </a:fld>
            <a:endParaRPr lang="nb-NO" dirty="0"/>
          </a:p>
        </p:txBody>
      </p:sp>
      <p:cxnSp>
        <p:nvCxnSpPr>
          <p:cNvPr id="16" name="Straight Connector 15">
            <a:extLst>
              <a:ext uri="{FF2B5EF4-FFF2-40B4-BE49-F238E27FC236}">
                <a16:creationId xmlns:a16="http://schemas.microsoft.com/office/drawing/2014/main" id="{336061C8-1DDA-416A-8E0E-E2C7C52CA20A}"/>
              </a:ext>
            </a:extLst>
          </p:cNvPr>
          <p:cNvCxnSpPr>
            <a:cxnSpLocks/>
          </p:cNvCxnSpPr>
          <p:nvPr/>
        </p:nvCxnSpPr>
        <p:spPr>
          <a:xfrm>
            <a:off x="706627" y="1325075"/>
            <a:ext cx="10813821" cy="0"/>
          </a:xfrm>
          <a:prstGeom prst="line">
            <a:avLst/>
          </a:prstGeom>
          <a:ln w="63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D62650D-98BB-47BE-A9A8-BC3D153FECE7}"/>
              </a:ext>
            </a:extLst>
          </p:cNvPr>
          <p:cNvCxnSpPr>
            <a:cxnSpLocks/>
          </p:cNvCxnSpPr>
          <p:nvPr/>
        </p:nvCxnSpPr>
        <p:spPr>
          <a:xfrm>
            <a:off x="706627" y="6183556"/>
            <a:ext cx="10813821" cy="0"/>
          </a:xfrm>
          <a:prstGeom prst="line">
            <a:avLst/>
          </a:prstGeom>
          <a:ln w="63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8" name="Title 1">
            <a:extLst>
              <a:ext uri="{FF2B5EF4-FFF2-40B4-BE49-F238E27FC236}">
                <a16:creationId xmlns:a16="http://schemas.microsoft.com/office/drawing/2014/main" id="{11E8A807-6862-4ECA-9894-6A12CABD4E65}"/>
              </a:ext>
            </a:extLst>
          </p:cNvPr>
          <p:cNvSpPr txBox="1">
            <a:spLocks/>
          </p:cNvSpPr>
          <p:nvPr/>
        </p:nvSpPr>
        <p:spPr>
          <a:xfrm>
            <a:off x="706627" y="480440"/>
            <a:ext cx="10769079" cy="995423"/>
          </a:xfrm>
          <a:prstGeom prst="rect">
            <a:avLst/>
          </a:prstGeom>
        </p:spPr>
        <p:txBody>
          <a:bodyPr vert="horz" lIns="91440" tIns="45720" rIns="91440" bIns="45720" rtlCol="0" anchor="t">
            <a:noAutofit/>
          </a:bodyPr>
          <a:lstStyle>
            <a:lvl1pPr algn="l" defTabSz="914063" rtl="0" eaLnBrk="1" latinLnBrk="0" hangingPunct="1">
              <a:lnSpc>
                <a:spcPct val="90000"/>
              </a:lnSpc>
              <a:spcBef>
                <a:spcPct val="0"/>
              </a:spcBef>
              <a:buNone/>
              <a:defRPr sz="2400" kern="1200">
                <a:solidFill>
                  <a:schemeClr val="tx2"/>
                </a:solidFill>
                <a:latin typeface="+mj-lt"/>
                <a:ea typeface="+mj-ea"/>
                <a:cs typeface="+mj-cs"/>
              </a:defRPr>
            </a:lvl1pPr>
          </a:lstStyle>
          <a:p>
            <a:r>
              <a:rPr lang="nb-NO" sz="2000" b="1" dirty="0">
                <a:latin typeface="Arial" panose="020B0604020202020204" pitchFamily="34" charset="0"/>
                <a:cs typeface="Arial" panose="020B0604020202020204" pitchFamily="34" charset="0"/>
              </a:rPr>
              <a:t>Lokalisering av terminalen på Rustad gård sikrer nær tilknytning til Østfoldbanen, vegnettet og næringslivet, og vil på sikt muliggjøre vekst</a:t>
            </a:r>
          </a:p>
        </p:txBody>
      </p:sp>
      <p:sp>
        <p:nvSpPr>
          <p:cNvPr id="58" name="TextBox 57">
            <a:extLst>
              <a:ext uri="{FF2B5EF4-FFF2-40B4-BE49-F238E27FC236}">
                <a16:creationId xmlns:a16="http://schemas.microsoft.com/office/drawing/2014/main" id="{EC68B595-EACD-4629-94C6-F2537622E0D2}"/>
              </a:ext>
            </a:extLst>
          </p:cNvPr>
          <p:cNvSpPr txBox="1"/>
          <p:nvPr/>
        </p:nvSpPr>
        <p:spPr>
          <a:xfrm>
            <a:off x="706627" y="117763"/>
            <a:ext cx="6049504" cy="215444"/>
          </a:xfrm>
          <a:prstGeom prst="rect">
            <a:avLst/>
          </a:prstGeom>
          <a:noFill/>
        </p:spPr>
        <p:txBody>
          <a:bodyPr wrap="square" rtlCol="0">
            <a:spAutoFit/>
          </a:bodyPr>
          <a:lstStyle/>
          <a:p>
            <a:r>
              <a:rPr lang="nb-NO" sz="800" b="1" dirty="0">
                <a:solidFill>
                  <a:schemeClr val="bg1">
                    <a:lumMod val="65000"/>
                  </a:schemeClr>
                </a:solidFill>
                <a:latin typeface="Arial" panose="020B0604020202020204" pitchFamily="34" charset="0"/>
                <a:cs typeface="Arial" panose="020B0604020202020204" pitchFamily="34" charset="0"/>
              </a:rPr>
              <a:t>INTERMODAL TOGTERMINAL I VESTBY</a:t>
            </a:r>
          </a:p>
        </p:txBody>
      </p:sp>
      <p:sp>
        <p:nvSpPr>
          <p:cNvPr id="64" name="Google Shape;1975;gb6ea424294_0_366">
            <a:extLst>
              <a:ext uri="{FF2B5EF4-FFF2-40B4-BE49-F238E27FC236}">
                <a16:creationId xmlns:a16="http://schemas.microsoft.com/office/drawing/2014/main" id="{8AAE3533-8B57-4BBD-83C7-C51DFA932C41}"/>
              </a:ext>
            </a:extLst>
          </p:cNvPr>
          <p:cNvSpPr/>
          <p:nvPr/>
        </p:nvSpPr>
        <p:spPr>
          <a:xfrm>
            <a:off x="706625" y="1835389"/>
            <a:ext cx="3826514" cy="4197380"/>
          </a:xfrm>
          <a:prstGeom prst="rect">
            <a:avLst/>
          </a:prstGeom>
          <a:solidFill>
            <a:srgbClr val="F2F2F2"/>
          </a:solidFill>
          <a:ln>
            <a:noFill/>
          </a:ln>
        </p:spPr>
        <p:txBody>
          <a:bodyPr spcFirstLastPara="1" wrap="square" lIns="91401" tIns="91401" rIns="91401" bIns="91401" anchor="ctr" anchorCtr="0">
            <a:noAutofit/>
          </a:bodyPr>
          <a:lstStyle/>
          <a:p>
            <a:pPr>
              <a:buClr>
                <a:srgbClr val="000000"/>
              </a:buClr>
              <a:buSzPts val="1400"/>
            </a:pPr>
            <a:endParaRPr sz="1400" dirty="0">
              <a:solidFill>
                <a:srgbClr val="000000"/>
              </a:solidFill>
              <a:ea typeface="Arial"/>
              <a:cs typeface="Arial"/>
              <a:sym typeface="Arial"/>
            </a:endParaRPr>
          </a:p>
        </p:txBody>
      </p:sp>
      <p:sp>
        <p:nvSpPr>
          <p:cNvPr id="71" name="TextBox 70">
            <a:extLst>
              <a:ext uri="{FF2B5EF4-FFF2-40B4-BE49-F238E27FC236}">
                <a16:creationId xmlns:a16="http://schemas.microsoft.com/office/drawing/2014/main" id="{246C13EE-71AC-41A9-93CC-E2474B97D9B9}"/>
              </a:ext>
            </a:extLst>
          </p:cNvPr>
          <p:cNvSpPr txBox="1"/>
          <p:nvPr/>
        </p:nvSpPr>
        <p:spPr>
          <a:xfrm>
            <a:off x="873772" y="1899115"/>
            <a:ext cx="3493263" cy="276999"/>
          </a:xfrm>
          <a:prstGeom prst="rect">
            <a:avLst/>
          </a:prstGeom>
          <a:noFill/>
        </p:spPr>
        <p:txBody>
          <a:bodyPr wrap="square" rtlCol="0">
            <a:spAutoFit/>
          </a:bodyPr>
          <a:lstStyle/>
          <a:p>
            <a:r>
              <a:rPr lang="nb-NO" sz="1200" b="1" dirty="0">
                <a:latin typeface="Arial" panose="020B0604020202020204" pitchFamily="34" charset="0"/>
                <a:cs typeface="Arial" panose="020B0604020202020204" pitchFamily="34" charset="0"/>
              </a:rPr>
              <a:t>Lokasjon</a:t>
            </a:r>
            <a:endParaRPr lang="nb-NO" sz="1200" b="1" baseline="30000" dirty="0">
              <a:latin typeface="Arial" panose="020B0604020202020204" pitchFamily="34" charset="0"/>
              <a:cs typeface="Arial" panose="020B0604020202020204" pitchFamily="34" charset="0"/>
            </a:endParaRPr>
          </a:p>
        </p:txBody>
      </p:sp>
      <p:sp>
        <p:nvSpPr>
          <p:cNvPr id="72" name="TextBox 71">
            <a:extLst>
              <a:ext uri="{FF2B5EF4-FFF2-40B4-BE49-F238E27FC236}">
                <a16:creationId xmlns:a16="http://schemas.microsoft.com/office/drawing/2014/main" id="{1FE6DF90-087B-4995-BB87-98A9C82EE68C}"/>
              </a:ext>
            </a:extLst>
          </p:cNvPr>
          <p:cNvSpPr txBox="1"/>
          <p:nvPr/>
        </p:nvSpPr>
        <p:spPr>
          <a:xfrm>
            <a:off x="2312126" y="2258507"/>
            <a:ext cx="2054911" cy="2215991"/>
          </a:xfrm>
          <a:prstGeom prst="rect">
            <a:avLst/>
          </a:prstGeom>
          <a:noFill/>
        </p:spPr>
        <p:txBody>
          <a:bodyPr wrap="square" rtlCol="0">
            <a:spAutoFit/>
          </a:bodyPr>
          <a:lstStyle/>
          <a:p>
            <a:pPr marL="171450" indent="-171450">
              <a:buClr>
                <a:schemeClr val="accent2">
                  <a:lumMod val="75000"/>
                </a:schemeClr>
              </a:buClr>
              <a:buSzPct val="100000"/>
              <a:buFont typeface="Arial" panose="020B0604020202020204" pitchFamily="34" charset="0"/>
              <a:buChar char="&gt;"/>
            </a:pPr>
            <a:r>
              <a:rPr lang="nb-NO" sz="1000" dirty="0">
                <a:latin typeface="Arial" panose="020B0604020202020204" pitchFamily="34" charset="0"/>
                <a:cs typeface="Arial" panose="020B0604020202020204" pitchFamily="34" charset="0"/>
              </a:rPr>
              <a:t>Terminalen vil benytte området tilknyttet Rustad gård som ligger sør for </a:t>
            </a:r>
            <a:r>
              <a:rPr lang="nb-NO" sz="1000" dirty="0" err="1">
                <a:latin typeface="Arial" panose="020B0604020202020204" pitchFamily="34" charset="0"/>
                <a:cs typeface="Arial" panose="020B0604020202020204" pitchFamily="34" charset="0"/>
              </a:rPr>
              <a:t>Deli</a:t>
            </a:r>
            <a:r>
              <a:rPr lang="nb-NO" sz="1000" dirty="0">
                <a:latin typeface="Arial" panose="020B0604020202020204" pitchFamily="34" charset="0"/>
                <a:cs typeface="Arial" panose="020B0604020202020204" pitchFamily="34" charset="0"/>
              </a:rPr>
              <a:t> skog næringspark</a:t>
            </a:r>
            <a:br>
              <a:rPr lang="nb-NO" sz="1000" dirty="0">
                <a:latin typeface="Arial" panose="020B0604020202020204" pitchFamily="34" charset="0"/>
                <a:cs typeface="Arial" panose="020B0604020202020204" pitchFamily="34" charset="0"/>
              </a:rPr>
            </a:br>
            <a:endParaRPr lang="nb-NO" sz="400" dirty="0">
              <a:latin typeface="Arial" panose="020B0604020202020204" pitchFamily="34" charset="0"/>
              <a:cs typeface="Arial" panose="020B0604020202020204" pitchFamily="34" charset="0"/>
            </a:endParaRPr>
          </a:p>
          <a:p>
            <a:pPr marL="171450" indent="-171450">
              <a:buClr>
                <a:schemeClr val="accent2">
                  <a:lumMod val="75000"/>
                </a:schemeClr>
              </a:buClr>
              <a:buSzPct val="100000"/>
              <a:buFont typeface="Arial" panose="020B0604020202020204" pitchFamily="34" charset="0"/>
              <a:buChar char="&gt;"/>
            </a:pPr>
            <a:r>
              <a:rPr lang="nb-NO" sz="1000" dirty="0">
                <a:latin typeface="Arial" panose="020B0604020202020204" pitchFamily="34" charset="0"/>
                <a:cs typeface="Arial" panose="020B0604020202020204" pitchFamily="34" charset="0"/>
              </a:rPr>
              <a:t>Området eies i dag av Rustad gård og er spilt inn til Vestby kommune for konsekvens-utredning</a:t>
            </a:r>
          </a:p>
          <a:p>
            <a:pPr marL="171450" indent="-171450">
              <a:buClr>
                <a:schemeClr val="accent2">
                  <a:lumMod val="75000"/>
                </a:schemeClr>
              </a:buClr>
              <a:buSzPct val="100000"/>
              <a:buFont typeface="Arial" panose="020B0604020202020204" pitchFamily="34" charset="0"/>
              <a:buChar char="&gt;"/>
            </a:pPr>
            <a:endParaRPr lang="nb-NO" sz="400" dirty="0">
              <a:latin typeface="Arial" panose="020B0604020202020204" pitchFamily="34" charset="0"/>
              <a:cs typeface="Arial" panose="020B0604020202020204" pitchFamily="34" charset="0"/>
            </a:endParaRPr>
          </a:p>
          <a:p>
            <a:pPr marL="171450" indent="-171450">
              <a:buClr>
                <a:schemeClr val="accent2">
                  <a:lumMod val="75000"/>
                </a:schemeClr>
              </a:buClr>
              <a:buSzPct val="100000"/>
              <a:buFont typeface="Arial" panose="020B0604020202020204" pitchFamily="34" charset="0"/>
              <a:buChar char="&gt;"/>
            </a:pPr>
            <a:r>
              <a:rPr lang="nb-NO" sz="1000" dirty="0">
                <a:latin typeface="Arial" panose="020B0604020202020204" pitchFamily="34" charset="0"/>
                <a:cs typeface="Arial" panose="020B0604020202020204" pitchFamily="34" charset="0"/>
              </a:rPr>
              <a:t>Deler av ASKO sin natt-parkering vil anvendes til sidespor for tilkobling til Østfoldbanen over Vestby stasjon</a:t>
            </a:r>
          </a:p>
        </p:txBody>
      </p:sp>
      <p:sp>
        <p:nvSpPr>
          <p:cNvPr id="73" name="TextBox 72">
            <a:extLst>
              <a:ext uri="{FF2B5EF4-FFF2-40B4-BE49-F238E27FC236}">
                <a16:creationId xmlns:a16="http://schemas.microsoft.com/office/drawing/2014/main" id="{75CEE486-D496-4C28-867E-5F7B842E4265}"/>
              </a:ext>
            </a:extLst>
          </p:cNvPr>
          <p:cNvSpPr txBox="1"/>
          <p:nvPr/>
        </p:nvSpPr>
        <p:spPr>
          <a:xfrm>
            <a:off x="1137257" y="4645463"/>
            <a:ext cx="2913633" cy="400110"/>
          </a:xfrm>
          <a:prstGeom prst="rect">
            <a:avLst/>
          </a:prstGeom>
          <a:noFill/>
        </p:spPr>
        <p:txBody>
          <a:bodyPr wrap="square" rtlCol="0">
            <a:spAutoFit/>
          </a:bodyPr>
          <a:lstStyle/>
          <a:p>
            <a:r>
              <a:rPr lang="nb-NO" sz="1000" dirty="0">
                <a:latin typeface="Arial" panose="020B0604020202020204" pitchFamily="34" charset="0"/>
                <a:cs typeface="Arial" panose="020B0604020202020204" pitchFamily="34" charset="0"/>
              </a:rPr>
              <a:t>Nær tilknytning til Østfoldbanen, viktige aktører og vegnettet</a:t>
            </a:r>
          </a:p>
        </p:txBody>
      </p:sp>
      <p:sp>
        <p:nvSpPr>
          <p:cNvPr id="74" name="Plus Sign 73">
            <a:extLst>
              <a:ext uri="{FF2B5EF4-FFF2-40B4-BE49-F238E27FC236}">
                <a16:creationId xmlns:a16="http://schemas.microsoft.com/office/drawing/2014/main" id="{C2D4C5F1-46CF-4A8B-BAB2-8B0D472AD464}"/>
              </a:ext>
            </a:extLst>
          </p:cNvPr>
          <p:cNvSpPr/>
          <p:nvPr/>
        </p:nvSpPr>
        <p:spPr>
          <a:xfrm>
            <a:off x="906400" y="4714765"/>
            <a:ext cx="252000" cy="252000"/>
          </a:xfrm>
          <a:prstGeom prst="mathPlus">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latin typeface="Arial" panose="020B0604020202020204" pitchFamily="34" charset="0"/>
              <a:cs typeface="Arial" panose="020B0604020202020204" pitchFamily="34" charset="0"/>
            </a:endParaRPr>
          </a:p>
        </p:txBody>
      </p:sp>
      <p:sp>
        <p:nvSpPr>
          <p:cNvPr id="75" name="TextBox 74">
            <a:extLst>
              <a:ext uri="{FF2B5EF4-FFF2-40B4-BE49-F238E27FC236}">
                <a16:creationId xmlns:a16="http://schemas.microsoft.com/office/drawing/2014/main" id="{6872CF30-0756-4F4D-AFA2-7DBF4105ACE2}"/>
              </a:ext>
            </a:extLst>
          </p:cNvPr>
          <p:cNvSpPr txBox="1"/>
          <p:nvPr/>
        </p:nvSpPr>
        <p:spPr>
          <a:xfrm>
            <a:off x="1137257" y="5063215"/>
            <a:ext cx="3021788" cy="400110"/>
          </a:xfrm>
          <a:prstGeom prst="rect">
            <a:avLst/>
          </a:prstGeom>
          <a:noFill/>
        </p:spPr>
        <p:txBody>
          <a:bodyPr wrap="square" rtlCol="0">
            <a:spAutoFit/>
          </a:bodyPr>
          <a:lstStyle/>
          <a:p>
            <a:r>
              <a:rPr lang="nb-NO" sz="1000" dirty="0">
                <a:latin typeface="Arial" panose="020B0604020202020204" pitchFamily="34" charset="0"/>
                <a:cs typeface="Arial" panose="020B0604020202020204" pitchFamily="34" charset="0"/>
              </a:rPr>
              <a:t>Aktuelt for etablering av annen relevant nærings-virksomhet (f.eks. innlandshavn)</a:t>
            </a:r>
          </a:p>
        </p:txBody>
      </p:sp>
      <p:sp>
        <p:nvSpPr>
          <p:cNvPr id="76" name="Plus Sign 75">
            <a:extLst>
              <a:ext uri="{FF2B5EF4-FFF2-40B4-BE49-F238E27FC236}">
                <a16:creationId xmlns:a16="http://schemas.microsoft.com/office/drawing/2014/main" id="{FACC8E59-D229-49BA-9311-B17E1A71530C}"/>
              </a:ext>
            </a:extLst>
          </p:cNvPr>
          <p:cNvSpPr/>
          <p:nvPr/>
        </p:nvSpPr>
        <p:spPr>
          <a:xfrm>
            <a:off x="915820" y="5130714"/>
            <a:ext cx="252000" cy="252000"/>
          </a:xfrm>
          <a:prstGeom prst="mathPlus">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latin typeface="Arial" panose="020B0604020202020204" pitchFamily="34" charset="0"/>
              <a:cs typeface="Arial" panose="020B0604020202020204" pitchFamily="34" charset="0"/>
            </a:endParaRPr>
          </a:p>
        </p:txBody>
      </p:sp>
      <p:sp>
        <p:nvSpPr>
          <p:cNvPr id="77" name="TextBox 76">
            <a:extLst>
              <a:ext uri="{FF2B5EF4-FFF2-40B4-BE49-F238E27FC236}">
                <a16:creationId xmlns:a16="http://schemas.microsoft.com/office/drawing/2014/main" id="{9BEB7D06-FF9F-4F7D-8285-BFD5F3D7B256}"/>
              </a:ext>
            </a:extLst>
          </p:cNvPr>
          <p:cNvSpPr txBox="1"/>
          <p:nvPr/>
        </p:nvSpPr>
        <p:spPr>
          <a:xfrm>
            <a:off x="1137257" y="5484137"/>
            <a:ext cx="3151122" cy="400110"/>
          </a:xfrm>
          <a:prstGeom prst="rect">
            <a:avLst/>
          </a:prstGeom>
          <a:noFill/>
        </p:spPr>
        <p:txBody>
          <a:bodyPr wrap="square" rtlCol="0">
            <a:spAutoFit/>
          </a:bodyPr>
          <a:lstStyle/>
          <a:p>
            <a:r>
              <a:rPr lang="nb-NO" sz="1000" dirty="0">
                <a:latin typeface="Arial" panose="020B0604020202020204" pitchFamily="34" charset="0"/>
                <a:cs typeface="Arial" panose="020B0604020202020204" pitchFamily="34" charset="0"/>
              </a:rPr>
              <a:t>Gode muligheter for ekspansjon på sikt i takt med økt etterspørsel til / fra regionen</a:t>
            </a:r>
          </a:p>
        </p:txBody>
      </p:sp>
      <p:sp>
        <p:nvSpPr>
          <p:cNvPr id="78" name="Plus Sign 77">
            <a:extLst>
              <a:ext uri="{FF2B5EF4-FFF2-40B4-BE49-F238E27FC236}">
                <a16:creationId xmlns:a16="http://schemas.microsoft.com/office/drawing/2014/main" id="{CED3D9CA-9433-4753-ADA7-ADDCCC0B09ED}"/>
              </a:ext>
            </a:extLst>
          </p:cNvPr>
          <p:cNvSpPr/>
          <p:nvPr/>
        </p:nvSpPr>
        <p:spPr>
          <a:xfrm>
            <a:off x="909540" y="5546663"/>
            <a:ext cx="252000" cy="252000"/>
          </a:xfrm>
          <a:prstGeom prst="mathPlus">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latin typeface="Arial" panose="020B0604020202020204" pitchFamily="34" charset="0"/>
              <a:cs typeface="Arial" panose="020B0604020202020204" pitchFamily="34" charset="0"/>
            </a:endParaRPr>
          </a:p>
        </p:txBody>
      </p:sp>
      <p:sp>
        <p:nvSpPr>
          <p:cNvPr id="79" name="Footer Placeholder 4">
            <a:extLst>
              <a:ext uri="{FF2B5EF4-FFF2-40B4-BE49-F238E27FC236}">
                <a16:creationId xmlns:a16="http://schemas.microsoft.com/office/drawing/2014/main" id="{7636106A-6FD8-4781-AEC9-FA7C26F00A47}"/>
              </a:ext>
            </a:extLst>
          </p:cNvPr>
          <p:cNvSpPr>
            <a:spLocks noGrp="1"/>
          </p:cNvSpPr>
          <p:nvPr>
            <p:ph type="ftr" sz="quarter" idx="11"/>
          </p:nvPr>
        </p:nvSpPr>
        <p:spPr>
          <a:xfrm>
            <a:off x="6188400" y="6321601"/>
            <a:ext cx="2978368" cy="365126"/>
          </a:xfrm>
          <a:prstGeom prst="rect">
            <a:avLst/>
          </a:prstGeom>
        </p:spPr>
        <p:txBody>
          <a:bodyPr vert="horz" lIns="0" tIns="45720" rIns="0" bIns="45720" rtlCol="0" anchor="ctr"/>
          <a:lstStyle>
            <a:defPPr>
              <a:defRPr lang="nb-NO"/>
            </a:defPPr>
            <a:lvl1pPr marL="0" algn="ctr" defTabSz="914400" rtl="0" eaLnBrk="1" latinLnBrk="0" hangingPunct="1">
              <a:defRPr sz="800" kern="1200">
                <a:solidFill>
                  <a:srgbClr val="6E6E6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nb-NO" sz="600" i="1" dirty="0">
              <a:latin typeface="Arial" panose="020B0604020202020204" pitchFamily="34" charset="0"/>
              <a:cs typeface="Arial" panose="020B0604020202020204" pitchFamily="34" charset="0"/>
            </a:endParaRPr>
          </a:p>
        </p:txBody>
      </p:sp>
      <p:grpSp>
        <p:nvGrpSpPr>
          <p:cNvPr id="80" name="Group 79">
            <a:extLst>
              <a:ext uri="{FF2B5EF4-FFF2-40B4-BE49-F238E27FC236}">
                <a16:creationId xmlns:a16="http://schemas.microsoft.com/office/drawing/2014/main" id="{3FBB520E-4365-49F2-8043-993763D9FCCA}"/>
              </a:ext>
            </a:extLst>
          </p:cNvPr>
          <p:cNvGrpSpPr/>
          <p:nvPr/>
        </p:nvGrpSpPr>
        <p:grpSpPr>
          <a:xfrm>
            <a:off x="921227" y="2273586"/>
            <a:ext cx="1369495" cy="2186480"/>
            <a:chOff x="3251361" y="2077036"/>
            <a:chExt cx="2242978" cy="3581047"/>
          </a:xfrm>
        </p:grpSpPr>
        <p:grpSp>
          <p:nvGrpSpPr>
            <p:cNvPr id="81" name="Group 80">
              <a:extLst>
                <a:ext uri="{FF2B5EF4-FFF2-40B4-BE49-F238E27FC236}">
                  <a16:creationId xmlns:a16="http://schemas.microsoft.com/office/drawing/2014/main" id="{90C5BFF1-5140-4553-8868-642624BCF51B}"/>
                </a:ext>
              </a:extLst>
            </p:cNvPr>
            <p:cNvGrpSpPr/>
            <p:nvPr/>
          </p:nvGrpSpPr>
          <p:grpSpPr>
            <a:xfrm>
              <a:off x="3251361" y="2077036"/>
              <a:ext cx="2242978" cy="3581047"/>
              <a:chOff x="835278" y="191034"/>
              <a:chExt cx="4329004" cy="6862909"/>
            </a:xfrm>
          </p:grpSpPr>
          <p:pic>
            <p:nvPicPr>
              <p:cNvPr id="83" name="Picture 82">
                <a:extLst>
                  <a:ext uri="{FF2B5EF4-FFF2-40B4-BE49-F238E27FC236}">
                    <a16:creationId xmlns:a16="http://schemas.microsoft.com/office/drawing/2014/main" id="{27B1E83B-463B-4D92-B184-2EB0B3CAA624}"/>
                  </a:ext>
                </a:extLst>
              </p:cNvPr>
              <p:cNvPicPr>
                <a:picLocks noChangeAspect="1"/>
              </p:cNvPicPr>
              <p:nvPr/>
            </p:nvPicPr>
            <p:blipFill rotWithShape="1">
              <a:blip r:embed="rId6"/>
              <a:srcRect l="1924" r="4974"/>
              <a:stretch/>
            </p:blipFill>
            <p:spPr>
              <a:xfrm>
                <a:off x="835278" y="191034"/>
                <a:ext cx="4307574" cy="6857999"/>
              </a:xfrm>
              <a:prstGeom prst="rect">
                <a:avLst/>
              </a:prstGeom>
            </p:spPr>
          </p:pic>
          <p:sp>
            <p:nvSpPr>
              <p:cNvPr id="84" name="Freeform: Shape 83">
                <a:extLst>
                  <a:ext uri="{FF2B5EF4-FFF2-40B4-BE49-F238E27FC236}">
                    <a16:creationId xmlns:a16="http://schemas.microsoft.com/office/drawing/2014/main" id="{75888EA1-3EFA-44B6-86DB-B8E338C94694}"/>
                  </a:ext>
                </a:extLst>
              </p:cNvPr>
              <p:cNvSpPr/>
              <p:nvPr/>
            </p:nvSpPr>
            <p:spPr>
              <a:xfrm>
                <a:off x="1806117" y="193964"/>
                <a:ext cx="3358165" cy="6859004"/>
              </a:xfrm>
              <a:custGeom>
                <a:avLst/>
                <a:gdLst>
                  <a:gd name="connsiteX0" fmla="*/ 3358165 w 3358165"/>
                  <a:gd name="connsiteY0" fmla="*/ 0 h 6859004"/>
                  <a:gd name="connsiteX1" fmla="*/ 2952919 w 3358165"/>
                  <a:gd name="connsiteY1" fmla="*/ 346363 h 6859004"/>
                  <a:gd name="connsiteX2" fmla="*/ 2551138 w 3358165"/>
                  <a:gd name="connsiteY2" fmla="*/ 675409 h 6859004"/>
                  <a:gd name="connsiteX3" fmla="*/ 2263656 w 3358165"/>
                  <a:gd name="connsiteY3" fmla="*/ 931718 h 6859004"/>
                  <a:gd name="connsiteX4" fmla="*/ 2138965 w 3358165"/>
                  <a:gd name="connsiteY4" fmla="*/ 1080654 h 6859004"/>
                  <a:gd name="connsiteX5" fmla="*/ 1969247 w 3358165"/>
                  <a:gd name="connsiteY5" fmla="*/ 1392381 h 6859004"/>
                  <a:gd name="connsiteX6" fmla="*/ 1872265 w 3358165"/>
                  <a:gd name="connsiteY6" fmla="*/ 1690254 h 6859004"/>
                  <a:gd name="connsiteX7" fmla="*/ 1841092 w 3358165"/>
                  <a:gd name="connsiteY7" fmla="*/ 1929245 h 6859004"/>
                  <a:gd name="connsiteX8" fmla="*/ 1802992 w 3358165"/>
                  <a:gd name="connsiteY8" fmla="*/ 2348345 h 6859004"/>
                  <a:gd name="connsiteX9" fmla="*/ 1768356 w 3358165"/>
                  <a:gd name="connsiteY9" fmla="*/ 2632363 h 6859004"/>
                  <a:gd name="connsiteX10" fmla="*/ 1747574 w 3358165"/>
                  <a:gd name="connsiteY10" fmla="*/ 2732809 h 6859004"/>
                  <a:gd name="connsiteX11" fmla="*/ 1654056 w 3358165"/>
                  <a:gd name="connsiteY11" fmla="*/ 3072245 h 6859004"/>
                  <a:gd name="connsiteX12" fmla="*/ 1034065 w 3358165"/>
                  <a:gd name="connsiteY12" fmla="*/ 4623954 h 6859004"/>
                  <a:gd name="connsiteX13" fmla="*/ 756974 w 3358165"/>
                  <a:gd name="connsiteY13" fmla="*/ 5264727 h 6859004"/>
                  <a:gd name="connsiteX14" fmla="*/ 344801 w 3358165"/>
                  <a:gd name="connsiteY14" fmla="*/ 6075218 h 6859004"/>
                  <a:gd name="connsiteX15" fmla="*/ 102347 w 3358165"/>
                  <a:gd name="connsiteY15" fmla="*/ 6584372 h 6859004"/>
                  <a:gd name="connsiteX16" fmla="*/ 1901 w 3358165"/>
                  <a:gd name="connsiteY16" fmla="*/ 6854536 h 6859004"/>
                  <a:gd name="connsiteX17" fmla="*/ 46205 w 3358165"/>
                  <a:gd name="connsiteY17" fmla="*/ 6727250 h 685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58165" h="6859004">
                    <a:moveTo>
                      <a:pt x="3358165" y="0"/>
                    </a:moveTo>
                    <a:lnTo>
                      <a:pt x="2952919" y="346363"/>
                    </a:lnTo>
                    <a:cubicBezTo>
                      <a:pt x="2818414" y="458931"/>
                      <a:pt x="2666015" y="577850"/>
                      <a:pt x="2551138" y="675409"/>
                    </a:cubicBezTo>
                    <a:cubicBezTo>
                      <a:pt x="2436261" y="772968"/>
                      <a:pt x="2332352" y="864177"/>
                      <a:pt x="2263656" y="931718"/>
                    </a:cubicBezTo>
                    <a:cubicBezTo>
                      <a:pt x="2194960" y="999259"/>
                      <a:pt x="2188033" y="1003877"/>
                      <a:pt x="2138965" y="1080654"/>
                    </a:cubicBezTo>
                    <a:cubicBezTo>
                      <a:pt x="2089897" y="1157431"/>
                      <a:pt x="2013697" y="1290781"/>
                      <a:pt x="1969247" y="1392381"/>
                    </a:cubicBezTo>
                    <a:cubicBezTo>
                      <a:pt x="1924797" y="1493981"/>
                      <a:pt x="1893624" y="1600777"/>
                      <a:pt x="1872265" y="1690254"/>
                    </a:cubicBezTo>
                    <a:cubicBezTo>
                      <a:pt x="1850906" y="1779731"/>
                      <a:pt x="1852638" y="1819563"/>
                      <a:pt x="1841092" y="1929245"/>
                    </a:cubicBezTo>
                    <a:cubicBezTo>
                      <a:pt x="1829546" y="2038927"/>
                      <a:pt x="1815115" y="2231159"/>
                      <a:pt x="1802992" y="2348345"/>
                    </a:cubicBezTo>
                    <a:cubicBezTo>
                      <a:pt x="1790869" y="2465531"/>
                      <a:pt x="1777592" y="2568286"/>
                      <a:pt x="1768356" y="2632363"/>
                    </a:cubicBezTo>
                    <a:cubicBezTo>
                      <a:pt x="1759120" y="2696440"/>
                      <a:pt x="1766624" y="2659495"/>
                      <a:pt x="1747574" y="2732809"/>
                    </a:cubicBezTo>
                    <a:cubicBezTo>
                      <a:pt x="1728524" y="2806123"/>
                      <a:pt x="1772974" y="2757054"/>
                      <a:pt x="1654056" y="3072245"/>
                    </a:cubicBezTo>
                    <a:cubicBezTo>
                      <a:pt x="1535138" y="3387436"/>
                      <a:pt x="1183579" y="4258540"/>
                      <a:pt x="1034065" y="4623954"/>
                    </a:cubicBezTo>
                    <a:cubicBezTo>
                      <a:pt x="884551" y="4989368"/>
                      <a:pt x="871851" y="5022850"/>
                      <a:pt x="756974" y="5264727"/>
                    </a:cubicBezTo>
                    <a:cubicBezTo>
                      <a:pt x="642097" y="5506604"/>
                      <a:pt x="453905" y="5855277"/>
                      <a:pt x="344801" y="6075218"/>
                    </a:cubicBezTo>
                    <a:cubicBezTo>
                      <a:pt x="235697" y="6295159"/>
                      <a:pt x="159497" y="6454486"/>
                      <a:pt x="102347" y="6584372"/>
                    </a:cubicBezTo>
                    <a:cubicBezTo>
                      <a:pt x="45197" y="6714258"/>
                      <a:pt x="11258" y="6830723"/>
                      <a:pt x="1901" y="6854536"/>
                    </a:cubicBezTo>
                    <a:cubicBezTo>
                      <a:pt x="-7456" y="6878349"/>
                      <a:pt x="19374" y="6802799"/>
                      <a:pt x="46205" y="6727250"/>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85" name="Freeform: Shape 84">
                <a:extLst>
                  <a:ext uri="{FF2B5EF4-FFF2-40B4-BE49-F238E27FC236}">
                    <a16:creationId xmlns:a16="http://schemas.microsoft.com/office/drawing/2014/main" id="{66DC7951-E645-48FA-AB68-E40373AB4EA6}"/>
                  </a:ext>
                </a:extLst>
              </p:cNvPr>
              <p:cNvSpPr/>
              <p:nvPr/>
            </p:nvSpPr>
            <p:spPr>
              <a:xfrm>
                <a:off x="1948070" y="4495800"/>
                <a:ext cx="1168986" cy="2237014"/>
              </a:xfrm>
              <a:custGeom>
                <a:avLst/>
                <a:gdLst>
                  <a:gd name="connsiteX0" fmla="*/ 1021349 w 1168986"/>
                  <a:gd name="connsiteY0" fmla="*/ 0 h 2237014"/>
                  <a:gd name="connsiteX1" fmla="*/ 1168986 w 1168986"/>
                  <a:gd name="connsiteY1" fmla="*/ 52388 h 2237014"/>
                  <a:gd name="connsiteX2" fmla="*/ 1033255 w 1168986"/>
                  <a:gd name="connsiteY2" fmla="*/ 364331 h 2237014"/>
                  <a:gd name="connsiteX3" fmla="*/ 999918 w 1168986"/>
                  <a:gd name="connsiteY3" fmla="*/ 478631 h 2237014"/>
                  <a:gd name="connsiteX4" fmla="*/ 957055 w 1168986"/>
                  <a:gd name="connsiteY4" fmla="*/ 564356 h 2237014"/>
                  <a:gd name="connsiteX5" fmla="*/ 890380 w 1168986"/>
                  <a:gd name="connsiteY5" fmla="*/ 611981 h 2237014"/>
                  <a:gd name="connsiteX6" fmla="*/ 892761 w 1168986"/>
                  <a:gd name="connsiteY6" fmla="*/ 697706 h 2237014"/>
                  <a:gd name="connsiteX7" fmla="*/ 890380 w 1168986"/>
                  <a:gd name="connsiteY7" fmla="*/ 842963 h 2237014"/>
                  <a:gd name="connsiteX8" fmla="*/ 870782 w 1168986"/>
                  <a:gd name="connsiteY8" fmla="*/ 908370 h 2237014"/>
                  <a:gd name="connsiteX9" fmla="*/ 893806 w 1168986"/>
                  <a:gd name="connsiteY9" fmla="*/ 1155060 h 2237014"/>
                  <a:gd name="connsiteX10" fmla="*/ 936644 w 1168986"/>
                  <a:gd name="connsiteY10" fmla="*/ 1387929 h 2237014"/>
                  <a:gd name="connsiteX11" fmla="*/ 664501 w 1168986"/>
                  <a:gd name="connsiteY11" fmla="*/ 2095500 h 2237014"/>
                  <a:gd name="connsiteX12" fmla="*/ 528430 w 1168986"/>
                  <a:gd name="connsiteY12" fmla="*/ 2237014 h 2237014"/>
                  <a:gd name="connsiteX13" fmla="*/ 0 w 1168986"/>
                  <a:gd name="connsiteY13" fmla="*/ 2194655 h 2237014"/>
                  <a:gd name="connsiteX14" fmla="*/ 550911 w 1168986"/>
                  <a:gd name="connsiteY14" fmla="*/ 1098511 h 2237014"/>
                  <a:gd name="connsiteX15" fmla="*/ 752401 w 1168986"/>
                  <a:gd name="connsiteY15" fmla="*/ 677254 h 2237014"/>
                  <a:gd name="connsiteX16" fmla="*/ 1021349 w 1168986"/>
                  <a:gd name="connsiteY16" fmla="*/ 0 h 223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68986" h="2237014">
                    <a:moveTo>
                      <a:pt x="1021349" y="0"/>
                    </a:moveTo>
                    <a:lnTo>
                      <a:pt x="1168986" y="52388"/>
                    </a:lnTo>
                    <a:lnTo>
                      <a:pt x="1033255" y="364331"/>
                    </a:lnTo>
                    <a:lnTo>
                      <a:pt x="999918" y="478631"/>
                    </a:lnTo>
                    <a:lnTo>
                      <a:pt x="957055" y="564356"/>
                    </a:lnTo>
                    <a:lnTo>
                      <a:pt x="890380" y="611981"/>
                    </a:lnTo>
                    <a:cubicBezTo>
                      <a:pt x="891174" y="640556"/>
                      <a:pt x="891967" y="669131"/>
                      <a:pt x="892761" y="697706"/>
                    </a:cubicBezTo>
                    <a:cubicBezTo>
                      <a:pt x="891967" y="746125"/>
                      <a:pt x="891174" y="794544"/>
                      <a:pt x="890380" y="842963"/>
                    </a:cubicBezTo>
                    <a:lnTo>
                      <a:pt x="870782" y="908370"/>
                    </a:lnTo>
                    <a:lnTo>
                      <a:pt x="893806" y="1155060"/>
                    </a:lnTo>
                    <a:lnTo>
                      <a:pt x="936644" y="1387929"/>
                    </a:lnTo>
                    <a:lnTo>
                      <a:pt x="664501" y="2095500"/>
                    </a:lnTo>
                    <a:lnTo>
                      <a:pt x="528430" y="2237014"/>
                    </a:lnTo>
                    <a:lnTo>
                      <a:pt x="0" y="2194655"/>
                    </a:lnTo>
                    <a:lnTo>
                      <a:pt x="550911" y="1098511"/>
                    </a:lnTo>
                    <a:lnTo>
                      <a:pt x="752401" y="677254"/>
                    </a:lnTo>
                    <a:lnTo>
                      <a:pt x="1021349" y="0"/>
                    </a:lnTo>
                    <a:close/>
                  </a:path>
                </a:pathLst>
              </a:custGeom>
              <a:solidFill>
                <a:schemeClr val="accent2">
                  <a:alpha val="63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dirty="0"/>
              </a:p>
            </p:txBody>
          </p:sp>
          <p:sp>
            <p:nvSpPr>
              <p:cNvPr id="86" name="Freeform: Shape 85">
                <a:extLst>
                  <a:ext uri="{FF2B5EF4-FFF2-40B4-BE49-F238E27FC236}">
                    <a16:creationId xmlns:a16="http://schemas.microsoft.com/office/drawing/2014/main" id="{73B68933-7FA5-43DA-BAB4-F30DCAB300B2}"/>
                  </a:ext>
                </a:extLst>
              </p:cNvPr>
              <p:cNvSpPr/>
              <p:nvPr/>
            </p:nvSpPr>
            <p:spPr>
              <a:xfrm>
                <a:off x="2996588" y="966439"/>
                <a:ext cx="1248310" cy="3535788"/>
              </a:xfrm>
              <a:custGeom>
                <a:avLst/>
                <a:gdLst>
                  <a:gd name="connsiteX0" fmla="*/ 0 w 1248310"/>
                  <a:gd name="connsiteY0" fmla="*/ 3535788 h 3535788"/>
                  <a:gd name="connsiteX1" fmla="*/ 308472 w 1248310"/>
                  <a:gd name="connsiteY1" fmla="*/ 2797657 h 3535788"/>
                  <a:gd name="connsiteX2" fmla="*/ 484742 w 1248310"/>
                  <a:gd name="connsiteY2" fmla="*/ 2338621 h 3535788"/>
                  <a:gd name="connsiteX3" fmla="*/ 580222 w 1248310"/>
                  <a:gd name="connsiteY3" fmla="*/ 2066872 h 3535788"/>
                  <a:gd name="connsiteX4" fmla="*/ 661012 w 1248310"/>
                  <a:gd name="connsiteY4" fmla="*/ 1455984 h 3535788"/>
                  <a:gd name="connsiteX5" fmla="*/ 683135 w 1248310"/>
                  <a:gd name="connsiteY5" fmla="*/ 1175764 h 3535788"/>
                  <a:gd name="connsiteX6" fmla="*/ 723946 w 1248310"/>
                  <a:gd name="connsiteY6" fmla="*/ 925295 h 3535788"/>
                  <a:gd name="connsiteX7" fmla="*/ 849815 w 1248310"/>
                  <a:gd name="connsiteY7" fmla="*/ 569901 h 3535788"/>
                  <a:gd name="connsiteX8" fmla="*/ 1084758 w 1248310"/>
                  <a:gd name="connsiteY8" fmla="*/ 189571 h 3535788"/>
                  <a:gd name="connsiteX9" fmla="*/ 1248310 w 1248310"/>
                  <a:gd name="connsiteY9" fmla="*/ 0 h 3535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8310" h="3535788">
                    <a:moveTo>
                      <a:pt x="0" y="3535788"/>
                    </a:moveTo>
                    <a:cubicBezTo>
                      <a:pt x="113841" y="3266486"/>
                      <a:pt x="227682" y="2997185"/>
                      <a:pt x="308472" y="2797657"/>
                    </a:cubicBezTo>
                    <a:cubicBezTo>
                      <a:pt x="389262" y="2598129"/>
                      <a:pt x="439450" y="2460418"/>
                      <a:pt x="484742" y="2338621"/>
                    </a:cubicBezTo>
                    <a:cubicBezTo>
                      <a:pt x="530034" y="2216824"/>
                      <a:pt x="550844" y="2213978"/>
                      <a:pt x="580222" y="2066872"/>
                    </a:cubicBezTo>
                    <a:cubicBezTo>
                      <a:pt x="609600" y="1919766"/>
                      <a:pt x="643860" y="1604502"/>
                      <a:pt x="661012" y="1455984"/>
                    </a:cubicBezTo>
                    <a:cubicBezTo>
                      <a:pt x="678164" y="1307466"/>
                      <a:pt x="672646" y="1264212"/>
                      <a:pt x="683135" y="1175764"/>
                    </a:cubicBezTo>
                    <a:cubicBezTo>
                      <a:pt x="693624" y="1087316"/>
                      <a:pt x="696166" y="1026272"/>
                      <a:pt x="723946" y="925295"/>
                    </a:cubicBezTo>
                    <a:cubicBezTo>
                      <a:pt x="751726" y="824318"/>
                      <a:pt x="789680" y="692522"/>
                      <a:pt x="849815" y="569901"/>
                    </a:cubicBezTo>
                    <a:cubicBezTo>
                      <a:pt x="909950" y="447280"/>
                      <a:pt x="1018342" y="284554"/>
                      <a:pt x="1084758" y="189571"/>
                    </a:cubicBezTo>
                    <a:cubicBezTo>
                      <a:pt x="1151174" y="94588"/>
                      <a:pt x="1199742" y="47294"/>
                      <a:pt x="1248310" y="0"/>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87" name="Freeform: Shape 86">
                <a:extLst>
                  <a:ext uri="{FF2B5EF4-FFF2-40B4-BE49-F238E27FC236}">
                    <a16:creationId xmlns:a16="http://schemas.microsoft.com/office/drawing/2014/main" id="{DECC31C2-3C11-41DE-9FB2-8087CD6BB956}"/>
                  </a:ext>
                </a:extLst>
              </p:cNvPr>
              <p:cNvSpPr/>
              <p:nvPr/>
            </p:nvSpPr>
            <p:spPr>
              <a:xfrm>
                <a:off x="1856301" y="6689558"/>
                <a:ext cx="144379" cy="364385"/>
              </a:xfrm>
              <a:custGeom>
                <a:avLst/>
                <a:gdLst>
                  <a:gd name="connsiteX0" fmla="*/ 0 w 144379"/>
                  <a:gd name="connsiteY0" fmla="*/ 364385 h 364385"/>
                  <a:gd name="connsiteX1" fmla="*/ 89377 w 144379"/>
                  <a:gd name="connsiteY1" fmla="*/ 144379 h 364385"/>
                  <a:gd name="connsiteX2" fmla="*/ 144379 w 144379"/>
                  <a:gd name="connsiteY2" fmla="*/ 0 h 364385"/>
                </a:gdLst>
                <a:ahLst/>
                <a:cxnLst>
                  <a:cxn ang="0">
                    <a:pos x="connsiteX0" y="connsiteY0"/>
                  </a:cxn>
                  <a:cxn ang="0">
                    <a:pos x="connsiteX1" y="connsiteY1"/>
                  </a:cxn>
                  <a:cxn ang="0">
                    <a:pos x="connsiteX2" y="connsiteY2"/>
                  </a:cxn>
                </a:cxnLst>
                <a:rect l="l" t="t" r="r" b="b"/>
                <a:pathLst>
                  <a:path w="144379" h="364385">
                    <a:moveTo>
                      <a:pt x="0" y="364385"/>
                    </a:moveTo>
                    <a:cubicBezTo>
                      <a:pt x="32657" y="284747"/>
                      <a:pt x="65314" y="205110"/>
                      <a:pt x="89377" y="144379"/>
                    </a:cubicBezTo>
                    <a:cubicBezTo>
                      <a:pt x="113440" y="83648"/>
                      <a:pt x="128909" y="41824"/>
                      <a:pt x="144379" y="0"/>
                    </a:cubicBezTo>
                  </a:path>
                </a:pathLst>
              </a:cu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sp>
          <p:nvSpPr>
            <p:cNvPr id="82" name="Oval 81">
              <a:extLst>
                <a:ext uri="{FF2B5EF4-FFF2-40B4-BE49-F238E27FC236}">
                  <a16:creationId xmlns:a16="http://schemas.microsoft.com/office/drawing/2014/main" id="{C1E419E3-0B2C-4454-A4BF-4FC3748B8DF3}"/>
                </a:ext>
              </a:extLst>
            </p:cNvPr>
            <p:cNvSpPr/>
            <p:nvPr/>
          </p:nvSpPr>
          <p:spPr>
            <a:xfrm>
              <a:off x="5171866" y="2252862"/>
              <a:ext cx="108000" cy="108000"/>
            </a:xfrm>
            <a:prstGeom prst="ellipse">
              <a:avLst/>
            </a:prstGeom>
            <a:solidFill>
              <a:srgbClr val="EB757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dirty="0"/>
            </a:p>
          </p:txBody>
        </p:sp>
      </p:grpSp>
      <p:sp>
        <p:nvSpPr>
          <p:cNvPr id="88" name="Rectangle 87">
            <a:extLst>
              <a:ext uri="{FF2B5EF4-FFF2-40B4-BE49-F238E27FC236}">
                <a16:creationId xmlns:a16="http://schemas.microsoft.com/office/drawing/2014/main" id="{D5E32379-E265-4A6C-AD46-DF82FAD7BEC0}"/>
              </a:ext>
            </a:extLst>
          </p:cNvPr>
          <p:cNvSpPr/>
          <p:nvPr/>
        </p:nvSpPr>
        <p:spPr>
          <a:xfrm>
            <a:off x="4856143" y="1835387"/>
            <a:ext cx="6630204" cy="4197375"/>
          </a:xfrm>
          <a:prstGeom prst="rect">
            <a:avLst/>
          </a:pr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Arial" panose="020B0604020202020204" pitchFamily="34" charset="0"/>
              <a:cs typeface="Arial" panose="020B0604020202020204" pitchFamily="34" charset="0"/>
            </a:endParaRPr>
          </a:p>
        </p:txBody>
      </p:sp>
      <p:sp>
        <p:nvSpPr>
          <p:cNvPr id="89" name="TextBox 88">
            <a:extLst>
              <a:ext uri="{FF2B5EF4-FFF2-40B4-BE49-F238E27FC236}">
                <a16:creationId xmlns:a16="http://schemas.microsoft.com/office/drawing/2014/main" id="{BC8873CC-AA61-4772-A854-9D433289DB2A}"/>
              </a:ext>
            </a:extLst>
          </p:cNvPr>
          <p:cNvSpPr txBox="1"/>
          <p:nvPr/>
        </p:nvSpPr>
        <p:spPr>
          <a:xfrm>
            <a:off x="4856143" y="1539800"/>
            <a:ext cx="6619563" cy="276999"/>
          </a:xfrm>
          <a:prstGeom prst="rect">
            <a:avLst/>
          </a:prstGeom>
          <a:solidFill>
            <a:schemeClr val="bg1"/>
          </a:solidFill>
        </p:spPr>
        <p:txBody>
          <a:bodyPr wrap="square" rtlCol="0">
            <a:spAutoFit/>
          </a:bodyPr>
          <a:lstStyle/>
          <a:p>
            <a:r>
              <a:rPr lang="nb-NO" sz="1200" b="1" dirty="0">
                <a:latin typeface="Arial" panose="020B0604020202020204" pitchFamily="34" charset="0"/>
                <a:cs typeface="Arial" panose="020B0604020202020204" pitchFamily="34" charset="0"/>
              </a:rPr>
              <a:t>Overordnet skisse av en intermodal togterminal i Vestby</a:t>
            </a:r>
          </a:p>
        </p:txBody>
      </p:sp>
      <p:grpSp>
        <p:nvGrpSpPr>
          <p:cNvPr id="90" name="Group 89">
            <a:extLst>
              <a:ext uri="{FF2B5EF4-FFF2-40B4-BE49-F238E27FC236}">
                <a16:creationId xmlns:a16="http://schemas.microsoft.com/office/drawing/2014/main" id="{AADDEC86-CA07-4643-85AB-3F230E64A095}"/>
              </a:ext>
            </a:extLst>
          </p:cNvPr>
          <p:cNvGrpSpPr/>
          <p:nvPr/>
        </p:nvGrpSpPr>
        <p:grpSpPr>
          <a:xfrm>
            <a:off x="9081182" y="2030601"/>
            <a:ext cx="2172073" cy="3432724"/>
            <a:chOff x="7507745" y="1518692"/>
            <a:chExt cx="2829200" cy="4471242"/>
          </a:xfrm>
        </p:grpSpPr>
        <p:pic>
          <p:nvPicPr>
            <p:cNvPr id="91" name="Picture 90">
              <a:extLst>
                <a:ext uri="{FF2B5EF4-FFF2-40B4-BE49-F238E27FC236}">
                  <a16:creationId xmlns:a16="http://schemas.microsoft.com/office/drawing/2014/main" id="{3CC77120-B877-4A66-85F6-5B8265A5A4FD}"/>
                </a:ext>
              </a:extLst>
            </p:cNvPr>
            <p:cNvPicPr>
              <a:picLocks noChangeAspect="1"/>
            </p:cNvPicPr>
            <p:nvPr/>
          </p:nvPicPr>
          <p:blipFill rotWithShape="1">
            <a:blip r:embed="rId7"/>
            <a:srcRect r="14447"/>
            <a:stretch/>
          </p:blipFill>
          <p:spPr>
            <a:xfrm>
              <a:off x="7507745" y="1518692"/>
              <a:ext cx="2829200" cy="4471242"/>
            </a:xfrm>
            <a:prstGeom prst="rect">
              <a:avLst/>
            </a:prstGeom>
          </p:spPr>
        </p:pic>
        <p:sp>
          <p:nvSpPr>
            <p:cNvPr id="92" name="Freeform: Shape 91">
              <a:extLst>
                <a:ext uri="{FF2B5EF4-FFF2-40B4-BE49-F238E27FC236}">
                  <a16:creationId xmlns:a16="http://schemas.microsoft.com/office/drawing/2014/main" id="{F69D01E9-412B-44F5-9A22-53807A8A4B39}"/>
                </a:ext>
              </a:extLst>
            </p:cNvPr>
            <p:cNvSpPr/>
            <p:nvPr/>
          </p:nvSpPr>
          <p:spPr>
            <a:xfrm>
              <a:off x="8506437" y="2852738"/>
              <a:ext cx="1099526" cy="2520411"/>
            </a:xfrm>
            <a:custGeom>
              <a:avLst/>
              <a:gdLst>
                <a:gd name="connsiteX0" fmla="*/ 0 w 1099526"/>
                <a:gd name="connsiteY0" fmla="*/ 2235185 h 2520411"/>
                <a:gd name="connsiteX1" fmla="*/ 281031 w 1099526"/>
                <a:gd name="connsiteY1" fmla="*/ 2516216 h 2520411"/>
                <a:gd name="connsiteX2" fmla="*/ 377504 w 1099526"/>
                <a:gd name="connsiteY2" fmla="*/ 2520411 h 2520411"/>
                <a:gd name="connsiteX3" fmla="*/ 587229 w 1099526"/>
                <a:gd name="connsiteY3" fmla="*/ 2172268 h 2520411"/>
                <a:gd name="connsiteX4" fmla="*/ 755009 w 1099526"/>
                <a:gd name="connsiteY4" fmla="*/ 1824124 h 2520411"/>
                <a:gd name="connsiteX5" fmla="*/ 880844 w 1099526"/>
                <a:gd name="connsiteY5" fmla="*/ 1480176 h 2520411"/>
                <a:gd name="connsiteX6" fmla="*/ 880844 w 1099526"/>
                <a:gd name="connsiteY6" fmla="*/ 1371119 h 2520411"/>
                <a:gd name="connsiteX7" fmla="*/ 817926 w 1099526"/>
                <a:gd name="connsiteY7" fmla="*/ 1299812 h 2520411"/>
                <a:gd name="connsiteX8" fmla="*/ 700480 w 1099526"/>
                <a:gd name="connsiteY8" fmla="*/ 1169783 h 2520411"/>
                <a:gd name="connsiteX9" fmla="*/ 668519 w 1099526"/>
                <a:gd name="connsiteY9" fmla="*/ 1126331 h 2520411"/>
                <a:gd name="connsiteX10" fmla="*/ 713763 w 1099526"/>
                <a:gd name="connsiteY10" fmla="*/ 978693 h 2520411"/>
                <a:gd name="connsiteX11" fmla="*/ 920932 w 1099526"/>
                <a:gd name="connsiteY11" fmla="*/ 485775 h 2520411"/>
                <a:gd name="connsiteX12" fmla="*/ 1054282 w 1099526"/>
                <a:gd name="connsiteY12" fmla="*/ 178593 h 2520411"/>
                <a:gd name="connsiteX13" fmla="*/ 1099526 w 1099526"/>
                <a:gd name="connsiteY13" fmla="*/ 26193 h 2520411"/>
                <a:gd name="connsiteX14" fmla="*/ 1035232 w 1099526"/>
                <a:gd name="connsiteY14" fmla="*/ 0 h 2520411"/>
                <a:gd name="connsiteX15" fmla="*/ 1004276 w 1099526"/>
                <a:gd name="connsiteY15" fmla="*/ 59531 h 2520411"/>
                <a:gd name="connsiteX16" fmla="*/ 570888 w 1099526"/>
                <a:gd name="connsiteY16" fmla="*/ 1073943 h 2520411"/>
                <a:gd name="connsiteX17" fmla="*/ 0 w 1099526"/>
                <a:gd name="connsiteY17" fmla="*/ 2235185 h 2520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99526" h="2520411">
                  <a:moveTo>
                    <a:pt x="0" y="2235185"/>
                  </a:moveTo>
                  <a:lnTo>
                    <a:pt x="281031" y="2516216"/>
                  </a:lnTo>
                  <a:lnTo>
                    <a:pt x="377504" y="2520411"/>
                  </a:lnTo>
                  <a:lnTo>
                    <a:pt x="587229" y="2172268"/>
                  </a:lnTo>
                  <a:lnTo>
                    <a:pt x="755009" y="1824124"/>
                  </a:lnTo>
                  <a:lnTo>
                    <a:pt x="880844" y="1480176"/>
                  </a:lnTo>
                  <a:lnTo>
                    <a:pt x="880844" y="1371119"/>
                  </a:lnTo>
                  <a:lnTo>
                    <a:pt x="817926" y="1299812"/>
                  </a:lnTo>
                  <a:lnTo>
                    <a:pt x="700480" y="1169783"/>
                  </a:lnTo>
                  <a:lnTo>
                    <a:pt x="668519" y="1126331"/>
                  </a:lnTo>
                  <a:lnTo>
                    <a:pt x="713763" y="978693"/>
                  </a:lnTo>
                  <a:lnTo>
                    <a:pt x="920932" y="485775"/>
                  </a:lnTo>
                  <a:lnTo>
                    <a:pt x="1054282" y="178593"/>
                  </a:lnTo>
                  <a:lnTo>
                    <a:pt x="1099526" y="26193"/>
                  </a:lnTo>
                  <a:lnTo>
                    <a:pt x="1035232" y="0"/>
                  </a:lnTo>
                  <a:lnTo>
                    <a:pt x="1004276" y="59531"/>
                  </a:lnTo>
                  <a:lnTo>
                    <a:pt x="570888" y="1073943"/>
                  </a:lnTo>
                  <a:lnTo>
                    <a:pt x="0" y="2235185"/>
                  </a:lnTo>
                  <a:close/>
                </a:path>
              </a:pathLst>
            </a:custGeom>
            <a:solidFill>
              <a:schemeClr val="bg1">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93" name="Freeform: Shape 92">
              <a:extLst>
                <a:ext uri="{FF2B5EF4-FFF2-40B4-BE49-F238E27FC236}">
                  <a16:creationId xmlns:a16="http://schemas.microsoft.com/office/drawing/2014/main" id="{962F189B-1839-4AFC-BA98-FE82F84B3A3F}"/>
                </a:ext>
              </a:extLst>
            </p:cNvPr>
            <p:cNvSpPr/>
            <p:nvPr/>
          </p:nvSpPr>
          <p:spPr>
            <a:xfrm>
              <a:off x="8919299" y="2885293"/>
              <a:ext cx="645875" cy="1473781"/>
            </a:xfrm>
            <a:custGeom>
              <a:avLst/>
              <a:gdLst>
                <a:gd name="connsiteX0" fmla="*/ 623629 w 629143"/>
                <a:gd name="connsiteY0" fmla="*/ 0 h 1457684"/>
                <a:gd name="connsiteX1" fmla="*/ 623629 w 629143"/>
                <a:gd name="connsiteY1" fmla="*/ 53563 h 1457684"/>
                <a:gd name="connsiteX2" fmla="*/ 589195 w 629143"/>
                <a:gd name="connsiteY2" fmla="*/ 153038 h 1457684"/>
                <a:gd name="connsiteX3" fmla="*/ 225731 w 629143"/>
                <a:gd name="connsiteY3" fmla="*/ 1021526 h 1457684"/>
                <a:gd name="connsiteX4" fmla="*/ 0 w 629143"/>
                <a:gd name="connsiteY4" fmla="*/ 1457684 h 1457684"/>
                <a:gd name="connsiteX5" fmla="*/ 0 w 629143"/>
                <a:gd name="connsiteY5" fmla="*/ 1457684 h 145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9143" h="1457684">
                  <a:moveTo>
                    <a:pt x="623629" y="0"/>
                  </a:moveTo>
                  <a:cubicBezTo>
                    <a:pt x="626498" y="14028"/>
                    <a:pt x="629368" y="28057"/>
                    <a:pt x="623629" y="53563"/>
                  </a:cubicBezTo>
                  <a:cubicBezTo>
                    <a:pt x="617890" y="79069"/>
                    <a:pt x="655511" y="-8289"/>
                    <a:pt x="589195" y="153038"/>
                  </a:cubicBezTo>
                  <a:cubicBezTo>
                    <a:pt x="522879" y="314365"/>
                    <a:pt x="323930" y="804085"/>
                    <a:pt x="225731" y="1021526"/>
                  </a:cubicBezTo>
                  <a:cubicBezTo>
                    <a:pt x="127532" y="1238967"/>
                    <a:pt x="0" y="1457684"/>
                    <a:pt x="0" y="1457684"/>
                  </a:cubicBezTo>
                  <a:lnTo>
                    <a:pt x="0" y="1457684"/>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94" name="Freeform: Shape 93">
              <a:extLst>
                <a:ext uri="{FF2B5EF4-FFF2-40B4-BE49-F238E27FC236}">
                  <a16:creationId xmlns:a16="http://schemas.microsoft.com/office/drawing/2014/main" id="{173796D4-CAEB-40A1-BDCC-4CE357727D32}"/>
                </a:ext>
              </a:extLst>
            </p:cNvPr>
            <p:cNvSpPr/>
            <p:nvPr/>
          </p:nvSpPr>
          <p:spPr>
            <a:xfrm>
              <a:off x="9171811" y="4040088"/>
              <a:ext cx="175994" cy="191298"/>
            </a:xfrm>
            <a:custGeom>
              <a:avLst/>
              <a:gdLst>
                <a:gd name="connsiteX0" fmla="*/ 0 w 175994"/>
                <a:gd name="connsiteY0" fmla="*/ 0 h 191298"/>
                <a:gd name="connsiteX1" fmla="*/ 175994 w 175994"/>
                <a:gd name="connsiteY1" fmla="*/ 191298 h 191298"/>
              </a:gdLst>
              <a:ahLst/>
              <a:cxnLst>
                <a:cxn ang="0">
                  <a:pos x="connsiteX0" y="connsiteY0"/>
                </a:cxn>
                <a:cxn ang="0">
                  <a:pos x="connsiteX1" y="connsiteY1"/>
                </a:cxn>
              </a:cxnLst>
              <a:rect l="l" t="t" r="r" b="b"/>
              <a:pathLst>
                <a:path w="175994" h="191298">
                  <a:moveTo>
                    <a:pt x="0" y="0"/>
                  </a:moveTo>
                  <a:lnTo>
                    <a:pt x="175994" y="191298"/>
                  </a:lnTo>
                </a:path>
              </a:pathLst>
            </a:cu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95" name="Freeform: Shape 94">
              <a:extLst>
                <a:ext uri="{FF2B5EF4-FFF2-40B4-BE49-F238E27FC236}">
                  <a16:creationId xmlns:a16="http://schemas.microsoft.com/office/drawing/2014/main" id="{179E579F-D1A4-410B-9580-C4493D750133}"/>
                </a:ext>
              </a:extLst>
            </p:cNvPr>
            <p:cNvSpPr/>
            <p:nvPr/>
          </p:nvSpPr>
          <p:spPr>
            <a:xfrm>
              <a:off x="8891514" y="4347139"/>
              <a:ext cx="34413" cy="63910"/>
            </a:xfrm>
            <a:custGeom>
              <a:avLst/>
              <a:gdLst>
                <a:gd name="connsiteX0" fmla="*/ 34413 w 34413"/>
                <a:gd name="connsiteY0" fmla="*/ 0 h 63910"/>
                <a:gd name="connsiteX1" fmla="*/ 0 w 34413"/>
                <a:gd name="connsiteY1" fmla="*/ 63910 h 63910"/>
              </a:gdLst>
              <a:ahLst/>
              <a:cxnLst>
                <a:cxn ang="0">
                  <a:pos x="connsiteX0" y="connsiteY0"/>
                </a:cxn>
                <a:cxn ang="0">
                  <a:pos x="connsiteX1" y="connsiteY1"/>
                </a:cxn>
              </a:cxnLst>
              <a:rect l="l" t="t" r="r" b="b"/>
              <a:pathLst>
                <a:path w="34413" h="63910">
                  <a:moveTo>
                    <a:pt x="34413" y="0"/>
                  </a:moveTo>
                  <a:lnTo>
                    <a:pt x="0" y="63910"/>
                  </a:lnTo>
                </a:path>
              </a:pathLst>
            </a:cu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cxnSp>
          <p:nvCxnSpPr>
            <p:cNvPr id="96" name="Straight Connector 95">
              <a:extLst>
                <a:ext uri="{FF2B5EF4-FFF2-40B4-BE49-F238E27FC236}">
                  <a16:creationId xmlns:a16="http://schemas.microsoft.com/office/drawing/2014/main" id="{6E3AE343-DF70-4113-B4EA-7C949392A7A9}"/>
                </a:ext>
              </a:extLst>
            </p:cNvPr>
            <p:cNvCxnSpPr/>
            <p:nvPr/>
          </p:nvCxnSpPr>
          <p:spPr>
            <a:xfrm flipH="1" flipV="1">
              <a:off x="9093297" y="3940331"/>
              <a:ext cx="77943" cy="11040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55543B4-993E-4F9D-A185-B38C54086DD2}"/>
                </a:ext>
              </a:extLst>
            </p:cNvPr>
            <p:cNvCxnSpPr>
              <a:cxnSpLocks/>
            </p:cNvCxnSpPr>
            <p:nvPr/>
          </p:nvCxnSpPr>
          <p:spPr>
            <a:xfrm flipV="1">
              <a:off x="9093297" y="2974978"/>
              <a:ext cx="414000" cy="972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B340BA2C-D2EE-46DB-8E3F-4D65840AF18E}"/>
                </a:ext>
              </a:extLst>
            </p:cNvPr>
            <p:cNvCxnSpPr>
              <a:cxnSpLocks/>
              <a:endCxn id="93" idx="1"/>
            </p:cNvCxnSpPr>
            <p:nvPr/>
          </p:nvCxnSpPr>
          <p:spPr>
            <a:xfrm flipV="1">
              <a:off x="9507297" y="2939447"/>
              <a:ext cx="52216" cy="3553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5531BB35-3EEF-4CD9-AD1D-5BB9A4F33DB8}"/>
                </a:ext>
              </a:extLst>
            </p:cNvPr>
            <p:cNvCxnSpPr/>
            <p:nvPr/>
          </p:nvCxnSpPr>
          <p:spPr>
            <a:xfrm flipH="1">
              <a:off x="8617094" y="4066149"/>
              <a:ext cx="560173" cy="1073562"/>
            </a:xfrm>
            <a:prstGeom prst="line">
              <a:avLst/>
            </a:pr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00" name="Straight Connector 99">
              <a:extLst>
                <a:ext uri="{FF2B5EF4-FFF2-40B4-BE49-F238E27FC236}">
                  <a16:creationId xmlns:a16="http://schemas.microsoft.com/office/drawing/2014/main" id="{75EBF782-7DA7-4409-8B73-F8EC720E0BA2}"/>
                </a:ext>
              </a:extLst>
            </p:cNvPr>
            <p:cNvCxnSpPr/>
            <p:nvPr/>
          </p:nvCxnSpPr>
          <p:spPr>
            <a:xfrm flipH="1">
              <a:off x="8776637" y="4213787"/>
              <a:ext cx="560173" cy="1073562"/>
            </a:xfrm>
            <a:prstGeom prst="line">
              <a:avLst/>
            </a:pr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01" name="Straight Connector 100">
              <a:extLst>
                <a:ext uri="{FF2B5EF4-FFF2-40B4-BE49-F238E27FC236}">
                  <a16:creationId xmlns:a16="http://schemas.microsoft.com/office/drawing/2014/main" id="{C9277933-CC77-4FC5-9ECB-7F137F003E31}"/>
                </a:ext>
              </a:extLst>
            </p:cNvPr>
            <p:cNvCxnSpPr/>
            <p:nvPr/>
          </p:nvCxnSpPr>
          <p:spPr>
            <a:xfrm flipH="1">
              <a:off x="8696865" y="4133369"/>
              <a:ext cx="560173" cy="1073562"/>
            </a:xfrm>
            <a:prstGeom prst="line">
              <a:avLst/>
            </a:pr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02" name="Freeform: Shape 101">
              <a:extLst>
                <a:ext uri="{FF2B5EF4-FFF2-40B4-BE49-F238E27FC236}">
                  <a16:creationId xmlns:a16="http://schemas.microsoft.com/office/drawing/2014/main" id="{12F90CD6-C768-4657-9708-68FE5BF7AC36}"/>
                </a:ext>
              </a:extLst>
            </p:cNvPr>
            <p:cNvSpPr/>
            <p:nvPr/>
          </p:nvSpPr>
          <p:spPr>
            <a:xfrm>
              <a:off x="9567238" y="1518692"/>
              <a:ext cx="512678" cy="1360362"/>
            </a:xfrm>
            <a:custGeom>
              <a:avLst/>
              <a:gdLst>
                <a:gd name="connsiteX0" fmla="*/ 0 w 520013"/>
                <a:gd name="connsiteY0" fmla="*/ 1382942 h 1382942"/>
                <a:gd name="connsiteX1" fmla="*/ 31350 w 520013"/>
                <a:gd name="connsiteY1" fmla="*/ 1278439 h 1382942"/>
                <a:gd name="connsiteX2" fmla="*/ 62701 w 520013"/>
                <a:gd name="connsiteY2" fmla="*/ 1194837 h 1382942"/>
                <a:gd name="connsiteX3" fmla="*/ 167204 w 520013"/>
                <a:gd name="connsiteY3" fmla="*/ 897003 h 1382942"/>
                <a:gd name="connsiteX4" fmla="*/ 313508 w 520013"/>
                <a:gd name="connsiteY4" fmla="*/ 489442 h 1382942"/>
                <a:gd name="connsiteX5" fmla="*/ 496388 w 520013"/>
                <a:gd name="connsiteY5" fmla="*/ 55755 h 1382942"/>
                <a:gd name="connsiteX6" fmla="*/ 512064 w 520013"/>
                <a:gd name="connsiteY6" fmla="*/ 19179 h 13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0013" h="1382942">
                  <a:moveTo>
                    <a:pt x="0" y="1382942"/>
                  </a:moveTo>
                  <a:cubicBezTo>
                    <a:pt x="10450" y="1346366"/>
                    <a:pt x="20900" y="1309790"/>
                    <a:pt x="31350" y="1278439"/>
                  </a:cubicBezTo>
                  <a:cubicBezTo>
                    <a:pt x="41800" y="1247088"/>
                    <a:pt x="40059" y="1258410"/>
                    <a:pt x="62701" y="1194837"/>
                  </a:cubicBezTo>
                  <a:cubicBezTo>
                    <a:pt x="85343" y="1131264"/>
                    <a:pt x="125403" y="1014569"/>
                    <a:pt x="167204" y="897003"/>
                  </a:cubicBezTo>
                  <a:cubicBezTo>
                    <a:pt x="209005" y="779437"/>
                    <a:pt x="258644" y="629650"/>
                    <a:pt x="313508" y="489442"/>
                  </a:cubicBezTo>
                  <a:cubicBezTo>
                    <a:pt x="368372" y="349234"/>
                    <a:pt x="463295" y="134132"/>
                    <a:pt x="496388" y="55755"/>
                  </a:cubicBezTo>
                  <a:cubicBezTo>
                    <a:pt x="529481" y="-22622"/>
                    <a:pt x="520772" y="-1722"/>
                    <a:pt x="512064" y="19179"/>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03" name="Freeform: Shape 102">
              <a:extLst>
                <a:ext uri="{FF2B5EF4-FFF2-40B4-BE49-F238E27FC236}">
                  <a16:creationId xmlns:a16="http://schemas.microsoft.com/office/drawing/2014/main" id="{4F08B588-2429-4BB7-BB80-BBCAE23F4329}"/>
                </a:ext>
              </a:extLst>
            </p:cNvPr>
            <p:cNvSpPr/>
            <p:nvPr/>
          </p:nvSpPr>
          <p:spPr>
            <a:xfrm>
              <a:off x="8419142" y="2876673"/>
              <a:ext cx="1240877" cy="2560861"/>
            </a:xfrm>
            <a:custGeom>
              <a:avLst/>
              <a:gdLst>
                <a:gd name="connsiteX0" fmla="*/ 85298 w 1240877"/>
                <a:gd name="connsiteY0" fmla="*/ 2216255 h 2560861"/>
                <a:gd name="connsiteX1" fmla="*/ 0 w 1240877"/>
                <a:gd name="connsiteY1" fmla="*/ 2410735 h 2560861"/>
                <a:gd name="connsiteX2" fmla="*/ 170597 w 1240877"/>
                <a:gd name="connsiteY2" fmla="*/ 2475562 h 2560861"/>
                <a:gd name="connsiteX3" fmla="*/ 290015 w 1240877"/>
                <a:gd name="connsiteY3" fmla="*/ 2489210 h 2560861"/>
                <a:gd name="connsiteX4" fmla="*/ 375313 w 1240877"/>
                <a:gd name="connsiteY4" fmla="*/ 2536977 h 2560861"/>
                <a:gd name="connsiteX5" fmla="*/ 569794 w 1240877"/>
                <a:gd name="connsiteY5" fmla="*/ 2560861 h 2560861"/>
                <a:gd name="connsiteX6" fmla="*/ 682388 w 1240877"/>
                <a:gd name="connsiteY6" fmla="*/ 2496034 h 2560861"/>
                <a:gd name="connsiteX7" fmla="*/ 794982 w 1240877"/>
                <a:gd name="connsiteY7" fmla="*/ 2246962 h 2560861"/>
                <a:gd name="connsiteX8" fmla="*/ 904164 w 1240877"/>
                <a:gd name="connsiteY8" fmla="*/ 1980831 h 2560861"/>
                <a:gd name="connsiteX9" fmla="*/ 1016758 w 1240877"/>
                <a:gd name="connsiteY9" fmla="*/ 1653285 h 2560861"/>
                <a:gd name="connsiteX10" fmla="*/ 1078173 w 1240877"/>
                <a:gd name="connsiteY10" fmla="*/ 1400801 h 2560861"/>
                <a:gd name="connsiteX11" fmla="*/ 1074761 w 1240877"/>
                <a:gd name="connsiteY11" fmla="*/ 1192673 h 2560861"/>
                <a:gd name="connsiteX12" fmla="*/ 1037230 w 1240877"/>
                <a:gd name="connsiteY12" fmla="*/ 1035724 h 2560861"/>
                <a:gd name="connsiteX13" fmla="*/ 996286 w 1240877"/>
                <a:gd name="connsiteY13" fmla="*/ 824183 h 2560861"/>
                <a:gd name="connsiteX14" fmla="*/ 1020170 w 1240877"/>
                <a:gd name="connsiteY14" fmla="*/ 619467 h 2560861"/>
                <a:gd name="connsiteX15" fmla="*/ 1040642 w 1240877"/>
                <a:gd name="connsiteY15" fmla="*/ 496637 h 2560861"/>
                <a:gd name="connsiteX16" fmla="*/ 1058941 w 1240877"/>
                <a:gd name="connsiteY16" fmla="*/ 413383 h 2560861"/>
                <a:gd name="connsiteX17" fmla="*/ 1137709 w 1240877"/>
                <a:gd name="connsiteY17" fmla="*/ 317491 h 2560861"/>
                <a:gd name="connsiteX18" fmla="*/ 1183943 w 1240877"/>
                <a:gd name="connsiteY18" fmla="*/ 191999 h 2560861"/>
                <a:gd name="connsiteX19" fmla="*/ 1240877 w 1240877"/>
                <a:gd name="connsiteY19" fmla="*/ 55209 h 2560861"/>
                <a:gd name="connsiteX20" fmla="*/ 1192569 w 1240877"/>
                <a:gd name="connsiteY20" fmla="*/ 0 h 2560861"/>
                <a:gd name="connsiteX21" fmla="*/ 761249 w 1240877"/>
                <a:gd name="connsiteY21" fmla="*/ 1093830 h 2560861"/>
                <a:gd name="connsiteX22" fmla="*/ 964832 w 1240877"/>
                <a:gd name="connsiteY22" fmla="*/ 1338820 h 2560861"/>
                <a:gd name="connsiteX23" fmla="*/ 968283 w 1240877"/>
                <a:gd name="connsiteY23" fmla="*/ 1442337 h 2560861"/>
                <a:gd name="connsiteX24" fmla="*/ 833711 w 1240877"/>
                <a:gd name="connsiteY24" fmla="*/ 1846053 h 2560861"/>
                <a:gd name="connsiteX25" fmla="*/ 470434 w 1240877"/>
                <a:gd name="connsiteY25" fmla="*/ 2501255 h 2560861"/>
                <a:gd name="connsiteX26" fmla="*/ 359598 w 1240877"/>
                <a:gd name="connsiteY26" fmla="*/ 2494328 h 2560861"/>
                <a:gd name="connsiteX27" fmla="*/ 85298 w 1240877"/>
                <a:gd name="connsiteY27" fmla="*/ 2216255 h 256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40877" h="2560861">
                  <a:moveTo>
                    <a:pt x="85298" y="2216255"/>
                  </a:moveTo>
                  <a:lnTo>
                    <a:pt x="0" y="2410735"/>
                  </a:lnTo>
                  <a:lnTo>
                    <a:pt x="170597" y="2475562"/>
                  </a:lnTo>
                  <a:lnTo>
                    <a:pt x="290015" y="2489210"/>
                  </a:lnTo>
                  <a:lnTo>
                    <a:pt x="375313" y="2536977"/>
                  </a:lnTo>
                  <a:lnTo>
                    <a:pt x="569794" y="2560861"/>
                  </a:lnTo>
                  <a:lnTo>
                    <a:pt x="682388" y="2496034"/>
                  </a:lnTo>
                  <a:lnTo>
                    <a:pt x="794982" y="2246962"/>
                  </a:lnTo>
                  <a:lnTo>
                    <a:pt x="904164" y="1980831"/>
                  </a:lnTo>
                  <a:lnTo>
                    <a:pt x="1016758" y="1653285"/>
                  </a:lnTo>
                  <a:lnTo>
                    <a:pt x="1078173" y="1400801"/>
                  </a:lnTo>
                  <a:cubicBezTo>
                    <a:pt x="1077036" y="1331425"/>
                    <a:pt x="1075898" y="1262049"/>
                    <a:pt x="1074761" y="1192673"/>
                  </a:cubicBezTo>
                  <a:lnTo>
                    <a:pt x="1037230" y="1035724"/>
                  </a:lnTo>
                  <a:lnTo>
                    <a:pt x="996286" y="824183"/>
                  </a:lnTo>
                  <a:lnTo>
                    <a:pt x="1020170" y="619467"/>
                  </a:lnTo>
                  <a:lnTo>
                    <a:pt x="1040642" y="496637"/>
                  </a:lnTo>
                  <a:lnTo>
                    <a:pt x="1058941" y="413383"/>
                  </a:lnTo>
                  <a:lnTo>
                    <a:pt x="1137709" y="317491"/>
                  </a:lnTo>
                  <a:lnTo>
                    <a:pt x="1183943" y="191999"/>
                  </a:lnTo>
                  <a:lnTo>
                    <a:pt x="1240877" y="55209"/>
                  </a:lnTo>
                  <a:lnTo>
                    <a:pt x="1192569" y="0"/>
                  </a:lnTo>
                  <a:lnTo>
                    <a:pt x="761249" y="1093830"/>
                  </a:lnTo>
                  <a:lnTo>
                    <a:pt x="964832" y="1338820"/>
                  </a:lnTo>
                  <a:lnTo>
                    <a:pt x="968283" y="1442337"/>
                  </a:lnTo>
                  <a:lnTo>
                    <a:pt x="833711" y="1846053"/>
                  </a:lnTo>
                  <a:lnTo>
                    <a:pt x="470434" y="2501255"/>
                  </a:lnTo>
                  <a:lnTo>
                    <a:pt x="359598" y="2494328"/>
                  </a:lnTo>
                  <a:lnTo>
                    <a:pt x="85298" y="2216255"/>
                  </a:lnTo>
                  <a:close/>
                </a:path>
              </a:pathLst>
            </a:cu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04" name="Freeform: Shape 103">
              <a:extLst>
                <a:ext uri="{FF2B5EF4-FFF2-40B4-BE49-F238E27FC236}">
                  <a16:creationId xmlns:a16="http://schemas.microsoft.com/office/drawing/2014/main" id="{06110740-F95F-4423-80EE-4FECDF3E4A33}"/>
                </a:ext>
              </a:extLst>
            </p:cNvPr>
            <p:cNvSpPr/>
            <p:nvPr/>
          </p:nvSpPr>
          <p:spPr>
            <a:xfrm>
              <a:off x="8329492" y="4804935"/>
              <a:ext cx="1325147" cy="808630"/>
            </a:xfrm>
            <a:custGeom>
              <a:avLst/>
              <a:gdLst>
                <a:gd name="connsiteX0" fmla="*/ 0 w 1325147"/>
                <a:gd name="connsiteY0" fmla="*/ 789041 h 808630"/>
                <a:gd name="connsiteX1" fmla="*/ 96051 w 1325147"/>
                <a:gd name="connsiteY1" fmla="*/ 808252 h 808630"/>
                <a:gd name="connsiteX2" fmla="*/ 176733 w 1325147"/>
                <a:gd name="connsiteY2" fmla="*/ 773673 h 808630"/>
                <a:gd name="connsiteX3" fmla="*/ 261258 w 1325147"/>
                <a:gd name="connsiteY3" fmla="*/ 689149 h 808630"/>
                <a:gd name="connsiteX4" fmla="*/ 349624 w 1325147"/>
                <a:gd name="connsiteY4" fmla="*/ 562362 h 808630"/>
                <a:gd name="connsiteX5" fmla="*/ 614723 w 1325147"/>
                <a:gd name="connsiteY5" fmla="*/ 208897 h 808630"/>
                <a:gd name="connsiteX6" fmla="*/ 701692 w 1325147"/>
                <a:gd name="connsiteY6" fmla="*/ 123325 h 808630"/>
                <a:gd name="connsiteX7" fmla="*/ 850134 w 1325147"/>
                <a:gd name="connsiteY7" fmla="*/ 52073 h 808630"/>
                <a:gd name="connsiteX8" fmla="*/ 1046077 w 1325147"/>
                <a:gd name="connsiteY8" fmla="*/ 4571 h 808630"/>
                <a:gd name="connsiteX9" fmla="*/ 1325147 w 1325147"/>
                <a:gd name="connsiteY9" fmla="*/ 4571 h 808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5147" h="808630">
                  <a:moveTo>
                    <a:pt x="0" y="789041"/>
                  </a:moveTo>
                  <a:cubicBezTo>
                    <a:pt x="33298" y="799927"/>
                    <a:pt x="66596" y="810813"/>
                    <a:pt x="96051" y="808252"/>
                  </a:cubicBezTo>
                  <a:cubicBezTo>
                    <a:pt x="125506" y="805691"/>
                    <a:pt x="149199" y="793523"/>
                    <a:pt x="176733" y="773673"/>
                  </a:cubicBezTo>
                  <a:cubicBezTo>
                    <a:pt x="204267" y="753823"/>
                    <a:pt x="232443" y="724367"/>
                    <a:pt x="261258" y="689149"/>
                  </a:cubicBezTo>
                  <a:cubicBezTo>
                    <a:pt x="290073" y="653931"/>
                    <a:pt x="290713" y="642404"/>
                    <a:pt x="349624" y="562362"/>
                  </a:cubicBezTo>
                  <a:cubicBezTo>
                    <a:pt x="408535" y="482320"/>
                    <a:pt x="556045" y="282070"/>
                    <a:pt x="614723" y="208897"/>
                  </a:cubicBezTo>
                  <a:cubicBezTo>
                    <a:pt x="673401" y="135724"/>
                    <a:pt x="662457" y="149462"/>
                    <a:pt x="701692" y="123325"/>
                  </a:cubicBezTo>
                  <a:cubicBezTo>
                    <a:pt x="740927" y="97188"/>
                    <a:pt x="792737" y="71865"/>
                    <a:pt x="850134" y="52073"/>
                  </a:cubicBezTo>
                  <a:cubicBezTo>
                    <a:pt x="907531" y="32281"/>
                    <a:pt x="966908" y="12488"/>
                    <a:pt x="1046077" y="4571"/>
                  </a:cubicBezTo>
                  <a:cubicBezTo>
                    <a:pt x="1125246" y="-3346"/>
                    <a:pt x="1225196" y="612"/>
                    <a:pt x="1325147" y="4571"/>
                  </a:cubicBezTo>
                </a:path>
              </a:pathLst>
            </a:custGeom>
            <a:noFill/>
            <a:ln w="19050">
              <a:solidFill>
                <a:srgbClr val="EB75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05" name="Freeform: Shape 104">
              <a:extLst>
                <a:ext uri="{FF2B5EF4-FFF2-40B4-BE49-F238E27FC236}">
                  <a16:creationId xmlns:a16="http://schemas.microsoft.com/office/drawing/2014/main" id="{25559D88-EFAF-49CE-87F2-1626AC7596A8}"/>
                </a:ext>
              </a:extLst>
            </p:cNvPr>
            <p:cNvSpPr/>
            <p:nvPr/>
          </p:nvSpPr>
          <p:spPr>
            <a:xfrm>
              <a:off x="9377382" y="4361573"/>
              <a:ext cx="290772" cy="22956"/>
            </a:xfrm>
            <a:custGeom>
              <a:avLst/>
              <a:gdLst>
                <a:gd name="connsiteX0" fmla="*/ 290772 w 290772"/>
                <a:gd name="connsiteY0" fmla="*/ 22956 h 22956"/>
                <a:gd name="connsiteX1" fmla="*/ 0 w 290772"/>
                <a:gd name="connsiteY1" fmla="*/ 0 h 22956"/>
              </a:gdLst>
              <a:ahLst/>
              <a:cxnLst>
                <a:cxn ang="0">
                  <a:pos x="connsiteX0" y="connsiteY0"/>
                </a:cxn>
                <a:cxn ang="0">
                  <a:pos x="connsiteX1" y="connsiteY1"/>
                </a:cxn>
              </a:cxnLst>
              <a:rect l="l" t="t" r="r" b="b"/>
              <a:pathLst>
                <a:path w="290772" h="22956">
                  <a:moveTo>
                    <a:pt x="290772" y="22956"/>
                  </a:moveTo>
                  <a:lnTo>
                    <a:pt x="0" y="0"/>
                  </a:lnTo>
                </a:path>
              </a:pathLst>
            </a:cu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sp>
        <p:nvSpPr>
          <p:cNvPr id="110" name="Rectangle 109">
            <a:extLst>
              <a:ext uri="{FF2B5EF4-FFF2-40B4-BE49-F238E27FC236}">
                <a16:creationId xmlns:a16="http://schemas.microsoft.com/office/drawing/2014/main" id="{461BB47C-028E-4186-8B6E-A6F242FBE805}"/>
              </a:ext>
            </a:extLst>
          </p:cNvPr>
          <p:cNvSpPr/>
          <p:nvPr/>
        </p:nvSpPr>
        <p:spPr>
          <a:xfrm>
            <a:off x="5116258" y="1936575"/>
            <a:ext cx="3712168" cy="32795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buClr>
                <a:schemeClr val="accent2">
                  <a:lumMod val="75000"/>
                </a:schemeClr>
              </a:buClr>
              <a:buSzPct val="100000"/>
            </a:pPr>
            <a:r>
              <a:rPr lang="nb-NO" sz="1000" dirty="0">
                <a:solidFill>
                  <a:schemeClr val="tx1"/>
                </a:solidFill>
                <a:latin typeface="Arial" panose="020B0604020202020204" pitchFamily="34" charset="0"/>
                <a:cs typeface="Arial" panose="020B0604020202020204" pitchFamily="34" charset="0"/>
              </a:rPr>
              <a:t>For at terminal skal kunne betjene nødvendige behov i en første fase er følgende prinsipper og funksjonalitet hensyntatt. Her legges det opp til en driftseffektiv sekketerminal for kombigods:</a:t>
            </a:r>
            <a:endParaRPr lang="nb-NO" sz="1000" b="1" dirty="0">
              <a:solidFill>
                <a:schemeClr val="tx1"/>
              </a:solidFill>
              <a:latin typeface="Arial" panose="020B0604020202020204" pitchFamily="34" charset="0"/>
              <a:cs typeface="Arial" panose="020B0604020202020204" pitchFamily="34" charset="0"/>
            </a:endParaRPr>
          </a:p>
          <a:p>
            <a:pPr>
              <a:buClr>
                <a:schemeClr val="accent2">
                  <a:lumMod val="75000"/>
                </a:schemeClr>
              </a:buClr>
              <a:buSzPct val="100000"/>
            </a:pPr>
            <a:br>
              <a:rPr lang="nb-NO" sz="700" b="1" dirty="0">
                <a:solidFill>
                  <a:schemeClr val="tx1"/>
                </a:solidFill>
                <a:latin typeface="Arial" panose="020B0604020202020204" pitchFamily="34" charset="0"/>
                <a:cs typeface="Arial" panose="020B0604020202020204" pitchFamily="34" charset="0"/>
              </a:rPr>
            </a:br>
            <a:endParaRPr lang="nb-NO" sz="700" b="1" dirty="0">
              <a:solidFill>
                <a:schemeClr val="tx1"/>
              </a:solidFill>
              <a:latin typeface="Arial" panose="020B0604020202020204" pitchFamily="34" charset="0"/>
              <a:cs typeface="Arial" panose="020B0604020202020204" pitchFamily="34" charset="0"/>
            </a:endParaRPr>
          </a:p>
          <a:p>
            <a:pPr marL="171450" indent="-171450">
              <a:buClr>
                <a:schemeClr val="accent2">
                  <a:lumMod val="75000"/>
                </a:schemeClr>
              </a:buClr>
              <a:buSzPct val="100000"/>
              <a:buFont typeface="Arial" panose="020B0604020202020204" pitchFamily="34" charset="0"/>
              <a:buChar char="&gt;"/>
            </a:pPr>
            <a:r>
              <a:rPr lang="nb-NO" sz="1000" b="1" dirty="0">
                <a:solidFill>
                  <a:schemeClr val="tx1"/>
                </a:solidFill>
                <a:latin typeface="Arial" panose="020B0604020202020204" pitchFamily="34" charset="0"/>
                <a:cs typeface="Arial" panose="020B0604020202020204" pitchFamily="34" charset="0"/>
              </a:rPr>
              <a:t>Tre terminalspor:</a:t>
            </a:r>
            <a:r>
              <a:rPr lang="nb-NO" sz="1000" dirty="0">
                <a:solidFill>
                  <a:schemeClr val="tx1"/>
                </a:solidFill>
                <a:latin typeface="Arial" panose="020B0604020202020204" pitchFamily="34" charset="0"/>
                <a:cs typeface="Arial" panose="020B0604020202020204" pitchFamily="34" charset="0"/>
              </a:rPr>
              <a:t> Til lasting og lossing av gods på tog</a:t>
            </a:r>
          </a:p>
          <a:p>
            <a:pPr marL="171450" indent="-171450">
              <a:buClr>
                <a:schemeClr val="accent2">
                  <a:lumMod val="75000"/>
                </a:schemeClr>
              </a:buClr>
              <a:buSzPct val="100000"/>
              <a:buFont typeface="Arial" panose="020B0604020202020204" pitchFamily="34" charset="0"/>
              <a:buChar char="&gt;"/>
            </a:pPr>
            <a:endParaRPr lang="nb-NO" sz="600" dirty="0">
              <a:solidFill>
                <a:schemeClr val="tx1"/>
              </a:solidFill>
              <a:latin typeface="Arial" panose="020B0604020202020204" pitchFamily="34" charset="0"/>
              <a:cs typeface="Arial" panose="020B0604020202020204" pitchFamily="34" charset="0"/>
            </a:endParaRPr>
          </a:p>
          <a:p>
            <a:pPr marL="171450" indent="-171450">
              <a:buClr>
                <a:schemeClr val="accent2">
                  <a:lumMod val="75000"/>
                </a:schemeClr>
              </a:buClr>
              <a:buSzPct val="100000"/>
              <a:buFont typeface="Arial" panose="020B0604020202020204" pitchFamily="34" charset="0"/>
              <a:buChar char="&gt;"/>
            </a:pPr>
            <a:r>
              <a:rPr lang="nb-NO" sz="1000" b="1" dirty="0">
                <a:solidFill>
                  <a:schemeClr val="tx1"/>
                </a:solidFill>
                <a:latin typeface="Arial" panose="020B0604020202020204" pitchFamily="34" charset="0"/>
                <a:cs typeface="Arial" panose="020B0604020202020204" pitchFamily="34" charset="0"/>
              </a:rPr>
              <a:t>Ett ankomstspor:</a:t>
            </a:r>
            <a:r>
              <a:rPr lang="nb-NO" sz="1000" dirty="0">
                <a:solidFill>
                  <a:schemeClr val="tx1"/>
                </a:solidFill>
                <a:latin typeface="Arial" panose="020B0604020202020204" pitchFamily="34" charset="0"/>
                <a:cs typeface="Arial" panose="020B0604020202020204" pitchFamily="34" charset="0"/>
              </a:rPr>
              <a:t> Til ankomst for inngående trafikk sørover fra Vestby stasjon</a:t>
            </a:r>
          </a:p>
          <a:p>
            <a:pPr marL="171450" indent="-171450">
              <a:buClr>
                <a:schemeClr val="accent2">
                  <a:lumMod val="75000"/>
                </a:schemeClr>
              </a:buClr>
              <a:buSzPct val="100000"/>
              <a:buFont typeface="Arial" panose="020B0604020202020204" pitchFamily="34" charset="0"/>
              <a:buChar char="&gt;"/>
            </a:pPr>
            <a:endParaRPr lang="nb-NO" sz="600" dirty="0">
              <a:solidFill>
                <a:schemeClr val="tx1"/>
              </a:solidFill>
              <a:latin typeface="Arial" panose="020B0604020202020204" pitchFamily="34" charset="0"/>
              <a:cs typeface="Arial" panose="020B0604020202020204" pitchFamily="34" charset="0"/>
            </a:endParaRPr>
          </a:p>
          <a:p>
            <a:pPr marL="171450" indent="-171450">
              <a:buClr>
                <a:schemeClr val="accent2">
                  <a:lumMod val="75000"/>
                </a:schemeClr>
              </a:buClr>
              <a:buSzPct val="100000"/>
              <a:buFont typeface="Arial" panose="020B0604020202020204" pitchFamily="34" charset="0"/>
              <a:buChar char="&gt;"/>
            </a:pPr>
            <a:r>
              <a:rPr lang="nb-NO" sz="1000" b="1" dirty="0">
                <a:solidFill>
                  <a:schemeClr val="tx1"/>
                </a:solidFill>
                <a:latin typeface="Arial" panose="020B0604020202020204" pitchFamily="34" charset="0"/>
                <a:cs typeface="Arial" panose="020B0604020202020204" pitchFamily="34" charset="0"/>
              </a:rPr>
              <a:t>Ett repspor:</a:t>
            </a:r>
            <a:r>
              <a:rPr lang="nb-NO" sz="1000" dirty="0">
                <a:solidFill>
                  <a:schemeClr val="tx1"/>
                </a:solidFill>
                <a:latin typeface="Arial" panose="020B0604020202020204" pitchFamily="34" charset="0"/>
                <a:cs typeface="Arial" panose="020B0604020202020204" pitchFamily="34" charset="0"/>
              </a:rPr>
              <a:t> Spor til reparasjon av kritiske feil på tog</a:t>
            </a:r>
          </a:p>
          <a:p>
            <a:pPr marL="171450" indent="-171450">
              <a:buClr>
                <a:schemeClr val="accent2">
                  <a:lumMod val="75000"/>
                </a:schemeClr>
              </a:buClr>
              <a:buSzPct val="100000"/>
              <a:buFont typeface="Arial" panose="020B0604020202020204" pitchFamily="34" charset="0"/>
              <a:buChar char="&gt;"/>
            </a:pPr>
            <a:endParaRPr lang="nb-NO" sz="600" dirty="0">
              <a:solidFill>
                <a:schemeClr val="tx1"/>
              </a:solidFill>
              <a:latin typeface="Arial" panose="020B0604020202020204" pitchFamily="34" charset="0"/>
              <a:cs typeface="Arial" panose="020B0604020202020204" pitchFamily="34" charset="0"/>
            </a:endParaRPr>
          </a:p>
          <a:p>
            <a:pPr marL="171450" indent="-171450">
              <a:buClr>
                <a:schemeClr val="accent2">
                  <a:lumMod val="75000"/>
                </a:schemeClr>
              </a:buClr>
              <a:buSzPct val="100000"/>
              <a:buFont typeface="Arial" panose="020B0604020202020204" pitchFamily="34" charset="0"/>
              <a:buChar char="&gt;"/>
            </a:pPr>
            <a:r>
              <a:rPr lang="nb-NO" sz="1000" b="1" dirty="0">
                <a:solidFill>
                  <a:schemeClr val="tx1"/>
                </a:solidFill>
                <a:latin typeface="Arial" panose="020B0604020202020204" pitchFamily="34" charset="0"/>
                <a:cs typeface="Arial" panose="020B0604020202020204" pitchFamily="34" charset="0"/>
              </a:rPr>
              <a:t>Ett omløpsspor:</a:t>
            </a:r>
            <a:r>
              <a:rPr lang="nb-NO" sz="1000" dirty="0">
                <a:solidFill>
                  <a:schemeClr val="tx1"/>
                </a:solidFill>
                <a:latin typeface="Arial" panose="020B0604020202020204" pitchFamily="34" charset="0"/>
                <a:cs typeface="Arial" panose="020B0604020202020204" pitchFamily="34" charset="0"/>
              </a:rPr>
              <a:t> Til å snu toget i forbindelse med lasting og lossing</a:t>
            </a:r>
          </a:p>
          <a:p>
            <a:pPr marL="171450" indent="-171450">
              <a:buClr>
                <a:schemeClr val="accent2">
                  <a:lumMod val="75000"/>
                </a:schemeClr>
              </a:buClr>
              <a:buSzPct val="100000"/>
              <a:buFont typeface="Arial" panose="020B0604020202020204" pitchFamily="34" charset="0"/>
              <a:buChar char="&gt;"/>
            </a:pPr>
            <a:endParaRPr lang="nb-NO" sz="600" dirty="0">
              <a:solidFill>
                <a:schemeClr val="tx1"/>
              </a:solidFill>
              <a:latin typeface="Arial" panose="020B0604020202020204" pitchFamily="34" charset="0"/>
              <a:cs typeface="Arial" panose="020B0604020202020204" pitchFamily="34" charset="0"/>
            </a:endParaRPr>
          </a:p>
          <a:p>
            <a:pPr marL="171450" indent="-171450">
              <a:buClr>
                <a:schemeClr val="accent2">
                  <a:lumMod val="75000"/>
                </a:schemeClr>
              </a:buClr>
              <a:buSzPct val="100000"/>
              <a:buFont typeface="Arial" panose="020B0604020202020204" pitchFamily="34" charset="0"/>
              <a:buChar char="&gt;"/>
            </a:pPr>
            <a:r>
              <a:rPr lang="nb-NO" sz="1000" b="1" dirty="0">
                <a:solidFill>
                  <a:schemeClr val="tx1"/>
                </a:solidFill>
                <a:latin typeface="Arial" panose="020B0604020202020204" pitchFamily="34" charset="0"/>
                <a:cs typeface="Arial" panose="020B0604020202020204" pitchFamily="34" charset="0"/>
              </a:rPr>
              <a:t>Oppstillingsspor:</a:t>
            </a:r>
            <a:r>
              <a:rPr lang="nb-NO" sz="1000" dirty="0">
                <a:solidFill>
                  <a:schemeClr val="tx1"/>
                </a:solidFill>
                <a:latin typeface="Arial" panose="020B0604020202020204" pitchFamily="34" charset="0"/>
                <a:cs typeface="Arial" panose="020B0604020202020204" pitchFamily="34" charset="0"/>
              </a:rPr>
              <a:t> Til klargjøring av tog før videre transport</a:t>
            </a:r>
          </a:p>
          <a:p>
            <a:pPr marL="171450" indent="-171450">
              <a:buClr>
                <a:schemeClr val="accent2">
                  <a:lumMod val="75000"/>
                </a:schemeClr>
              </a:buClr>
              <a:buSzPct val="100000"/>
              <a:buFont typeface="Arial" panose="020B0604020202020204" pitchFamily="34" charset="0"/>
              <a:buChar char="&gt;"/>
            </a:pPr>
            <a:endParaRPr lang="nb-NO" sz="600" dirty="0">
              <a:solidFill>
                <a:schemeClr val="tx1"/>
              </a:solidFill>
              <a:latin typeface="Arial" panose="020B0604020202020204" pitchFamily="34" charset="0"/>
              <a:cs typeface="Arial" panose="020B0604020202020204" pitchFamily="34" charset="0"/>
            </a:endParaRPr>
          </a:p>
          <a:p>
            <a:pPr marL="171450" indent="-171450">
              <a:buClr>
                <a:schemeClr val="accent2">
                  <a:lumMod val="75000"/>
                </a:schemeClr>
              </a:buClr>
              <a:buSzPct val="100000"/>
              <a:buFont typeface="Arial" panose="020B0604020202020204" pitchFamily="34" charset="0"/>
              <a:buChar char="&gt;"/>
            </a:pPr>
            <a:r>
              <a:rPr lang="nb-NO" sz="1000" b="1" dirty="0">
                <a:solidFill>
                  <a:schemeClr val="tx1"/>
                </a:solidFill>
                <a:latin typeface="Arial" panose="020B0604020202020204" pitchFamily="34" charset="0"/>
                <a:cs typeface="Arial" panose="020B0604020202020204" pitchFamily="34" charset="0"/>
              </a:rPr>
              <a:t>Sportilkobling: </a:t>
            </a:r>
            <a:r>
              <a:rPr lang="nb-NO" sz="1000" dirty="0">
                <a:solidFill>
                  <a:schemeClr val="tx1"/>
                </a:solidFill>
                <a:latin typeface="Arial" panose="020B0604020202020204" pitchFamily="34" charset="0"/>
                <a:cs typeface="Arial" panose="020B0604020202020204" pitchFamily="34" charset="0"/>
              </a:rPr>
              <a:t>Tilkobling til Østfoldbanen planlegges i tråd med innspill fra Bane NOR ved Vestby stasjon. Direkte tilkobling til hovedbanen må utredes nærmere i neste fase</a:t>
            </a:r>
            <a:endParaRPr lang="nb-NO" sz="1000" b="1" dirty="0">
              <a:solidFill>
                <a:schemeClr val="tx1"/>
              </a:solidFill>
              <a:latin typeface="Arial" panose="020B0604020202020204" pitchFamily="34" charset="0"/>
              <a:cs typeface="Arial" panose="020B0604020202020204" pitchFamily="34" charset="0"/>
            </a:endParaRPr>
          </a:p>
          <a:p>
            <a:pPr>
              <a:buClr>
                <a:schemeClr val="accent2">
                  <a:lumMod val="75000"/>
                </a:schemeClr>
              </a:buClr>
              <a:buSzPct val="100000"/>
            </a:pPr>
            <a:endParaRPr lang="nb-NO" sz="1100" dirty="0">
              <a:solidFill>
                <a:schemeClr val="tx1"/>
              </a:solidFill>
              <a:latin typeface="Arial" panose="020B0604020202020204" pitchFamily="34" charset="0"/>
              <a:cs typeface="Arial" panose="020B0604020202020204" pitchFamily="34" charset="0"/>
            </a:endParaRPr>
          </a:p>
          <a:p>
            <a:pPr>
              <a:buClr>
                <a:schemeClr val="accent2">
                  <a:lumMod val="75000"/>
                </a:schemeClr>
              </a:buClr>
              <a:buSzPct val="100000"/>
            </a:pPr>
            <a:endParaRPr lang="nb-NO" sz="400" dirty="0">
              <a:solidFill>
                <a:schemeClr val="tx1"/>
              </a:solidFill>
              <a:latin typeface="Arial" panose="020B0604020202020204" pitchFamily="34" charset="0"/>
              <a:cs typeface="Arial" panose="020B0604020202020204" pitchFamily="34" charset="0"/>
            </a:endParaRPr>
          </a:p>
          <a:p>
            <a:pPr>
              <a:buClr>
                <a:schemeClr val="accent2">
                  <a:lumMod val="75000"/>
                </a:schemeClr>
              </a:buClr>
              <a:buSzPct val="100000"/>
            </a:pPr>
            <a:endParaRPr lang="nb-NO" sz="500" dirty="0">
              <a:solidFill>
                <a:schemeClr val="tx1"/>
              </a:solidFill>
              <a:latin typeface="Arial" panose="020B0604020202020204" pitchFamily="34" charset="0"/>
              <a:cs typeface="Arial" panose="020B0604020202020204" pitchFamily="34" charset="0"/>
            </a:endParaRPr>
          </a:p>
          <a:p>
            <a:pPr>
              <a:buClr>
                <a:schemeClr val="accent2">
                  <a:lumMod val="75000"/>
                </a:schemeClr>
              </a:buClr>
              <a:buSzPct val="100000"/>
            </a:pPr>
            <a:r>
              <a:rPr lang="nb-NO" sz="1000" b="1" dirty="0">
                <a:solidFill>
                  <a:schemeClr val="tx1"/>
                </a:solidFill>
                <a:latin typeface="Arial" panose="020B0604020202020204" pitchFamily="34" charset="0"/>
                <a:cs typeface="Arial" panose="020B0604020202020204" pitchFamily="34" charset="0"/>
              </a:rPr>
              <a:t>Merk at dette er skisser og at justeringer kan forekomme ved endringer i areal og sportilkobling</a:t>
            </a:r>
          </a:p>
          <a:p>
            <a:pPr>
              <a:buClr>
                <a:schemeClr val="accent2">
                  <a:lumMod val="75000"/>
                </a:schemeClr>
              </a:buClr>
              <a:buSzPct val="100000"/>
            </a:pPr>
            <a:endParaRPr lang="nb-NO" sz="1000" dirty="0">
              <a:solidFill>
                <a:schemeClr val="tx1"/>
              </a:solidFill>
              <a:latin typeface="Arial" panose="020B0604020202020204" pitchFamily="34" charset="0"/>
              <a:cs typeface="Arial" panose="020B0604020202020204" pitchFamily="34" charset="0"/>
            </a:endParaRPr>
          </a:p>
        </p:txBody>
      </p:sp>
      <p:sp>
        <p:nvSpPr>
          <p:cNvPr id="111" name="Freeform 22">
            <a:extLst>
              <a:ext uri="{FF2B5EF4-FFF2-40B4-BE49-F238E27FC236}">
                <a16:creationId xmlns:a16="http://schemas.microsoft.com/office/drawing/2014/main" id="{80FB2DDF-D98B-412F-A75E-259A97236F59}"/>
              </a:ext>
            </a:extLst>
          </p:cNvPr>
          <p:cNvSpPr>
            <a:spLocks/>
          </p:cNvSpPr>
          <p:nvPr/>
        </p:nvSpPr>
        <p:spPr bwMode="auto">
          <a:xfrm>
            <a:off x="4844664" y="3307528"/>
            <a:ext cx="215999" cy="785721"/>
          </a:xfrm>
          <a:custGeom>
            <a:avLst/>
            <a:gdLst/>
            <a:ahLst/>
            <a:cxnLst>
              <a:cxn ang="0">
                <a:pos x="3" y="0"/>
              </a:cxn>
              <a:cxn ang="0">
                <a:pos x="609" y="454"/>
              </a:cxn>
              <a:cxn ang="0">
                <a:pos x="0" y="909"/>
              </a:cxn>
            </a:cxnLst>
            <a:rect l="0" t="0" r="r" b="b"/>
            <a:pathLst>
              <a:path w="609" h="909">
                <a:moveTo>
                  <a:pt x="3" y="0"/>
                </a:moveTo>
                <a:lnTo>
                  <a:pt x="609" y="454"/>
                </a:lnTo>
                <a:lnTo>
                  <a:pt x="0" y="909"/>
                </a:lnTo>
              </a:path>
            </a:pathLst>
          </a:custGeom>
          <a:solidFill>
            <a:schemeClr val="accent2">
              <a:lumMod val="75000"/>
            </a:schemeClr>
          </a:solidFill>
          <a:ln w="57150" cmpd="sng">
            <a:solidFill>
              <a:schemeClr val="bg1"/>
            </a:solidFill>
            <a:round/>
            <a:headEnd/>
            <a:tailEnd/>
          </a:ln>
          <a:effectLst/>
        </p:spPr>
        <p:txBody>
          <a:bodyPr vert="horz" wrap="square" lIns="0" tIns="0" rIns="0" bIns="0" numCol="1" anchor="ctr" anchorCtr="0" compatLnSpc="1">
            <a:prstTxWarp prst="textNoShape">
              <a:avLst/>
            </a:prstTxWarp>
            <a:noAutofit/>
          </a:bodyPr>
          <a:lstStyle/>
          <a:p>
            <a:pPr defTabSz="914126" eaLnBrk="0" fontAlgn="base" hangingPunct="0">
              <a:spcBef>
                <a:spcPts val="600"/>
              </a:spcBef>
              <a:spcAft>
                <a:spcPct val="0"/>
              </a:spcAft>
              <a:defRPr/>
            </a:pPr>
            <a:endParaRPr lang="en-US" sz="1200" kern="0" dirty="0">
              <a:solidFill>
                <a:srgbClr val="342F2B"/>
              </a:solidFill>
              <a:cs typeface="Arial" pitchFamily="34" charset="0"/>
            </a:endParaRPr>
          </a:p>
        </p:txBody>
      </p:sp>
      <p:grpSp>
        <p:nvGrpSpPr>
          <p:cNvPr id="112" name="Group 111">
            <a:extLst>
              <a:ext uri="{FF2B5EF4-FFF2-40B4-BE49-F238E27FC236}">
                <a16:creationId xmlns:a16="http://schemas.microsoft.com/office/drawing/2014/main" id="{B12921F2-FFE7-4CC5-91BF-0C86ED51D506}"/>
              </a:ext>
            </a:extLst>
          </p:cNvPr>
          <p:cNvGrpSpPr/>
          <p:nvPr/>
        </p:nvGrpSpPr>
        <p:grpSpPr>
          <a:xfrm>
            <a:off x="5262008" y="5621380"/>
            <a:ext cx="5994564" cy="338554"/>
            <a:chOff x="1882160" y="6327265"/>
            <a:chExt cx="5994564" cy="338554"/>
          </a:xfrm>
        </p:grpSpPr>
        <p:grpSp>
          <p:nvGrpSpPr>
            <p:cNvPr id="113" name="Group 112">
              <a:extLst>
                <a:ext uri="{FF2B5EF4-FFF2-40B4-BE49-F238E27FC236}">
                  <a16:creationId xmlns:a16="http://schemas.microsoft.com/office/drawing/2014/main" id="{AB7AF07C-C6EF-4721-BEF3-2DADE0BFD6DF}"/>
                </a:ext>
              </a:extLst>
            </p:cNvPr>
            <p:cNvGrpSpPr/>
            <p:nvPr/>
          </p:nvGrpSpPr>
          <p:grpSpPr>
            <a:xfrm>
              <a:off x="1882160" y="6327265"/>
              <a:ext cx="5994564" cy="338554"/>
              <a:chOff x="3562699" y="5629929"/>
              <a:chExt cx="5994564" cy="338554"/>
            </a:xfrm>
          </p:grpSpPr>
          <p:cxnSp>
            <p:nvCxnSpPr>
              <p:cNvPr id="116" name="Straight Connector 115">
                <a:extLst>
                  <a:ext uri="{FF2B5EF4-FFF2-40B4-BE49-F238E27FC236}">
                    <a16:creationId xmlns:a16="http://schemas.microsoft.com/office/drawing/2014/main" id="{0390862C-8AA0-4E8A-B4A5-D4B2843FA6E7}"/>
                  </a:ext>
                </a:extLst>
              </p:cNvPr>
              <p:cNvCxnSpPr/>
              <p:nvPr/>
            </p:nvCxnSpPr>
            <p:spPr>
              <a:xfrm>
                <a:off x="3562699" y="5785881"/>
                <a:ext cx="1800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17" name="TextBox 116">
                <a:extLst>
                  <a:ext uri="{FF2B5EF4-FFF2-40B4-BE49-F238E27FC236}">
                    <a16:creationId xmlns:a16="http://schemas.microsoft.com/office/drawing/2014/main" id="{998C6377-871F-48EA-9E50-61936FA28220}"/>
                  </a:ext>
                </a:extLst>
              </p:cNvPr>
              <p:cNvSpPr txBox="1"/>
              <p:nvPr/>
            </p:nvSpPr>
            <p:spPr>
              <a:xfrm>
                <a:off x="3725131" y="5675194"/>
                <a:ext cx="1005633" cy="215444"/>
              </a:xfrm>
              <a:prstGeom prst="rect">
                <a:avLst/>
              </a:prstGeom>
              <a:noFill/>
            </p:spPr>
            <p:txBody>
              <a:bodyPr wrap="square" rtlCol="0">
                <a:spAutoFit/>
              </a:bodyPr>
              <a:lstStyle/>
              <a:p>
                <a:pPr>
                  <a:buClr>
                    <a:schemeClr val="accent2">
                      <a:lumMod val="75000"/>
                    </a:schemeClr>
                  </a:buClr>
                  <a:buSzPct val="110000"/>
                </a:pPr>
                <a:r>
                  <a:rPr lang="nb-NO" sz="800" dirty="0">
                    <a:latin typeface="Arial" panose="020B0604020202020204" pitchFamily="34" charset="0"/>
                    <a:cs typeface="Arial" panose="020B0604020202020204" pitchFamily="34" charset="0"/>
                  </a:rPr>
                  <a:t>Regulert sidespor</a:t>
                </a:r>
              </a:p>
            </p:txBody>
          </p:sp>
          <p:sp>
            <p:nvSpPr>
              <p:cNvPr id="118" name="TextBox 117">
                <a:extLst>
                  <a:ext uri="{FF2B5EF4-FFF2-40B4-BE49-F238E27FC236}">
                    <a16:creationId xmlns:a16="http://schemas.microsoft.com/office/drawing/2014/main" id="{F6371D35-D40D-49B1-B812-71EB7E03CA72}"/>
                  </a:ext>
                </a:extLst>
              </p:cNvPr>
              <p:cNvSpPr txBox="1"/>
              <p:nvPr/>
            </p:nvSpPr>
            <p:spPr>
              <a:xfrm>
                <a:off x="5069921" y="5675194"/>
                <a:ext cx="1062481" cy="215444"/>
              </a:xfrm>
              <a:prstGeom prst="rect">
                <a:avLst/>
              </a:prstGeom>
              <a:noFill/>
            </p:spPr>
            <p:txBody>
              <a:bodyPr wrap="square" rtlCol="0">
                <a:spAutoFit/>
              </a:bodyPr>
              <a:lstStyle/>
              <a:p>
                <a:pPr>
                  <a:buClr>
                    <a:schemeClr val="accent2">
                      <a:lumMod val="75000"/>
                    </a:schemeClr>
                  </a:buClr>
                  <a:buSzPct val="110000"/>
                </a:pPr>
                <a:r>
                  <a:rPr lang="nb-NO" sz="800" dirty="0">
                    <a:latin typeface="Arial" panose="020B0604020202020204" pitchFamily="34" charset="0"/>
                    <a:cs typeface="Arial" panose="020B0604020202020204" pitchFamily="34" charset="0"/>
                  </a:rPr>
                  <a:t>Terminalområde</a:t>
                </a:r>
              </a:p>
            </p:txBody>
          </p:sp>
          <p:sp>
            <p:nvSpPr>
              <p:cNvPr id="119" name="TextBox 118">
                <a:extLst>
                  <a:ext uri="{FF2B5EF4-FFF2-40B4-BE49-F238E27FC236}">
                    <a16:creationId xmlns:a16="http://schemas.microsoft.com/office/drawing/2014/main" id="{715DEB4F-1EEF-4E16-82D0-B5E18D554396}"/>
                  </a:ext>
                </a:extLst>
              </p:cNvPr>
              <p:cNvSpPr txBox="1"/>
              <p:nvPr/>
            </p:nvSpPr>
            <p:spPr>
              <a:xfrm>
                <a:off x="6393126" y="5678159"/>
                <a:ext cx="1062481" cy="215444"/>
              </a:xfrm>
              <a:prstGeom prst="rect">
                <a:avLst/>
              </a:prstGeom>
              <a:noFill/>
            </p:spPr>
            <p:txBody>
              <a:bodyPr wrap="square" rtlCol="0">
                <a:spAutoFit/>
              </a:bodyPr>
              <a:lstStyle/>
              <a:p>
                <a:pPr>
                  <a:buClr>
                    <a:schemeClr val="accent2">
                      <a:lumMod val="75000"/>
                    </a:schemeClr>
                  </a:buClr>
                  <a:buSzPct val="110000"/>
                </a:pPr>
                <a:r>
                  <a:rPr lang="nb-NO" sz="800" dirty="0">
                    <a:latin typeface="Arial" panose="020B0604020202020204" pitchFamily="34" charset="0"/>
                    <a:cs typeface="Arial" panose="020B0604020202020204" pitchFamily="34" charset="0"/>
                  </a:rPr>
                  <a:t>Mulig utvidelse</a:t>
                </a:r>
              </a:p>
            </p:txBody>
          </p:sp>
          <p:cxnSp>
            <p:nvCxnSpPr>
              <p:cNvPr id="120" name="Straight Connector 119">
                <a:extLst>
                  <a:ext uri="{FF2B5EF4-FFF2-40B4-BE49-F238E27FC236}">
                    <a16:creationId xmlns:a16="http://schemas.microsoft.com/office/drawing/2014/main" id="{2DED1214-893D-4D5E-B469-99E5EE6B30D8}"/>
                  </a:ext>
                </a:extLst>
              </p:cNvPr>
              <p:cNvCxnSpPr/>
              <p:nvPr/>
            </p:nvCxnSpPr>
            <p:spPr>
              <a:xfrm>
                <a:off x="7383565" y="5788846"/>
                <a:ext cx="180000" cy="0"/>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121" name="TextBox 120">
                <a:extLst>
                  <a:ext uri="{FF2B5EF4-FFF2-40B4-BE49-F238E27FC236}">
                    <a16:creationId xmlns:a16="http://schemas.microsoft.com/office/drawing/2014/main" id="{BA42CBA8-E850-440A-9CF3-D853A3A49724}"/>
                  </a:ext>
                </a:extLst>
              </p:cNvPr>
              <p:cNvSpPr txBox="1"/>
              <p:nvPr/>
            </p:nvSpPr>
            <p:spPr>
              <a:xfrm>
                <a:off x="7545997" y="5678159"/>
                <a:ext cx="1005633" cy="215444"/>
              </a:xfrm>
              <a:prstGeom prst="rect">
                <a:avLst/>
              </a:prstGeom>
              <a:noFill/>
            </p:spPr>
            <p:txBody>
              <a:bodyPr wrap="square" rtlCol="0">
                <a:spAutoFit/>
              </a:bodyPr>
              <a:lstStyle/>
              <a:p>
                <a:pPr>
                  <a:buClr>
                    <a:schemeClr val="accent2">
                      <a:lumMod val="75000"/>
                    </a:schemeClr>
                  </a:buClr>
                  <a:buSzPct val="110000"/>
                </a:pPr>
                <a:r>
                  <a:rPr lang="nb-NO" sz="800" dirty="0">
                    <a:latin typeface="Arial" panose="020B0604020202020204" pitchFamily="34" charset="0"/>
                    <a:cs typeface="Arial" panose="020B0604020202020204" pitchFamily="34" charset="0"/>
                  </a:rPr>
                  <a:t>Adkomstvei</a:t>
                </a:r>
              </a:p>
            </p:txBody>
          </p:sp>
          <p:cxnSp>
            <p:nvCxnSpPr>
              <p:cNvPr id="122" name="Straight Connector 121">
                <a:extLst>
                  <a:ext uri="{FF2B5EF4-FFF2-40B4-BE49-F238E27FC236}">
                    <a16:creationId xmlns:a16="http://schemas.microsoft.com/office/drawing/2014/main" id="{715046CC-5560-43D9-85E5-9285424BFF85}"/>
                  </a:ext>
                </a:extLst>
              </p:cNvPr>
              <p:cNvCxnSpPr/>
              <p:nvPr/>
            </p:nvCxnSpPr>
            <p:spPr>
              <a:xfrm>
                <a:off x="8389198" y="5785881"/>
                <a:ext cx="180000" cy="0"/>
              </a:xfrm>
              <a:prstGeom prst="line">
                <a:avLst/>
              </a:prstGeom>
              <a:ln w="28575">
                <a:solidFill>
                  <a:srgbClr val="EB757D"/>
                </a:solidFill>
              </a:ln>
            </p:spPr>
            <p:style>
              <a:lnRef idx="1">
                <a:schemeClr val="accent6"/>
              </a:lnRef>
              <a:fillRef idx="0">
                <a:schemeClr val="accent6"/>
              </a:fillRef>
              <a:effectRef idx="0">
                <a:schemeClr val="accent6"/>
              </a:effectRef>
              <a:fontRef idx="minor">
                <a:schemeClr val="tx1"/>
              </a:fontRef>
            </p:style>
          </p:cxnSp>
          <p:sp>
            <p:nvSpPr>
              <p:cNvPr id="123" name="TextBox 122">
                <a:extLst>
                  <a:ext uri="{FF2B5EF4-FFF2-40B4-BE49-F238E27FC236}">
                    <a16:creationId xmlns:a16="http://schemas.microsoft.com/office/drawing/2014/main" id="{FF9AE1C9-2560-493E-B991-C63E0BAB80D9}"/>
                  </a:ext>
                </a:extLst>
              </p:cNvPr>
              <p:cNvSpPr txBox="1"/>
              <p:nvPr/>
            </p:nvSpPr>
            <p:spPr>
              <a:xfrm>
                <a:off x="8551630" y="5629929"/>
                <a:ext cx="1005633" cy="338554"/>
              </a:xfrm>
              <a:prstGeom prst="rect">
                <a:avLst/>
              </a:prstGeom>
              <a:noFill/>
            </p:spPr>
            <p:txBody>
              <a:bodyPr wrap="square" rtlCol="0">
                <a:spAutoFit/>
              </a:bodyPr>
              <a:lstStyle/>
              <a:p>
                <a:pPr>
                  <a:buClr>
                    <a:schemeClr val="accent2">
                      <a:lumMod val="75000"/>
                    </a:schemeClr>
                  </a:buClr>
                  <a:buSzPct val="110000"/>
                </a:pPr>
                <a:r>
                  <a:rPr lang="nb-NO" sz="800" dirty="0">
                    <a:latin typeface="Arial" panose="020B0604020202020204" pitchFamily="34" charset="0"/>
                    <a:cs typeface="Arial" panose="020B0604020202020204" pitchFamily="34" charset="0"/>
                  </a:rPr>
                  <a:t>Planlagt av- / påkjøring E6</a:t>
                </a:r>
              </a:p>
            </p:txBody>
          </p:sp>
        </p:grpSp>
        <p:sp>
          <p:nvSpPr>
            <p:cNvPr id="114" name="Rectangle 113">
              <a:extLst>
                <a:ext uri="{FF2B5EF4-FFF2-40B4-BE49-F238E27FC236}">
                  <a16:creationId xmlns:a16="http://schemas.microsoft.com/office/drawing/2014/main" id="{CBA23784-F9FE-4FDE-AAC4-006381D5AD0B}"/>
                </a:ext>
              </a:extLst>
            </p:cNvPr>
            <p:cNvSpPr/>
            <p:nvPr/>
          </p:nvSpPr>
          <p:spPr>
            <a:xfrm>
              <a:off x="3118650" y="6440420"/>
              <a:ext cx="264058" cy="914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15" name="Rectangle 114">
              <a:extLst>
                <a:ext uri="{FF2B5EF4-FFF2-40B4-BE49-F238E27FC236}">
                  <a16:creationId xmlns:a16="http://schemas.microsoft.com/office/drawing/2014/main" id="{7A0C5AEE-CB99-4E9E-B35F-35751DD41212}"/>
                </a:ext>
              </a:extLst>
            </p:cNvPr>
            <p:cNvSpPr/>
            <p:nvPr/>
          </p:nvSpPr>
          <p:spPr>
            <a:xfrm>
              <a:off x="4441855" y="6440420"/>
              <a:ext cx="264058" cy="91426"/>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spTree>
    <p:extLst>
      <p:ext uri="{BB962C8B-B14F-4D97-AF65-F5344CB8AC3E}">
        <p14:creationId xmlns:p14="http://schemas.microsoft.com/office/powerpoint/2010/main" val="34308520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DEAD5D39-48DE-1C27-A1A9-D569EF4D672B}"/>
              </a:ext>
            </a:extLst>
          </p:cNvPr>
          <p:cNvSpPr>
            <a:spLocks noGrp="1"/>
          </p:cNvSpPr>
          <p:nvPr>
            <p:ph type="ctrTitle"/>
          </p:nvPr>
        </p:nvSpPr>
        <p:spPr/>
        <p:txBody>
          <a:bodyPr/>
          <a:lstStyle/>
          <a:p>
            <a:endParaRPr lang="nb-NO"/>
          </a:p>
        </p:txBody>
      </p:sp>
      <p:sp>
        <p:nvSpPr>
          <p:cNvPr id="4" name="Undertittel 3">
            <a:extLst>
              <a:ext uri="{FF2B5EF4-FFF2-40B4-BE49-F238E27FC236}">
                <a16:creationId xmlns:a16="http://schemas.microsoft.com/office/drawing/2014/main" id="{EF618B25-0A29-8DA3-4DAE-7523A1D2DE63}"/>
              </a:ext>
            </a:extLst>
          </p:cNvPr>
          <p:cNvSpPr>
            <a:spLocks noGrp="1"/>
          </p:cNvSpPr>
          <p:nvPr>
            <p:ph type="subTitle" idx="1"/>
          </p:nvPr>
        </p:nvSpPr>
        <p:spPr/>
        <p:txBody>
          <a:bodyPr/>
          <a:lstStyle/>
          <a:p>
            <a:endParaRPr lang="nb-NO"/>
          </a:p>
        </p:txBody>
      </p:sp>
      <p:sp>
        <p:nvSpPr>
          <p:cNvPr id="5" name="Plassholder for tekst 4">
            <a:extLst>
              <a:ext uri="{FF2B5EF4-FFF2-40B4-BE49-F238E27FC236}">
                <a16:creationId xmlns:a16="http://schemas.microsoft.com/office/drawing/2014/main" id="{70BAB304-C732-EED9-510E-A3D5539DCE85}"/>
              </a:ext>
            </a:extLst>
          </p:cNvPr>
          <p:cNvSpPr>
            <a:spLocks noGrp="1"/>
          </p:cNvSpPr>
          <p:nvPr>
            <p:ph type="body" sz="quarter" idx="11"/>
          </p:nvPr>
        </p:nvSpPr>
        <p:spPr/>
        <p:txBody>
          <a:bodyPr/>
          <a:lstStyle/>
          <a:p>
            <a:endParaRPr lang="nb-NO"/>
          </a:p>
        </p:txBody>
      </p:sp>
      <p:sp>
        <p:nvSpPr>
          <p:cNvPr id="6" name="Plassholder for tekst 5">
            <a:extLst>
              <a:ext uri="{FF2B5EF4-FFF2-40B4-BE49-F238E27FC236}">
                <a16:creationId xmlns:a16="http://schemas.microsoft.com/office/drawing/2014/main" id="{3271436E-8E68-F9E7-BF4A-021CBAB00B31}"/>
              </a:ext>
            </a:extLst>
          </p:cNvPr>
          <p:cNvSpPr>
            <a:spLocks noGrp="1"/>
          </p:cNvSpPr>
          <p:nvPr>
            <p:ph type="body" sz="quarter" idx="12"/>
          </p:nvPr>
        </p:nvSpPr>
        <p:spPr/>
        <p:txBody>
          <a:bodyPr/>
          <a:lstStyle/>
          <a:p>
            <a:endParaRPr lang="nb-NO"/>
          </a:p>
        </p:txBody>
      </p:sp>
      <p:pic>
        <p:nvPicPr>
          <p:cNvPr id="2" name="Bilde 1">
            <a:extLst>
              <a:ext uri="{FF2B5EF4-FFF2-40B4-BE49-F238E27FC236}">
                <a16:creationId xmlns:a16="http://schemas.microsoft.com/office/drawing/2014/main" id="{256D07C3-1FFC-3CA3-9D3E-9571A0610CA0}"/>
              </a:ext>
            </a:extLst>
          </p:cNvPr>
          <p:cNvPicPr>
            <a:picLocks noChangeAspect="1"/>
          </p:cNvPicPr>
          <p:nvPr/>
        </p:nvPicPr>
        <p:blipFill>
          <a:blip r:embed="rId2"/>
          <a:stretch>
            <a:fillRect/>
          </a:stretch>
        </p:blipFill>
        <p:spPr>
          <a:xfrm>
            <a:off x="0" y="0"/>
            <a:ext cx="9144001" cy="6858000"/>
          </a:xfrm>
          <a:prstGeom prst="rect">
            <a:avLst/>
          </a:prstGeom>
        </p:spPr>
      </p:pic>
      <p:pic>
        <p:nvPicPr>
          <p:cNvPr id="7" name="Bilde 6">
            <a:extLst>
              <a:ext uri="{FF2B5EF4-FFF2-40B4-BE49-F238E27FC236}">
                <a16:creationId xmlns:a16="http://schemas.microsoft.com/office/drawing/2014/main" id="{546030B5-573B-C401-CAE3-9803C515545D}"/>
              </a:ext>
            </a:extLst>
          </p:cNvPr>
          <p:cNvPicPr>
            <a:picLocks noChangeAspect="1"/>
          </p:cNvPicPr>
          <p:nvPr/>
        </p:nvPicPr>
        <p:blipFill>
          <a:blip r:embed="rId3"/>
          <a:stretch>
            <a:fillRect/>
          </a:stretch>
        </p:blipFill>
        <p:spPr>
          <a:xfrm>
            <a:off x="8132885" y="4132384"/>
            <a:ext cx="4059115" cy="2703467"/>
          </a:xfrm>
          <a:prstGeom prst="rect">
            <a:avLst/>
          </a:prstGeom>
        </p:spPr>
      </p:pic>
      <p:pic>
        <p:nvPicPr>
          <p:cNvPr id="9" name="Bilde 8">
            <a:extLst>
              <a:ext uri="{FF2B5EF4-FFF2-40B4-BE49-F238E27FC236}">
                <a16:creationId xmlns:a16="http://schemas.microsoft.com/office/drawing/2014/main" id="{E433F149-F034-D378-5708-EC4DEE02EE83}"/>
              </a:ext>
            </a:extLst>
          </p:cNvPr>
          <p:cNvPicPr>
            <a:picLocks noChangeAspect="1"/>
          </p:cNvPicPr>
          <p:nvPr/>
        </p:nvPicPr>
        <p:blipFill>
          <a:blip r:embed="rId4"/>
          <a:stretch>
            <a:fillRect/>
          </a:stretch>
        </p:blipFill>
        <p:spPr>
          <a:xfrm>
            <a:off x="8977829" y="0"/>
            <a:ext cx="3214171" cy="4132385"/>
          </a:xfrm>
          <a:prstGeom prst="rect">
            <a:avLst/>
          </a:prstGeom>
        </p:spPr>
      </p:pic>
    </p:spTree>
    <p:extLst>
      <p:ext uri="{BB962C8B-B14F-4D97-AF65-F5344CB8AC3E}">
        <p14:creationId xmlns:p14="http://schemas.microsoft.com/office/powerpoint/2010/main" val="3531453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02A7A56-41CE-4B66-8C9F-4CF2B49B877A}"/>
              </a:ext>
            </a:extLst>
          </p:cNvPr>
          <p:cNvGraphicFramePr>
            <a:graphicFrameLocks noChangeAspect="1"/>
          </p:cNvGraphicFramePr>
          <p:nvPr>
            <p:custDataLst>
              <p:tags r:id="rId1"/>
            </p:custDataLst>
          </p:nvPr>
        </p:nvGraphicFramePr>
        <p:xfrm>
          <a:off x="1588" y="1686"/>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5" progId="TCLayout.ActiveDocument.1">
                  <p:embed/>
                </p:oleObj>
              </mc:Choice>
              <mc:Fallback>
                <p:oleObj name="think-cell Slide" r:id="rId4" imgW="592" imgH="595" progId="TCLayout.ActiveDocument.1">
                  <p:embed/>
                  <p:pic>
                    <p:nvPicPr>
                      <p:cNvPr id="5" name="Object 4" hidden="1">
                        <a:extLst>
                          <a:ext uri="{FF2B5EF4-FFF2-40B4-BE49-F238E27FC236}">
                            <a16:creationId xmlns:a16="http://schemas.microsoft.com/office/drawing/2014/main" id="{602A7A56-41CE-4B66-8C9F-4CF2B49B877A}"/>
                          </a:ext>
                        </a:extLst>
                      </p:cNvPr>
                      <p:cNvPicPr/>
                      <p:nvPr/>
                    </p:nvPicPr>
                    <p:blipFill>
                      <a:blip r:embed="rId5"/>
                      <a:stretch>
                        <a:fillRect/>
                      </a:stretch>
                    </p:blipFill>
                    <p:spPr>
                      <a:xfrm>
                        <a:off x="1588" y="1686"/>
                        <a:ext cx="1588" cy="1588"/>
                      </a:xfrm>
                      <a:prstGeom prst="rect">
                        <a:avLst/>
                      </a:prstGeom>
                    </p:spPr>
                  </p:pic>
                </p:oleObj>
              </mc:Fallback>
            </mc:AlternateContent>
          </a:graphicData>
        </a:graphic>
      </p:graphicFrame>
      <p:sp>
        <p:nvSpPr>
          <p:cNvPr id="4" name="Slide Number Placeholder 3">
            <a:extLst>
              <a:ext uri="{FF2B5EF4-FFF2-40B4-BE49-F238E27FC236}">
                <a16:creationId xmlns:a16="http://schemas.microsoft.com/office/drawing/2014/main" id="{09ED8172-01A4-49BC-B3F4-7158A4B7343D}"/>
              </a:ext>
            </a:extLst>
          </p:cNvPr>
          <p:cNvSpPr>
            <a:spLocks noGrp="1"/>
          </p:cNvSpPr>
          <p:nvPr>
            <p:ph type="sldNum" sz="quarter" idx="12"/>
          </p:nvPr>
        </p:nvSpPr>
        <p:spPr>
          <a:xfrm>
            <a:off x="9745200" y="6301722"/>
            <a:ext cx="644400" cy="365125"/>
          </a:xfrm>
          <a:prstGeom prst="rect">
            <a:avLst/>
          </a:prstGeom>
        </p:spPr>
        <p:txBody>
          <a:bodyPr vert="horz" lIns="91440" tIns="45720" rIns="91440" bIns="45720" rtlCol="0" anchor="ctr"/>
          <a:lstStyle>
            <a:defPPr>
              <a:defRPr lang="nb-NO"/>
            </a:defPPr>
            <a:lvl1pPr marL="0" algn="r" defTabSz="914400" rtl="0" eaLnBrk="1" latinLnBrk="0" hangingPunct="1">
              <a:defRPr sz="800" kern="1200">
                <a:solidFill>
                  <a:srgbClr val="6E6E6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751DFAA-887F-4071-8EAD-E8CA316FCF06}" type="slidenum">
              <a:rPr lang="nb-NO" smtClean="0"/>
              <a:pPr/>
              <a:t>8</a:t>
            </a:fld>
            <a:endParaRPr lang="nb-NO" dirty="0"/>
          </a:p>
        </p:txBody>
      </p:sp>
      <p:sp>
        <p:nvSpPr>
          <p:cNvPr id="9" name="Title 1">
            <a:extLst>
              <a:ext uri="{FF2B5EF4-FFF2-40B4-BE49-F238E27FC236}">
                <a16:creationId xmlns:a16="http://schemas.microsoft.com/office/drawing/2014/main" id="{690BA8FB-7644-4AEF-91BC-DD3DD0BB42D0}"/>
              </a:ext>
            </a:extLst>
          </p:cNvPr>
          <p:cNvSpPr txBox="1">
            <a:spLocks/>
          </p:cNvSpPr>
          <p:nvPr/>
        </p:nvSpPr>
        <p:spPr>
          <a:xfrm>
            <a:off x="706627" y="480440"/>
            <a:ext cx="10769079" cy="995423"/>
          </a:xfrm>
          <a:prstGeom prst="rect">
            <a:avLst/>
          </a:prstGeom>
        </p:spPr>
        <p:txBody>
          <a:bodyPr vert="horz" lIns="91440" tIns="45720" rIns="91440" bIns="45720" rtlCol="0" anchor="t">
            <a:noAutofit/>
          </a:bodyPr>
          <a:lstStyle>
            <a:lvl1pPr algn="l" defTabSz="914063" rtl="0" eaLnBrk="1" latinLnBrk="0" hangingPunct="1">
              <a:lnSpc>
                <a:spcPct val="90000"/>
              </a:lnSpc>
              <a:spcBef>
                <a:spcPct val="0"/>
              </a:spcBef>
              <a:buNone/>
              <a:defRPr sz="2400" kern="1200">
                <a:solidFill>
                  <a:schemeClr val="tx2"/>
                </a:solidFill>
                <a:latin typeface="+mj-lt"/>
                <a:ea typeface="+mj-ea"/>
                <a:cs typeface="+mj-cs"/>
              </a:defRPr>
            </a:lvl1pPr>
          </a:lstStyle>
          <a:p>
            <a:r>
              <a:rPr lang="nb-NO" sz="2000" b="1" dirty="0">
                <a:latin typeface="Arial" panose="020B0604020202020204" pitchFamily="34" charset="0"/>
                <a:cs typeface="Arial" panose="020B0604020202020204" pitchFamily="34" charset="0"/>
              </a:rPr>
              <a:t>Terminalen adresserer flere dagsaktuelle </a:t>
            </a:r>
            <a:r>
              <a:rPr lang="nb-NO" sz="2000" b="1" i="1" dirty="0" err="1">
                <a:latin typeface="Arial" panose="020B0604020202020204" pitchFamily="34" charset="0"/>
                <a:cs typeface="Arial" panose="020B0604020202020204" pitchFamily="34" charset="0"/>
              </a:rPr>
              <a:t>pain</a:t>
            </a:r>
            <a:r>
              <a:rPr lang="nb-NO" sz="2000" b="1" i="1" dirty="0">
                <a:latin typeface="Arial" panose="020B0604020202020204" pitchFamily="34" charset="0"/>
                <a:cs typeface="Arial" panose="020B0604020202020204" pitchFamily="34" charset="0"/>
              </a:rPr>
              <a:t> </a:t>
            </a:r>
            <a:r>
              <a:rPr lang="nb-NO" sz="2000" b="1" i="1" dirty="0" err="1">
                <a:latin typeface="Arial" panose="020B0604020202020204" pitchFamily="34" charset="0"/>
                <a:cs typeface="Arial" panose="020B0604020202020204" pitchFamily="34" charset="0"/>
              </a:rPr>
              <a:t>points</a:t>
            </a:r>
            <a:r>
              <a:rPr lang="nb-NO" sz="2000" b="1" i="1" dirty="0">
                <a:latin typeface="Arial" panose="020B0604020202020204" pitchFamily="34" charset="0"/>
                <a:cs typeface="Arial" panose="020B0604020202020204" pitchFamily="34" charset="0"/>
              </a:rPr>
              <a:t> </a:t>
            </a:r>
            <a:r>
              <a:rPr lang="nb-NO" sz="2000" b="1" dirty="0">
                <a:latin typeface="Arial" panose="020B0604020202020204" pitchFamily="34" charset="0"/>
                <a:cs typeface="Arial" panose="020B0604020202020204" pitchFamily="34" charset="0"/>
              </a:rPr>
              <a:t>og vil med dette ha en rekke positive ringvirkninger i samfunnet</a:t>
            </a:r>
            <a:endParaRPr lang="nb-NO" sz="2000" b="1" i="1" dirty="0">
              <a:latin typeface="Arial" panose="020B0604020202020204" pitchFamily="34" charset="0"/>
              <a:cs typeface="Arial" panose="020B0604020202020204" pitchFamily="34" charset="0"/>
            </a:endParaRPr>
          </a:p>
        </p:txBody>
      </p:sp>
      <p:cxnSp>
        <p:nvCxnSpPr>
          <p:cNvPr id="69" name="Straight Connector 68">
            <a:extLst>
              <a:ext uri="{FF2B5EF4-FFF2-40B4-BE49-F238E27FC236}">
                <a16:creationId xmlns:a16="http://schemas.microsoft.com/office/drawing/2014/main" id="{E8056F66-E2B1-4170-A2B1-D22E9091EF92}"/>
              </a:ext>
            </a:extLst>
          </p:cNvPr>
          <p:cNvCxnSpPr>
            <a:cxnSpLocks/>
          </p:cNvCxnSpPr>
          <p:nvPr/>
        </p:nvCxnSpPr>
        <p:spPr>
          <a:xfrm>
            <a:off x="706627" y="1325075"/>
            <a:ext cx="10813821" cy="0"/>
          </a:xfrm>
          <a:prstGeom prst="line">
            <a:avLst/>
          </a:prstGeom>
          <a:ln w="63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0BE123E9-5944-43F9-96E4-1710899AFBD0}"/>
              </a:ext>
            </a:extLst>
          </p:cNvPr>
          <p:cNvCxnSpPr>
            <a:cxnSpLocks/>
          </p:cNvCxnSpPr>
          <p:nvPr/>
        </p:nvCxnSpPr>
        <p:spPr>
          <a:xfrm>
            <a:off x="706627" y="6183556"/>
            <a:ext cx="10813821" cy="0"/>
          </a:xfrm>
          <a:prstGeom prst="line">
            <a:avLst/>
          </a:prstGeom>
          <a:ln w="63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450182B0-9E0E-4313-8287-4D121238D251}"/>
              </a:ext>
            </a:extLst>
          </p:cNvPr>
          <p:cNvSpPr txBox="1"/>
          <p:nvPr/>
        </p:nvSpPr>
        <p:spPr>
          <a:xfrm>
            <a:off x="3304000" y="3313506"/>
            <a:ext cx="2664181" cy="1092607"/>
          </a:xfrm>
          <a:prstGeom prst="rect">
            <a:avLst/>
          </a:prstGeom>
          <a:noFill/>
        </p:spPr>
        <p:txBody>
          <a:bodyPr wrap="square" rtlCol="0">
            <a:spAutoFit/>
          </a:bodyPr>
          <a:lstStyle/>
          <a:p>
            <a:pPr algn="ctr">
              <a:buClr>
                <a:schemeClr val="accent2">
                  <a:lumMod val="75000"/>
                </a:schemeClr>
              </a:buClr>
              <a:buSzPct val="110000"/>
            </a:pPr>
            <a:r>
              <a:rPr lang="nb-NO" sz="1300" b="1" dirty="0">
                <a:latin typeface="Arial" panose="020B0604020202020204" pitchFamily="34" charset="0"/>
                <a:cs typeface="Arial" panose="020B0604020202020204" pitchFamily="34" charset="0"/>
              </a:rPr>
              <a:t>Det er kapasitetsutfordringer på Alnabru og økt tungtrafikk på vegnettet i Oslo, samtidig som man ønsker å øke andelen godstransport med jernbane</a:t>
            </a:r>
          </a:p>
        </p:txBody>
      </p:sp>
      <p:cxnSp>
        <p:nvCxnSpPr>
          <p:cNvPr id="38" name="Straight Connector 37">
            <a:extLst>
              <a:ext uri="{FF2B5EF4-FFF2-40B4-BE49-F238E27FC236}">
                <a16:creationId xmlns:a16="http://schemas.microsoft.com/office/drawing/2014/main" id="{73FE203D-CE11-4C18-9078-CEC741B3DD79}"/>
              </a:ext>
            </a:extLst>
          </p:cNvPr>
          <p:cNvCxnSpPr>
            <a:cxnSpLocks/>
          </p:cNvCxnSpPr>
          <p:nvPr/>
        </p:nvCxnSpPr>
        <p:spPr>
          <a:xfrm>
            <a:off x="6080937" y="2478484"/>
            <a:ext cx="0" cy="234000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AD5AD36-4420-48AB-94B6-0E4BE0C08657}"/>
              </a:ext>
            </a:extLst>
          </p:cNvPr>
          <p:cNvCxnSpPr>
            <a:cxnSpLocks/>
          </p:cNvCxnSpPr>
          <p:nvPr/>
        </p:nvCxnSpPr>
        <p:spPr>
          <a:xfrm>
            <a:off x="8910656" y="2478484"/>
            <a:ext cx="0" cy="234000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pic>
        <p:nvPicPr>
          <p:cNvPr id="24" name="Graphic 23" descr="Leaf with solid fill">
            <a:extLst>
              <a:ext uri="{FF2B5EF4-FFF2-40B4-BE49-F238E27FC236}">
                <a16:creationId xmlns:a16="http://schemas.microsoft.com/office/drawing/2014/main" id="{2E4FAD4B-A057-4839-8036-78F447D10FC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49013" y="2536984"/>
            <a:ext cx="699781" cy="699781"/>
          </a:xfrm>
          <a:prstGeom prst="rect">
            <a:avLst/>
          </a:prstGeom>
        </p:spPr>
      </p:pic>
      <p:sp>
        <p:nvSpPr>
          <p:cNvPr id="27" name="TextBox 26">
            <a:extLst>
              <a:ext uri="{FF2B5EF4-FFF2-40B4-BE49-F238E27FC236}">
                <a16:creationId xmlns:a16="http://schemas.microsoft.com/office/drawing/2014/main" id="{53D56B39-A0FB-49E3-BE62-EE10B0D0D02C}"/>
              </a:ext>
            </a:extLst>
          </p:cNvPr>
          <p:cNvSpPr txBox="1"/>
          <p:nvPr/>
        </p:nvSpPr>
        <p:spPr>
          <a:xfrm>
            <a:off x="493941" y="3313506"/>
            <a:ext cx="2688446" cy="1092607"/>
          </a:xfrm>
          <a:prstGeom prst="rect">
            <a:avLst/>
          </a:prstGeom>
          <a:noFill/>
        </p:spPr>
        <p:txBody>
          <a:bodyPr wrap="square" rtlCol="0">
            <a:spAutoFit/>
          </a:bodyPr>
          <a:lstStyle/>
          <a:p>
            <a:pPr algn="ctr"/>
            <a:r>
              <a:rPr lang="nb-NO" sz="1300" b="1" dirty="0">
                <a:latin typeface="Arial" panose="020B0604020202020204" pitchFamily="34" charset="0"/>
                <a:cs typeface="Arial" panose="020B0604020202020204" pitchFamily="34" charset="0"/>
              </a:rPr>
              <a:t>Vestby er en region i rask utvikling og det er økende behov for effektiv og miljøvennlig godstransport blant store aktører i regionen</a:t>
            </a:r>
          </a:p>
        </p:txBody>
      </p:sp>
      <p:sp>
        <p:nvSpPr>
          <p:cNvPr id="28" name="TextBox 27">
            <a:extLst>
              <a:ext uri="{FF2B5EF4-FFF2-40B4-BE49-F238E27FC236}">
                <a16:creationId xmlns:a16="http://schemas.microsoft.com/office/drawing/2014/main" id="{546B0F62-B30F-4DAF-A06F-56719299134B}"/>
              </a:ext>
            </a:extLst>
          </p:cNvPr>
          <p:cNvSpPr txBox="1"/>
          <p:nvPr/>
        </p:nvSpPr>
        <p:spPr>
          <a:xfrm>
            <a:off x="9003751" y="3313506"/>
            <a:ext cx="2575692" cy="1092607"/>
          </a:xfrm>
          <a:prstGeom prst="rect">
            <a:avLst/>
          </a:prstGeom>
          <a:noFill/>
        </p:spPr>
        <p:txBody>
          <a:bodyPr wrap="square" rtlCol="0">
            <a:spAutoFit/>
          </a:bodyPr>
          <a:lstStyle/>
          <a:p>
            <a:pPr algn="ctr"/>
            <a:r>
              <a:rPr lang="nb-NO" sz="1300" b="1" dirty="0">
                <a:latin typeface="Arial" panose="020B0604020202020204" pitchFamily="34" charset="0"/>
                <a:cs typeface="Arial" panose="020B0604020202020204" pitchFamily="34" charset="0"/>
              </a:rPr>
              <a:t>Høye kostnader tilknyttet etablering av nye godstransportløsninger med jernbane forhindrer ønsket utvikling</a:t>
            </a:r>
          </a:p>
        </p:txBody>
      </p:sp>
      <p:sp>
        <p:nvSpPr>
          <p:cNvPr id="29" name="TextBox 28">
            <a:extLst>
              <a:ext uri="{FF2B5EF4-FFF2-40B4-BE49-F238E27FC236}">
                <a16:creationId xmlns:a16="http://schemas.microsoft.com/office/drawing/2014/main" id="{088939C5-FF51-4A36-89CD-011DC2608F59}"/>
              </a:ext>
            </a:extLst>
          </p:cNvPr>
          <p:cNvSpPr txBox="1"/>
          <p:nvPr/>
        </p:nvSpPr>
        <p:spPr>
          <a:xfrm>
            <a:off x="706627" y="117763"/>
            <a:ext cx="6049504" cy="215444"/>
          </a:xfrm>
          <a:prstGeom prst="rect">
            <a:avLst/>
          </a:prstGeom>
          <a:noFill/>
        </p:spPr>
        <p:txBody>
          <a:bodyPr wrap="square" rtlCol="0">
            <a:spAutoFit/>
          </a:bodyPr>
          <a:lstStyle/>
          <a:p>
            <a:r>
              <a:rPr lang="nb-NO" sz="800" b="1" dirty="0">
                <a:solidFill>
                  <a:schemeClr val="bg1">
                    <a:lumMod val="65000"/>
                  </a:schemeClr>
                </a:solidFill>
                <a:latin typeface="Arial" panose="020B0604020202020204" pitchFamily="34" charset="0"/>
                <a:cs typeface="Arial" panose="020B0604020202020204" pitchFamily="34" charset="0"/>
              </a:rPr>
              <a:t>INTERMODAL TOGTERMINAL I VESTBY</a:t>
            </a:r>
          </a:p>
        </p:txBody>
      </p:sp>
      <p:cxnSp>
        <p:nvCxnSpPr>
          <p:cNvPr id="16" name="Straight Connector 15">
            <a:extLst>
              <a:ext uri="{FF2B5EF4-FFF2-40B4-BE49-F238E27FC236}">
                <a16:creationId xmlns:a16="http://schemas.microsoft.com/office/drawing/2014/main" id="{EFBD10C9-C52B-4199-8394-03A39E85393D}"/>
              </a:ext>
            </a:extLst>
          </p:cNvPr>
          <p:cNvCxnSpPr>
            <a:cxnSpLocks/>
          </p:cNvCxnSpPr>
          <p:nvPr/>
        </p:nvCxnSpPr>
        <p:spPr>
          <a:xfrm>
            <a:off x="3231552" y="2478484"/>
            <a:ext cx="0" cy="234000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3C1248C-87E4-483B-BE27-009210D8D9C9}"/>
              </a:ext>
            </a:extLst>
          </p:cNvPr>
          <p:cNvCxnSpPr>
            <a:cxnSpLocks/>
          </p:cNvCxnSpPr>
          <p:nvPr/>
        </p:nvCxnSpPr>
        <p:spPr>
          <a:xfrm>
            <a:off x="-1576530" y="2550952"/>
            <a:ext cx="0" cy="219600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BD755C8-103E-4BDA-8EC1-ECAA79A1BD0E}"/>
              </a:ext>
            </a:extLst>
          </p:cNvPr>
          <p:cNvSpPr txBox="1"/>
          <p:nvPr/>
        </p:nvSpPr>
        <p:spPr>
          <a:xfrm>
            <a:off x="6180246" y="3313506"/>
            <a:ext cx="2637316" cy="892552"/>
          </a:xfrm>
          <a:prstGeom prst="rect">
            <a:avLst/>
          </a:prstGeom>
          <a:noFill/>
        </p:spPr>
        <p:txBody>
          <a:bodyPr wrap="square" rtlCol="0">
            <a:spAutoFit/>
          </a:bodyPr>
          <a:lstStyle/>
          <a:p>
            <a:pPr algn="ctr">
              <a:buClr>
                <a:schemeClr val="accent2">
                  <a:lumMod val="75000"/>
                </a:schemeClr>
              </a:buClr>
              <a:buSzPct val="110000"/>
            </a:pPr>
            <a:r>
              <a:rPr lang="nb-NO" sz="1300" b="1" dirty="0">
                <a:latin typeface="Arial" panose="020B0604020202020204" pitchFamily="34" charset="0"/>
                <a:cs typeface="Arial" panose="020B0604020202020204" pitchFamily="34" charset="0"/>
              </a:rPr>
              <a:t>Behov for å redusere klimagassutslipp i transportnæringen for å imøtekomme nasjonale mål</a:t>
            </a:r>
          </a:p>
        </p:txBody>
      </p:sp>
      <p:pic>
        <p:nvPicPr>
          <p:cNvPr id="6" name="Graphic 5" descr="Piggy Bank with solid fill">
            <a:extLst>
              <a:ext uri="{FF2B5EF4-FFF2-40B4-BE49-F238E27FC236}">
                <a16:creationId xmlns:a16="http://schemas.microsoft.com/office/drawing/2014/main" id="{D1459638-952D-4B80-ACB4-2AE6DAF6B5B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886018" y="2536984"/>
            <a:ext cx="698400" cy="698400"/>
          </a:xfrm>
          <a:prstGeom prst="rect">
            <a:avLst/>
          </a:prstGeom>
        </p:spPr>
      </p:pic>
      <p:pic>
        <p:nvPicPr>
          <p:cNvPr id="19" name="Graphic 18" descr="Train Tracks with solid fill">
            <a:extLst>
              <a:ext uri="{FF2B5EF4-FFF2-40B4-BE49-F238E27FC236}">
                <a16:creationId xmlns:a16="http://schemas.microsoft.com/office/drawing/2014/main" id="{048E4FFD-7691-4C1E-ADCF-D82A0CE3D35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286199" y="2536984"/>
            <a:ext cx="699781" cy="699781"/>
          </a:xfrm>
          <a:prstGeom prst="rect">
            <a:avLst/>
          </a:prstGeom>
        </p:spPr>
      </p:pic>
      <p:pic>
        <p:nvPicPr>
          <p:cNvPr id="3" name="Graphic 2" descr="Inventory with solid fill">
            <a:extLst>
              <a:ext uri="{FF2B5EF4-FFF2-40B4-BE49-F238E27FC236}">
                <a16:creationId xmlns:a16="http://schemas.microsoft.com/office/drawing/2014/main" id="{6266C524-C70F-49FF-890D-EF4688D8F0C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577011" y="2536984"/>
            <a:ext cx="698400" cy="698400"/>
          </a:xfrm>
          <a:prstGeom prst="rect">
            <a:avLst/>
          </a:prstGeom>
        </p:spPr>
      </p:pic>
    </p:spTree>
    <p:extLst>
      <p:ext uri="{BB962C8B-B14F-4D97-AF65-F5344CB8AC3E}">
        <p14:creationId xmlns:p14="http://schemas.microsoft.com/office/powerpoint/2010/main" val="36910806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462D5CE-EF0F-43BD-91F5-1C0DF5B1E6EB}"/>
              </a:ext>
            </a:extLst>
          </p:cNvPr>
          <p:cNvGraphicFramePr>
            <a:graphicFrameLocks noChangeAspect="1"/>
          </p:cNvGraphicFramePr>
          <p:nvPr>
            <p:custDataLst>
              <p:tags r:id="rId1"/>
            </p:custDataLst>
          </p:nvPr>
        </p:nvGraphicFramePr>
        <p:xfrm>
          <a:off x="1588" y="1686"/>
          <a:ext cx="1588" cy="1588"/>
        </p:xfrm>
        <a:graphic>
          <a:graphicData uri="http://schemas.openxmlformats.org/presentationml/2006/ole">
            <mc:AlternateContent xmlns:mc="http://schemas.openxmlformats.org/markup-compatibility/2006">
              <mc:Choice xmlns:v="urn:schemas-microsoft-com:vml" Requires="v">
                <p:oleObj name="think-cell Slide" r:id="rId19" imgW="592" imgH="595" progId="TCLayout.ActiveDocument.1">
                  <p:embed/>
                </p:oleObj>
              </mc:Choice>
              <mc:Fallback>
                <p:oleObj name="think-cell Slide" r:id="rId19" imgW="592" imgH="595" progId="TCLayout.ActiveDocument.1">
                  <p:embed/>
                  <p:pic>
                    <p:nvPicPr>
                      <p:cNvPr id="5" name="Object 4" hidden="1">
                        <a:extLst>
                          <a:ext uri="{FF2B5EF4-FFF2-40B4-BE49-F238E27FC236}">
                            <a16:creationId xmlns:a16="http://schemas.microsoft.com/office/drawing/2014/main" id="{D462D5CE-EF0F-43BD-91F5-1C0DF5B1E6EB}"/>
                          </a:ext>
                        </a:extLst>
                      </p:cNvPr>
                      <p:cNvPicPr/>
                      <p:nvPr/>
                    </p:nvPicPr>
                    <p:blipFill>
                      <a:blip r:embed="rId20"/>
                      <a:stretch>
                        <a:fillRect/>
                      </a:stretch>
                    </p:blipFill>
                    <p:spPr>
                      <a:xfrm>
                        <a:off x="1588" y="1686"/>
                        <a:ext cx="1588" cy="1588"/>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AA987F5B-EE3F-45BD-B42F-04B1FD469E8A}"/>
              </a:ext>
            </a:extLst>
          </p:cNvPr>
          <p:cNvSpPr/>
          <p:nvPr/>
        </p:nvSpPr>
        <p:spPr>
          <a:xfrm>
            <a:off x="6739285" y="1829790"/>
            <a:ext cx="4781163" cy="4197375"/>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dirty="0"/>
          </a:p>
        </p:txBody>
      </p:sp>
      <p:sp>
        <p:nvSpPr>
          <p:cNvPr id="4" name="Slide Number Placeholder 3">
            <a:extLst>
              <a:ext uri="{FF2B5EF4-FFF2-40B4-BE49-F238E27FC236}">
                <a16:creationId xmlns:a16="http://schemas.microsoft.com/office/drawing/2014/main" id="{082FDD20-7CFD-45D8-8859-65BBDDA0C200}"/>
              </a:ext>
            </a:extLst>
          </p:cNvPr>
          <p:cNvSpPr>
            <a:spLocks noGrp="1"/>
          </p:cNvSpPr>
          <p:nvPr>
            <p:ph type="sldNum" sz="quarter" idx="12"/>
          </p:nvPr>
        </p:nvSpPr>
        <p:spPr>
          <a:xfrm>
            <a:off x="9745200" y="6301722"/>
            <a:ext cx="644400" cy="365125"/>
          </a:xfrm>
          <a:prstGeom prst="rect">
            <a:avLst/>
          </a:prstGeom>
        </p:spPr>
        <p:txBody>
          <a:bodyPr vert="horz" lIns="91440" tIns="45720" rIns="91440" bIns="45720" rtlCol="0" anchor="ctr"/>
          <a:lstStyle>
            <a:defPPr>
              <a:defRPr lang="nb-NO"/>
            </a:defPPr>
            <a:lvl1pPr marL="0" algn="r" defTabSz="914400" rtl="0" eaLnBrk="1" latinLnBrk="0" hangingPunct="1">
              <a:defRPr sz="800" kern="1200">
                <a:solidFill>
                  <a:srgbClr val="6E6E6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751DFAA-887F-4071-8EAD-E8CA316FCF06}" type="slidenum">
              <a:rPr lang="nb-NO" smtClean="0"/>
              <a:pPr/>
              <a:t>9</a:t>
            </a:fld>
            <a:endParaRPr lang="nb-NO" dirty="0"/>
          </a:p>
        </p:txBody>
      </p:sp>
      <p:cxnSp>
        <p:nvCxnSpPr>
          <p:cNvPr id="16" name="Straight Connector 15">
            <a:extLst>
              <a:ext uri="{FF2B5EF4-FFF2-40B4-BE49-F238E27FC236}">
                <a16:creationId xmlns:a16="http://schemas.microsoft.com/office/drawing/2014/main" id="{336061C8-1DDA-416A-8E0E-E2C7C52CA20A}"/>
              </a:ext>
            </a:extLst>
          </p:cNvPr>
          <p:cNvCxnSpPr>
            <a:cxnSpLocks/>
          </p:cNvCxnSpPr>
          <p:nvPr/>
        </p:nvCxnSpPr>
        <p:spPr>
          <a:xfrm>
            <a:off x="706627" y="1325075"/>
            <a:ext cx="10813821" cy="0"/>
          </a:xfrm>
          <a:prstGeom prst="line">
            <a:avLst/>
          </a:prstGeom>
          <a:ln w="63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D62650D-98BB-47BE-A9A8-BC3D153FECE7}"/>
              </a:ext>
            </a:extLst>
          </p:cNvPr>
          <p:cNvCxnSpPr>
            <a:cxnSpLocks/>
          </p:cNvCxnSpPr>
          <p:nvPr/>
        </p:nvCxnSpPr>
        <p:spPr>
          <a:xfrm>
            <a:off x="706627" y="6183556"/>
            <a:ext cx="10813821" cy="0"/>
          </a:xfrm>
          <a:prstGeom prst="line">
            <a:avLst/>
          </a:prstGeom>
          <a:ln w="63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8" name="Title 1">
            <a:extLst>
              <a:ext uri="{FF2B5EF4-FFF2-40B4-BE49-F238E27FC236}">
                <a16:creationId xmlns:a16="http://schemas.microsoft.com/office/drawing/2014/main" id="{11E8A807-6862-4ECA-9894-6A12CABD4E65}"/>
              </a:ext>
            </a:extLst>
          </p:cNvPr>
          <p:cNvSpPr txBox="1">
            <a:spLocks/>
          </p:cNvSpPr>
          <p:nvPr/>
        </p:nvSpPr>
        <p:spPr>
          <a:xfrm>
            <a:off x="706627" y="480440"/>
            <a:ext cx="10769079" cy="995423"/>
          </a:xfrm>
          <a:prstGeom prst="rect">
            <a:avLst/>
          </a:prstGeom>
        </p:spPr>
        <p:txBody>
          <a:bodyPr vert="horz" lIns="91440" tIns="45720" rIns="91440" bIns="45720" rtlCol="0" anchor="t">
            <a:noAutofit/>
          </a:bodyPr>
          <a:lstStyle>
            <a:lvl1pPr algn="l" defTabSz="914063" rtl="0" eaLnBrk="1" latinLnBrk="0" hangingPunct="1">
              <a:lnSpc>
                <a:spcPct val="90000"/>
              </a:lnSpc>
              <a:spcBef>
                <a:spcPct val="0"/>
              </a:spcBef>
              <a:buNone/>
              <a:defRPr sz="2400" kern="1200">
                <a:solidFill>
                  <a:schemeClr val="tx2"/>
                </a:solidFill>
                <a:latin typeface="+mj-lt"/>
                <a:ea typeface="+mj-ea"/>
                <a:cs typeface="+mj-cs"/>
              </a:defRPr>
            </a:lvl1pPr>
          </a:lstStyle>
          <a:p>
            <a:r>
              <a:rPr lang="nb-NO" sz="2000" b="1" dirty="0">
                <a:latin typeface="Arial" panose="020B0604020202020204" pitchFamily="34" charset="0"/>
                <a:cs typeface="Arial" panose="020B0604020202020204" pitchFamily="34" charset="0"/>
              </a:rPr>
              <a:t>Terminalen har en kapasitet på 472 TEU per dag og vil være et viktig bidrag for å imøtekomme etterspørselen i regionen for økt godstransport med jernbane</a:t>
            </a:r>
          </a:p>
        </p:txBody>
      </p:sp>
      <p:graphicFrame>
        <p:nvGraphicFramePr>
          <p:cNvPr id="174" name="Chart 173">
            <a:extLst>
              <a:ext uri="{FF2B5EF4-FFF2-40B4-BE49-F238E27FC236}">
                <a16:creationId xmlns:a16="http://schemas.microsoft.com/office/drawing/2014/main" id="{A76F4B33-0CD6-4303-9C29-0C061DA8EE2E}"/>
              </a:ext>
            </a:extLst>
          </p:cNvPr>
          <p:cNvGraphicFramePr/>
          <p:nvPr>
            <p:custDataLst>
              <p:tags r:id="rId2"/>
            </p:custDataLst>
          </p:nvPr>
        </p:nvGraphicFramePr>
        <p:xfrm>
          <a:off x="3432175" y="2616200"/>
          <a:ext cx="1785938" cy="3038475"/>
        </p:xfrm>
        <a:graphic>
          <a:graphicData uri="http://schemas.openxmlformats.org/drawingml/2006/chart">
            <c:chart xmlns:c="http://schemas.openxmlformats.org/drawingml/2006/chart" xmlns:r="http://schemas.openxmlformats.org/officeDocument/2006/relationships" r:id="rId21"/>
          </a:graphicData>
        </a:graphic>
      </p:graphicFrame>
      <p:sp>
        <p:nvSpPr>
          <p:cNvPr id="26" name="Text Placeholder 2">
            <a:extLst>
              <a:ext uri="{FF2B5EF4-FFF2-40B4-BE49-F238E27FC236}">
                <a16:creationId xmlns:a16="http://schemas.microsoft.com/office/drawing/2014/main" id="{F4F8D013-ED90-4FFB-AB9B-968C93F6717E}"/>
              </a:ext>
            </a:extLst>
          </p:cNvPr>
          <p:cNvSpPr>
            <a:spLocks noGrp="1"/>
          </p:cNvSpPr>
          <p:nvPr>
            <p:custDataLst>
              <p:tags r:id="rId3"/>
            </p:custDataLst>
          </p:nvPr>
        </p:nvSpPr>
        <p:spPr bwMode="auto">
          <a:xfrm>
            <a:off x="3844925" y="5614988"/>
            <a:ext cx="957263"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228515" indent="-228515" algn="l" defTabSz="914063" rtl="0" eaLnBrk="1" latinLnBrk="0" hangingPunct="1">
              <a:lnSpc>
                <a:spcPct val="100000"/>
              </a:lnSpc>
              <a:spcBef>
                <a:spcPts val="800"/>
              </a:spcBef>
              <a:buClr>
                <a:schemeClr val="tx2"/>
              </a:buClr>
              <a:buFont typeface="Calibri" panose="020F050202020403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441707" indent="-191852"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691562"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945880" indent="-254317"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1195735"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3673"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70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73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767"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spcBef>
                <a:spcPct val="0"/>
              </a:spcBef>
              <a:spcAft>
                <a:spcPct val="0"/>
              </a:spcAft>
              <a:buNone/>
            </a:pPr>
            <a:fld id="{1D696BCF-6FEE-42B7-98E4-C6A6EFE7CC52}" type="datetime'''''''''''''K''''a''p''''''a''''s''i''t''et'' ''(''TE''''''U)'">
              <a:rPr lang="nb-NO" altLang="en-US" sz="1000" b="1" smtClean="0">
                <a:cs typeface="+mn-cs"/>
              </a:rPr>
              <a:pPr/>
              <a:t>Kapasitet (TEU)</a:t>
            </a:fld>
            <a:endParaRPr lang="nb-NO" sz="1000" b="1" dirty="0">
              <a:cs typeface="+mn-cs"/>
              <a:sym typeface="Arial" panose="020B0604020202020204" pitchFamily="34" charset="0"/>
            </a:endParaRPr>
          </a:p>
        </p:txBody>
      </p:sp>
      <p:sp>
        <p:nvSpPr>
          <p:cNvPr id="41" name="Text Placeholder 2">
            <a:extLst>
              <a:ext uri="{FF2B5EF4-FFF2-40B4-BE49-F238E27FC236}">
                <a16:creationId xmlns:a16="http://schemas.microsoft.com/office/drawing/2014/main" id="{D1D28C2E-B1BD-4FB3-B451-ACDF27C3084B}"/>
              </a:ext>
            </a:extLst>
          </p:cNvPr>
          <p:cNvSpPr>
            <a:spLocks noGrp="1"/>
          </p:cNvSpPr>
          <p:nvPr>
            <p:custDataLst>
              <p:tags r:id="rId4"/>
            </p:custDataLst>
          </p:nvPr>
        </p:nvSpPr>
        <p:spPr bwMode="gray">
          <a:xfrm>
            <a:off x="4200525" y="2520950"/>
            <a:ext cx="24447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numCol="1" spcCol="0" rtlCol="0" anchor="b" anchorCtr="0">
            <a:noAutofit/>
          </a:bodyPr>
          <a:lstStyle>
            <a:lvl1pPr marL="228515" indent="-228515" algn="l" defTabSz="914063" rtl="0" eaLnBrk="1" latinLnBrk="0" hangingPunct="1">
              <a:lnSpc>
                <a:spcPct val="100000"/>
              </a:lnSpc>
              <a:spcBef>
                <a:spcPts val="800"/>
              </a:spcBef>
              <a:buClr>
                <a:schemeClr val="tx2"/>
              </a:buClr>
              <a:buFont typeface="Calibri" panose="020F050202020403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441707" indent="-191852"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691562"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945880" indent="-254317"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1195735"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3673"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70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73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767"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spcBef>
                <a:spcPct val="0"/>
              </a:spcBef>
              <a:spcAft>
                <a:spcPct val="0"/>
              </a:spcAft>
              <a:buNone/>
            </a:pPr>
            <a:fld id="{14C8F0C7-70BA-4435-890E-98837CB0AF7F}" type="datetime'''''''''''4''''''''''''''''''''72'''''''''''">
              <a:rPr lang="nb-NO" altLang="en-US" sz="1000" b="1" smtClean="0">
                <a:cs typeface="+mn-cs"/>
              </a:rPr>
              <a:pPr/>
              <a:t>472</a:t>
            </a:fld>
            <a:endParaRPr lang="nb-NO" sz="1000" b="1" dirty="0">
              <a:cs typeface="+mn-cs"/>
            </a:endParaRPr>
          </a:p>
        </p:txBody>
      </p:sp>
      <p:sp>
        <p:nvSpPr>
          <p:cNvPr id="106" name="Rectangle 105">
            <a:extLst>
              <a:ext uri="{FF2B5EF4-FFF2-40B4-BE49-F238E27FC236}">
                <a16:creationId xmlns:a16="http://schemas.microsoft.com/office/drawing/2014/main" id="{7E0614FC-18F3-46D4-8D16-CC8C776A0E58}"/>
              </a:ext>
            </a:extLst>
          </p:cNvPr>
          <p:cNvSpPr/>
          <p:nvPr>
            <p:custDataLst>
              <p:tags r:id="rId5"/>
            </p:custDataLst>
          </p:nvPr>
        </p:nvSpPr>
        <p:spPr bwMode="auto">
          <a:xfrm>
            <a:off x="5146675" y="4959350"/>
            <a:ext cx="179388" cy="133350"/>
          </a:xfrm>
          <a:prstGeom prst="rect">
            <a:avLst/>
          </a:prstGeom>
          <a:solidFill>
            <a:srgbClr val="DEEABA"/>
          </a:solidFill>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dirty="0"/>
          </a:p>
        </p:txBody>
      </p:sp>
      <p:sp>
        <p:nvSpPr>
          <p:cNvPr id="103" name="Rectangle 102">
            <a:extLst>
              <a:ext uri="{FF2B5EF4-FFF2-40B4-BE49-F238E27FC236}">
                <a16:creationId xmlns:a16="http://schemas.microsoft.com/office/drawing/2014/main" id="{ABD1F650-9972-467C-BBAA-9638ECB04149}"/>
              </a:ext>
            </a:extLst>
          </p:cNvPr>
          <p:cNvSpPr/>
          <p:nvPr>
            <p:custDataLst>
              <p:tags r:id="rId6"/>
            </p:custDataLst>
          </p:nvPr>
        </p:nvSpPr>
        <p:spPr bwMode="auto">
          <a:xfrm>
            <a:off x="5146675" y="4349750"/>
            <a:ext cx="179388" cy="133350"/>
          </a:xfrm>
          <a:prstGeom prst="rect">
            <a:avLst/>
          </a:prstGeom>
          <a:solidFill>
            <a:srgbClr val="FED682"/>
          </a:solidFill>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dirty="0"/>
          </a:p>
        </p:txBody>
      </p:sp>
      <p:sp>
        <p:nvSpPr>
          <p:cNvPr id="105" name="Rectangle 104">
            <a:extLst>
              <a:ext uri="{FF2B5EF4-FFF2-40B4-BE49-F238E27FC236}">
                <a16:creationId xmlns:a16="http://schemas.microsoft.com/office/drawing/2014/main" id="{6A822A79-8054-464B-AB70-44814ADF32B8}"/>
              </a:ext>
            </a:extLst>
          </p:cNvPr>
          <p:cNvSpPr/>
          <p:nvPr>
            <p:custDataLst>
              <p:tags r:id="rId7"/>
            </p:custDataLst>
          </p:nvPr>
        </p:nvSpPr>
        <p:spPr bwMode="auto">
          <a:xfrm>
            <a:off x="5146675" y="4756150"/>
            <a:ext cx="179388" cy="133350"/>
          </a:xfrm>
          <a:prstGeom prst="rect">
            <a:avLst/>
          </a:prstGeom>
          <a:solidFill>
            <a:srgbClr val="F4F8E8"/>
          </a:solidFill>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dirty="0"/>
          </a:p>
        </p:txBody>
      </p:sp>
      <p:sp>
        <p:nvSpPr>
          <p:cNvPr id="104" name="Rectangle 103">
            <a:extLst>
              <a:ext uri="{FF2B5EF4-FFF2-40B4-BE49-F238E27FC236}">
                <a16:creationId xmlns:a16="http://schemas.microsoft.com/office/drawing/2014/main" id="{5FB44A89-6984-4D54-9B30-03C4CBFDC856}"/>
              </a:ext>
            </a:extLst>
          </p:cNvPr>
          <p:cNvSpPr/>
          <p:nvPr>
            <p:custDataLst>
              <p:tags r:id="rId8"/>
            </p:custDataLst>
          </p:nvPr>
        </p:nvSpPr>
        <p:spPr bwMode="auto">
          <a:xfrm>
            <a:off x="5146675" y="4552950"/>
            <a:ext cx="179388" cy="133350"/>
          </a:xfrm>
          <a:prstGeom prst="rect">
            <a:avLst/>
          </a:prstGeom>
          <a:solidFill>
            <a:schemeClr val="accent6"/>
          </a:solidFill>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dirty="0"/>
          </a:p>
        </p:txBody>
      </p:sp>
      <p:sp>
        <p:nvSpPr>
          <p:cNvPr id="72" name="Rectangle 71">
            <a:extLst>
              <a:ext uri="{FF2B5EF4-FFF2-40B4-BE49-F238E27FC236}">
                <a16:creationId xmlns:a16="http://schemas.microsoft.com/office/drawing/2014/main" id="{E610100A-2DF8-49CD-BB7C-7D92F7F2817B}"/>
              </a:ext>
            </a:extLst>
          </p:cNvPr>
          <p:cNvSpPr/>
          <p:nvPr>
            <p:custDataLst>
              <p:tags r:id="rId9"/>
            </p:custDataLst>
          </p:nvPr>
        </p:nvSpPr>
        <p:spPr bwMode="auto">
          <a:xfrm>
            <a:off x="5146675" y="5162550"/>
            <a:ext cx="179388" cy="133350"/>
          </a:xfrm>
          <a:prstGeom prst="rect">
            <a:avLst/>
          </a:prstGeom>
          <a:solidFill>
            <a:srgbClr val="A7C747"/>
          </a:solidFill>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dirty="0"/>
          </a:p>
        </p:txBody>
      </p:sp>
      <p:sp>
        <p:nvSpPr>
          <p:cNvPr id="73" name="Rectangle 72">
            <a:extLst>
              <a:ext uri="{FF2B5EF4-FFF2-40B4-BE49-F238E27FC236}">
                <a16:creationId xmlns:a16="http://schemas.microsoft.com/office/drawing/2014/main" id="{F613D332-1B06-43B0-A728-48938CC0B901}"/>
              </a:ext>
            </a:extLst>
          </p:cNvPr>
          <p:cNvSpPr/>
          <p:nvPr>
            <p:custDataLst>
              <p:tags r:id="rId10"/>
            </p:custDataLst>
          </p:nvPr>
        </p:nvSpPr>
        <p:spPr bwMode="auto">
          <a:xfrm>
            <a:off x="5146675" y="5365750"/>
            <a:ext cx="179388" cy="133350"/>
          </a:xfrm>
          <a:prstGeom prst="rect">
            <a:avLst/>
          </a:prstGeom>
          <a:solidFill>
            <a:srgbClr val="728A2A"/>
          </a:solidFill>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dirty="0"/>
          </a:p>
        </p:txBody>
      </p:sp>
      <p:sp>
        <p:nvSpPr>
          <p:cNvPr id="97" name="Text Placeholder 2">
            <a:extLst>
              <a:ext uri="{FF2B5EF4-FFF2-40B4-BE49-F238E27FC236}">
                <a16:creationId xmlns:a16="http://schemas.microsoft.com/office/drawing/2014/main" id="{C027CC7A-B207-49D1-B249-DA0C5A3549CA}"/>
              </a:ext>
            </a:extLst>
          </p:cNvPr>
          <p:cNvSpPr>
            <a:spLocks noGrp="1"/>
          </p:cNvSpPr>
          <p:nvPr>
            <p:custDataLst>
              <p:tags r:id="rId11"/>
            </p:custDataLst>
          </p:nvPr>
        </p:nvSpPr>
        <p:spPr bwMode="auto">
          <a:xfrm>
            <a:off x="5376863" y="4344988"/>
            <a:ext cx="950913"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28515" indent="-228515" algn="l" defTabSz="914063" rtl="0" eaLnBrk="1" latinLnBrk="0" hangingPunct="1">
              <a:lnSpc>
                <a:spcPct val="100000"/>
              </a:lnSpc>
              <a:spcBef>
                <a:spcPts val="800"/>
              </a:spcBef>
              <a:buClr>
                <a:schemeClr val="tx2"/>
              </a:buClr>
              <a:buFont typeface="Calibri" panose="020F050202020403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441707" indent="-191852"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691562"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945880" indent="-254317"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1195735"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3673"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70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73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767"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spcBef>
                <a:spcPct val="0"/>
              </a:spcBef>
              <a:spcAft>
                <a:spcPct val="0"/>
              </a:spcAft>
              <a:buNone/>
            </a:pPr>
            <a:fld id="{D071B30F-B706-429E-AC8E-9A944FF9E2D4}" type="datetime'A''''''n''n''''''e''''''''t'''''' inngå''e''''''''''nde'''''">
              <a:rPr lang="nb-NO" altLang="en-US" sz="1000" smtClean="0">
                <a:cs typeface="+mn-cs"/>
              </a:rPr>
              <a:pPr/>
              <a:t>Annet inngående</a:t>
            </a:fld>
            <a:endParaRPr lang="nb-NO" sz="1000" dirty="0">
              <a:cs typeface="+mn-cs"/>
            </a:endParaRPr>
          </a:p>
        </p:txBody>
      </p:sp>
      <p:sp>
        <p:nvSpPr>
          <p:cNvPr id="98" name="Text Placeholder 2">
            <a:extLst>
              <a:ext uri="{FF2B5EF4-FFF2-40B4-BE49-F238E27FC236}">
                <a16:creationId xmlns:a16="http://schemas.microsoft.com/office/drawing/2014/main" id="{CC324015-FC1E-42DD-810F-BBE07E29F814}"/>
              </a:ext>
            </a:extLst>
          </p:cNvPr>
          <p:cNvSpPr>
            <a:spLocks noGrp="1"/>
          </p:cNvSpPr>
          <p:nvPr>
            <p:custDataLst>
              <p:tags r:id="rId12"/>
            </p:custDataLst>
          </p:nvPr>
        </p:nvSpPr>
        <p:spPr bwMode="auto">
          <a:xfrm>
            <a:off x="5376863" y="4548188"/>
            <a:ext cx="35877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28515" indent="-228515" algn="l" defTabSz="914063" rtl="0" eaLnBrk="1" latinLnBrk="0" hangingPunct="1">
              <a:lnSpc>
                <a:spcPct val="100000"/>
              </a:lnSpc>
              <a:spcBef>
                <a:spcPts val="800"/>
              </a:spcBef>
              <a:buClr>
                <a:schemeClr val="tx2"/>
              </a:buClr>
              <a:buFont typeface="Calibri" panose="020F050202020403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441707" indent="-191852"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691562"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945880" indent="-254317"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1195735"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3673"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70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73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767"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spcBef>
                <a:spcPct val="0"/>
              </a:spcBef>
              <a:spcAft>
                <a:spcPct val="0"/>
              </a:spcAft>
              <a:buNone/>
            </a:pPr>
            <a:fld id="{C3D99780-B317-4222-B626-DDE4B2AB6A14}" type="datetime'''''''''''''I''m''p''''o''r''''''''t'''''''''''''''''''''''">
              <a:rPr lang="nb-NO" altLang="en-US" sz="1000" smtClean="0">
                <a:cs typeface="+mn-cs"/>
              </a:rPr>
              <a:pPr/>
              <a:t>Import</a:t>
            </a:fld>
            <a:endParaRPr lang="nb-NO" sz="1000" dirty="0">
              <a:cs typeface="+mn-cs"/>
            </a:endParaRPr>
          </a:p>
        </p:txBody>
      </p:sp>
      <p:sp>
        <p:nvSpPr>
          <p:cNvPr id="99" name="Text Placeholder 2">
            <a:extLst>
              <a:ext uri="{FF2B5EF4-FFF2-40B4-BE49-F238E27FC236}">
                <a16:creationId xmlns:a16="http://schemas.microsoft.com/office/drawing/2014/main" id="{FE64271A-FB5E-4216-B3F5-0C07BECFFF7D}"/>
              </a:ext>
            </a:extLst>
          </p:cNvPr>
          <p:cNvSpPr>
            <a:spLocks noGrp="1"/>
          </p:cNvSpPr>
          <p:nvPr>
            <p:custDataLst>
              <p:tags r:id="rId13"/>
            </p:custDataLst>
          </p:nvPr>
        </p:nvSpPr>
        <p:spPr bwMode="auto">
          <a:xfrm>
            <a:off x="5376863" y="4751388"/>
            <a:ext cx="57467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28515" indent="-228515" algn="l" defTabSz="914063" rtl="0" eaLnBrk="1" latinLnBrk="0" hangingPunct="1">
              <a:lnSpc>
                <a:spcPct val="100000"/>
              </a:lnSpc>
              <a:spcBef>
                <a:spcPts val="800"/>
              </a:spcBef>
              <a:buClr>
                <a:schemeClr val="tx2"/>
              </a:buClr>
              <a:buFont typeface="Calibri" panose="020F050202020403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441707" indent="-191852"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691562"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945880" indent="-254317"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1195735"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3673"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70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73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767"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spcBef>
                <a:spcPct val="0"/>
              </a:spcBef>
              <a:spcAft>
                <a:spcPct val="0"/>
              </a:spcAft>
              <a:buNone/>
            </a:pPr>
            <a:fld id="{3C3D558B-6A6D-4957-9E47-71DA2823C74C}" type="datetime'St''''''''''''a''''''''''''v''''''ang''''''e''r'''''''''''''''">
              <a:rPr lang="nb-NO" altLang="en-US" sz="1000" smtClean="0">
                <a:cs typeface="+mn-cs"/>
              </a:rPr>
              <a:pPr/>
              <a:t>Stavanger</a:t>
            </a:fld>
            <a:endParaRPr lang="nb-NO" sz="1000" dirty="0">
              <a:cs typeface="+mn-cs"/>
            </a:endParaRPr>
          </a:p>
        </p:txBody>
      </p:sp>
      <p:sp>
        <p:nvSpPr>
          <p:cNvPr id="100" name="Text Placeholder 2">
            <a:extLst>
              <a:ext uri="{FF2B5EF4-FFF2-40B4-BE49-F238E27FC236}">
                <a16:creationId xmlns:a16="http://schemas.microsoft.com/office/drawing/2014/main" id="{D1CF1E94-5E29-4DD3-9469-C6DE6B79E47E}"/>
              </a:ext>
            </a:extLst>
          </p:cNvPr>
          <p:cNvSpPr>
            <a:spLocks noGrp="1"/>
          </p:cNvSpPr>
          <p:nvPr>
            <p:custDataLst>
              <p:tags r:id="rId14"/>
            </p:custDataLst>
          </p:nvPr>
        </p:nvSpPr>
        <p:spPr bwMode="auto">
          <a:xfrm>
            <a:off x="5376863" y="4954588"/>
            <a:ext cx="60483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28515" indent="-228515" algn="l" defTabSz="914063" rtl="0" eaLnBrk="1" latinLnBrk="0" hangingPunct="1">
              <a:lnSpc>
                <a:spcPct val="100000"/>
              </a:lnSpc>
              <a:spcBef>
                <a:spcPts val="800"/>
              </a:spcBef>
              <a:buClr>
                <a:schemeClr val="tx2"/>
              </a:buClr>
              <a:buFont typeface="Calibri" panose="020F050202020403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441707" indent="-191852"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691562"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945880" indent="-254317"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1195735"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3673"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70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73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767"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spcBef>
                <a:spcPct val="0"/>
              </a:spcBef>
              <a:spcAft>
                <a:spcPct val="0"/>
              </a:spcAft>
              <a:buNone/>
            </a:pPr>
            <a:fld id="{96370929-F2E4-4582-961D-5D58459EE449}" type="datetime'T''''''''r''o''''''''''n''''''d''''''''''''''h''''eim'''''''">
              <a:rPr lang="nb-NO" altLang="en-US" sz="1000" smtClean="0">
                <a:cs typeface="+mn-cs"/>
              </a:rPr>
              <a:pPr/>
              <a:t>Trondheim</a:t>
            </a:fld>
            <a:endParaRPr lang="nb-NO" sz="1000" dirty="0">
              <a:cs typeface="+mn-cs"/>
            </a:endParaRPr>
          </a:p>
        </p:txBody>
      </p:sp>
      <p:sp>
        <p:nvSpPr>
          <p:cNvPr id="54" name="Text Placeholder 2">
            <a:extLst>
              <a:ext uri="{FF2B5EF4-FFF2-40B4-BE49-F238E27FC236}">
                <a16:creationId xmlns:a16="http://schemas.microsoft.com/office/drawing/2014/main" id="{28A6430F-B309-4CF3-90DF-17F02DFF0D3B}"/>
              </a:ext>
            </a:extLst>
          </p:cNvPr>
          <p:cNvSpPr>
            <a:spLocks noGrp="1"/>
          </p:cNvSpPr>
          <p:nvPr>
            <p:custDataLst>
              <p:tags r:id="rId15"/>
            </p:custDataLst>
          </p:nvPr>
        </p:nvSpPr>
        <p:spPr bwMode="auto">
          <a:xfrm>
            <a:off x="5376863" y="5157788"/>
            <a:ext cx="4064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28515" indent="-228515" algn="l" defTabSz="914063" rtl="0" eaLnBrk="1" latinLnBrk="0" hangingPunct="1">
              <a:lnSpc>
                <a:spcPct val="100000"/>
              </a:lnSpc>
              <a:spcBef>
                <a:spcPts val="800"/>
              </a:spcBef>
              <a:buClr>
                <a:schemeClr val="tx2"/>
              </a:buClr>
              <a:buFont typeface="Calibri" panose="020F050202020403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441707" indent="-191852"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691562"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945880" indent="-254317"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1195735"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3673"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70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73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767"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spcBef>
                <a:spcPct val="0"/>
              </a:spcBef>
              <a:spcAft>
                <a:spcPct val="0"/>
              </a:spcAft>
              <a:buNone/>
            </a:pPr>
            <a:fld id="{D69B40B9-57C5-4F7D-AC95-369776DBE95F}" type="datetime'''''B''''''''''e''''''r''g''''''''''e''''''''''''n'">
              <a:rPr lang="nb-NO" altLang="en-US" sz="1000" smtClean="0">
                <a:cs typeface="+mn-cs"/>
              </a:rPr>
              <a:pPr/>
              <a:t>Bergen</a:t>
            </a:fld>
            <a:endParaRPr lang="nb-NO" sz="1000" dirty="0">
              <a:cs typeface="+mn-cs"/>
            </a:endParaRPr>
          </a:p>
        </p:txBody>
      </p:sp>
      <p:sp>
        <p:nvSpPr>
          <p:cNvPr id="60" name="Text Placeholder 2">
            <a:extLst>
              <a:ext uri="{FF2B5EF4-FFF2-40B4-BE49-F238E27FC236}">
                <a16:creationId xmlns:a16="http://schemas.microsoft.com/office/drawing/2014/main" id="{C90E00AC-1898-46B7-9CD7-CF473847706C}"/>
              </a:ext>
            </a:extLst>
          </p:cNvPr>
          <p:cNvSpPr>
            <a:spLocks noGrp="1"/>
          </p:cNvSpPr>
          <p:nvPr>
            <p:custDataLst>
              <p:tags r:id="rId16"/>
            </p:custDataLst>
          </p:nvPr>
        </p:nvSpPr>
        <p:spPr bwMode="auto">
          <a:xfrm>
            <a:off x="5376863" y="5360988"/>
            <a:ext cx="43497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28515" indent="-228515" algn="l" defTabSz="914063" rtl="0" eaLnBrk="1" latinLnBrk="0" hangingPunct="1">
              <a:lnSpc>
                <a:spcPct val="100000"/>
              </a:lnSpc>
              <a:spcBef>
                <a:spcPts val="800"/>
              </a:spcBef>
              <a:buClr>
                <a:schemeClr val="tx2"/>
              </a:buClr>
              <a:buFont typeface="Calibri" panose="020F050202020403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441707" indent="-191852"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691562"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945880" indent="-254317"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1195735" indent="-249855" algn="l" defTabSz="914063" rtl="0" eaLnBrk="1" latinLnBrk="0" hangingPunct="1">
              <a:lnSpc>
                <a:spcPct val="100000"/>
              </a:lnSpc>
              <a:spcBef>
                <a:spcPts val="800"/>
              </a:spcBef>
              <a:buClr>
                <a:schemeClr val="tx2"/>
              </a:buClr>
              <a:buFont typeface="Calibri" panose="020F050202020403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3673"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70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735"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767" indent="-228515" algn="l" defTabSz="9140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spcBef>
                <a:spcPct val="0"/>
              </a:spcBef>
              <a:spcAft>
                <a:spcPct val="0"/>
              </a:spcAft>
              <a:buNone/>
            </a:pPr>
            <a:fld id="{40BD3E16-C7C6-4876-A465-3C2D94EBE8D7}" type="datetime'A''''l''n''''''''a''''''''''''''''''''b''''''''''r''u'''''">
              <a:rPr lang="nb-NO" altLang="en-US" sz="1000" smtClean="0">
                <a:cs typeface="+mn-cs"/>
              </a:rPr>
              <a:pPr/>
              <a:t>Alnabru</a:t>
            </a:fld>
            <a:endParaRPr lang="nb-NO" sz="1000" dirty="0">
              <a:cs typeface="+mn-cs"/>
            </a:endParaRPr>
          </a:p>
        </p:txBody>
      </p:sp>
      <p:sp>
        <p:nvSpPr>
          <p:cNvPr id="83" name="Rectangle 82">
            <a:extLst>
              <a:ext uri="{FF2B5EF4-FFF2-40B4-BE49-F238E27FC236}">
                <a16:creationId xmlns:a16="http://schemas.microsoft.com/office/drawing/2014/main" id="{64E3341A-C20E-472A-A513-98C90412D979}"/>
              </a:ext>
            </a:extLst>
          </p:cNvPr>
          <p:cNvSpPr/>
          <p:nvPr/>
        </p:nvSpPr>
        <p:spPr>
          <a:xfrm rot="5400000">
            <a:off x="1558516" y="3803888"/>
            <a:ext cx="344654" cy="118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nb-NO" sz="1000" b="1" dirty="0">
                <a:latin typeface="Arial" panose="020B0604020202020204" pitchFamily="34" charset="0"/>
                <a:cs typeface="Arial" panose="020B0604020202020204" pitchFamily="34" charset="0"/>
              </a:rPr>
              <a:t>Stavanger</a:t>
            </a:r>
          </a:p>
        </p:txBody>
      </p:sp>
      <p:sp>
        <p:nvSpPr>
          <p:cNvPr id="84" name="Rectangle 83">
            <a:extLst>
              <a:ext uri="{FF2B5EF4-FFF2-40B4-BE49-F238E27FC236}">
                <a16:creationId xmlns:a16="http://schemas.microsoft.com/office/drawing/2014/main" id="{A82EAED7-556F-488F-8689-420C46172878}"/>
              </a:ext>
            </a:extLst>
          </p:cNvPr>
          <p:cNvSpPr/>
          <p:nvPr/>
        </p:nvSpPr>
        <p:spPr>
          <a:xfrm rot="5400000">
            <a:off x="1557723" y="2789936"/>
            <a:ext cx="344654" cy="118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nb-NO" sz="1000" b="1" dirty="0">
                <a:latin typeface="Arial" panose="020B0604020202020204" pitchFamily="34" charset="0"/>
                <a:cs typeface="Arial" panose="020B0604020202020204" pitchFamily="34" charset="0"/>
              </a:rPr>
              <a:t>Trondheim</a:t>
            </a:r>
          </a:p>
        </p:txBody>
      </p:sp>
      <p:sp>
        <p:nvSpPr>
          <p:cNvPr id="85" name="Rectangle 84">
            <a:extLst>
              <a:ext uri="{FF2B5EF4-FFF2-40B4-BE49-F238E27FC236}">
                <a16:creationId xmlns:a16="http://schemas.microsoft.com/office/drawing/2014/main" id="{45C19B11-CE69-47B8-AAA8-826C3EB7456F}"/>
              </a:ext>
            </a:extLst>
          </p:cNvPr>
          <p:cNvSpPr/>
          <p:nvPr/>
        </p:nvSpPr>
        <p:spPr>
          <a:xfrm rot="5400000">
            <a:off x="1557723" y="2282960"/>
            <a:ext cx="344654" cy="118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nb-NO" sz="1000" b="1" dirty="0">
                <a:latin typeface="Arial" panose="020B0604020202020204" pitchFamily="34" charset="0"/>
                <a:cs typeface="Arial" panose="020B0604020202020204" pitchFamily="34" charset="0"/>
              </a:rPr>
              <a:t>Alnabru</a:t>
            </a:r>
          </a:p>
        </p:txBody>
      </p:sp>
      <p:sp>
        <p:nvSpPr>
          <p:cNvPr id="86" name="Rectangle 85">
            <a:extLst>
              <a:ext uri="{FF2B5EF4-FFF2-40B4-BE49-F238E27FC236}">
                <a16:creationId xmlns:a16="http://schemas.microsoft.com/office/drawing/2014/main" id="{1F0BAAC6-240F-481B-8D6F-8968D3DE32BE}"/>
              </a:ext>
            </a:extLst>
          </p:cNvPr>
          <p:cNvSpPr/>
          <p:nvPr/>
        </p:nvSpPr>
        <p:spPr>
          <a:xfrm rot="5400000">
            <a:off x="1558516" y="3296912"/>
            <a:ext cx="344654" cy="118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nb-NO" sz="1000" b="1" dirty="0">
                <a:latin typeface="Arial" panose="020B0604020202020204" pitchFamily="34" charset="0"/>
                <a:cs typeface="Arial" panose="020B0604020202020204" pitchFamily="34" charset="0"/>
              </a:rPr>
              <a:t>Bergen</a:t>
            </a:r>
          </a:p>
        </p:txBody>
      </p:sp>
      <p:sp>
        <p:nvSpPr>
          <p:cNvPr id="87" name="Rectangle 86">
            <a:extLst>
              <a:ext uri="{FF2B5EF4-FFF2-40B4-BE49-F238E27FC236}">
                <a16:creationId xmlns:a16="http://schemas.microsoft.com/office/drawing/2014/main" id="{1D9575B4-7B92-4447-9FC8-A40853B29FFC}"/>
              </a:ext>
            </a:extLst>
          </p:cNvPr>
          <p:cNvSpPr/>
          <p:nvPr/>
        </p:nvSpPr>
        <p:spPr>
          <a:xfrm rot="5400000">
            <a:off x="1557723" y="4310864"/>
            <a:ext cx="344654" cy="118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nb-NO" sz="1000" b="1" dirty="0">
                <a:latin typeface="Arial" panose="020B0604020202020204" pitchFamily="34" charset="0"/>
                <a:cs typeface="Arial" panose="020B0604020202020204" pitchFamily="34" charset="0"/>
              </a:rPr>
              <a:t>Sverige</a:t>
            </a:r>
          </a:p>
        </p:txBody>
      </p:sp>
      <p:sp>
        <p:nvSpPr>
          <p:cNvPr id="96" name="Rectangle 95">
            <a:extLst>
              <a:ext uri="{FF2B5EF4-FFF2-40B4-BE49-F238E27FC236}">
                <a16:creationId xmlns:a16="http://schemas.microsoft.com/office/drawing/2014/main" id="{65391102-C6CD-4251-8123-00AC1A745C95}"/>
              </a:ext>
            </a:extLst>
          </p:cNvPr>
          <p:cNvSpPr/>
          <p:nvPr/>
        </p:nvSpPr>
        <p:spPr>
          <a:xfrm rot="5400000">
            <a:off x="1557723" y="4817841"/>
            <a:ext cx="344654" cy="118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nb-NO" sz="1000" b="1" dirty="0">
                <a:latin typeface="Arial" panose="020B0604020202020204" pitchFamily="34" charset="0"/>
                <a:cs typeface="Arial" panose="020B0604020202020204" pitchFamily="34" charset="0"/>
              </a:rPr>
              <a:t>Bergen</a:t>
            </a:r>
          </a:p>
        </p:txBody>
      </p:sp>
      <p:pic>
        <p:nvPicPr>
          <p:cNvPr id="119" name="Graphic 118" descr="Toy Train with solid fill">
            <a:extLst>
              <a:ext uri="{FF2B5EF4-FFF2-40B4-BE49-F238E27FC236}">
                <a16:creationId xmlns:a16="http://schemas.microsoft.com/office/drawing/2014/main" id="{7EC8984B-C856-4246-8D1D-977E6BFCF96D}"/>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2391913" y="2719079"/>
            <a:ext cx="322453" cy="333375"/>
          </a:xfrm>
          <a:prstGeom prst="rect">
            <a:avLst/>
          </a:prstGeom>
        </p:spPr>
      </p:pic>
      <p:pic>
        <p:nvPicPr>
          <p:cNvPr id="120" name="Graphic 119" descr="Toy Train with solid fill">
            <a:extLst>
              <a:ext uri="{FF2B5EF4-FFF2-40B4-BE49-F238E27FC236}">
                <a16:creationId xmlns:a16="http://schemas.microsoft.com/office/drawing/2014/main" id="{EA64CC46-1E23-496E-AF57-39CF61251A7D}"/>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2741663" y="2719079"/>
            <a:ext cx="322453" cy="333375"/>
          </a:xfrm>
          <a:prstGeom prst="rect">
            <a:avLst/>
          </a:prstGeom>
        </p:spPr>
      </p:pic>
      <p:pic>
        <p:nvPicPr>
          <p:cNvPr id="121" name="Graphic 120" descr="Toy Train with solid fill">
            <a:extLst>
              <a:ext uri="{FF2B5EF4-FFF2-40B4-BE49-F238E27FC236}">
                <a16:creationId xmlns:a16="http://schemas.microsoft.com/office/drawing/2014/main" id="{EF28E7F8-F5AE-4FA2-9DE8-A71C5249E702}"/>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2391913" y="3226689"/>
            <a:ext cx="323989" cy="334963"/>
          </a:xfrm>
          <a:prstGeom prst="rect">
            <a:avLst/>
          </a:prstGeom>
        </p:spPr>
      </p:pic>
      <p:pic>
        <p:nvPicPr>
          <p:cNvPr id="122" name="Graphic 121" descr="Toy Train with solid fill">
            <a:extLst>
              <a:ext uri="{FF2B5EF4-FFF2-40B4-BE49-F238E27FC236}">
                <a16:creationId xmlns:a16="http://schemas.microsoft.com/office/drawing/2014/main" id="{6ABF4D8F-346A-4DB7-9869-22DD16690619}"/>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2391913" y="3735887"/>
            <a:ext cx="322453" cy="333375"/>
          </a:xfrm>
          <a:prstGeom prst="rect">
            <a:avLst/>
          </a:prstGeom>
        </p:spPr>
      </p:pic>
      <p:pic>
        <p:nvPicPr>
          <p:cNvPr id="123" name="Graphic 122" descr="Toy Train with solid fill">
            <a:extLst>
              <a:ext uri="{FF2B5EF4-FFF2-40B4-BE49-F238E27FC236}">
                <a16:creationId xmlns:a16="http://schemas.microsoft.com/office/drawing/2014/main" id="{3EE059F9-4FA1-4D6B-91C3-04E9A0B9BB75}"/>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2391913" y="4751107"/>
            <a:ext cx="322453" cy="333375"/>
          </a:xfrm>
          <a:prstGeom prst="rect">
            <a:avLst/>
          </a:prstGeom>
        </p:spPr>
      </p:pic>
      <p:pic>
        <p:nvPicPr>
          <p:cNvPr id="124" name="Graphic 123" descr="Toy Train with solid fill">
            <a:extLst>
              <a:ext uri="{FF2B5EF4-FFF2-40B4-BE49-F238E27FC236}">
                <a16:creationId xmlns:a16="http://schemas.microsoft.com/office/drawing/2014/main" id="{FBD9A7C0-783F-4820-BAAE-442A4C0878C5}"/>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2391913" y="4243497"/>
            <a:ext cx="322453" cy="333375"/>
          </a:xfrm>
          <a:prstGeom prst="rect">
            <a:avLst/>
          </a:prstGeom>
        </p:spPr>
      </p:pic>
      <p:pic>
        <p:nvPicPr>
          <p:cNvPr id="125" name="Graphic 124" descr="Toy Train with solid fill">
            <a:extLst>
              <a:ext uri="{FF2B5EF4-FFF2-40B4-BE49-F238E27FC236}">
                <a16:creationId xmlns:a16="http://schemas.microsoft.com/office/drawing/2014/main" id="{E3FF3752-FDA6-4418-AB12-ADA3AC8340EE}"/>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2396086" y="5258718"/>
            <a:ext cx="322453" cy="333375"/>
          </a:xfrm>
          <a:prstGeom prst="rect">
            <a:avLst/>
          </a:prstGeom>
        </p:spPr>
      </p:pic>
      <p:pic>
        <p:nvPicPr>
          <p:cNvPr id="126" name="Graphic 125" descr="Toy Train with solid fill">
            <a:extLst>
              <a:ext uri="{FF2B5EF4-FFF2-40B4-BE49-F238E27FC236}">
                <a16:creationId xmlns:a16="http://schemas.microsoft.com/office/drawing/2014/main" id="{6B733225-8E23-4EF5-A4BB-CF31D1A77481}"/>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2741663" y="4751107"/>
            <a:ext cx="322453" cy="333375"/>
          </a:xfrm>
          <a:prstGeom prst="rect">
            <a:avLst/>
          </a:prstGeom>
        </p:spPr>
      </p:pic>
      <p:sp>
        <p:nvSpPr>
          <p:cNvPr id="127" name="Rectangle 126">
            <a:extLst>
              <a:ext uri="{FF2B5EF4-FFF2-40B4-BE49-F238E27FC236}">
                <a16:creationId xmlns:a16="http://schemas.microsoft.com/office/drawing/2014/main" id="{C0316435-5B40-445A-8DEC-620E36B57253}"/>
              </a:ext>
            </a:extLst>
          </p:cNvPr>
          <p:cNvSpPr/>
          <p:nvPr/>
        </p:nvSpPr>
        <p:spPr>
          <a:xfrm>
            <a:off x="706627" y="1829796"/>
            <a:ext cx="5946863" cy="4197375"/>
          </a:xfrm>
          <a:prstGeom prst="rect">
            <a:avLst/>
          </a:pr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Arial" panose="020B0604020202020204" pitchFamily="34" charset="0"/>
              <a:cs typeface="Arial" panose="020B0604020202020204" pitchFamily="34" charset="0"/>
            </a:endParaRPr>
          </a:p>
        </p:txBody>
      </p:sp>
      <p:sp>
        <p:nvSpPr>
          <p:cNvPr id="129" name="Freeform 22">
            <a:extLst>
              <a:ext uri="{FF2B5EF4-FFF2-40B4-BE49-F238E27FC236}">
                <a16:creationId xmlns:a16="http://schemas.microsoft.com/office/drawing/2014/main" id="{FE242B32-3D81-4945-87A2-5E1D7C693251}"/>
              </a:ext>
            </a:extLst>
          </p:cNvPr>
          <p:cNvSpPr>
            <a:spLocks/>
          </p:cNvSpPr>
          <p:nvPr/>
        </p:nvSpPr>
        <p:spPr bwMode="auto">
          <a:xfrm>
            <a:off x="6634137" y="3602496"/>
            <a:ext cx="215999" cy="785721"/>
          </a:xfrm>
          <a:custGeom>
            <a:avLst/>
            <a:gdLst/>
            <a:ahLst/>
            <a:cxnLst>
              <a:cxn ang="0">
                <a:pos x="3" y="0"/>
              </a:cxn>
              <a:cxn ang="0">
                <a:pos x="609" y="454"/>
              </a:cxn>
              <a:cxn ang="0">
                <a:pos x="0" y="909"/>
              </a:cxn>
            </a:cxnLst>
            <a:rect l="0" t="0" r="r" b="b"/>
            <a:pathLst>
              <a:path w="609" h="909">
                <a:moveTo>
                  <a:pt x="3" y="0"/>
                </a:moveTo>
                <a:lnTo>
                  <a:pt x="609" y="454"/>
                </a:lnTo>
                <a:lnTo>
                  <a:pt x="0" y="909"/>
                </a:lnTo>
              </a:path>
            </a:pathLst>
          </a:custGeom>
          <a:solidFill>
            <a:schemeClr val="accent2">
              <a:lumMod val="75000"/>
            </a:schemeClr>
          </a:solidFill>
          <a:ln w="57150" cmpd="sng">
            <a:solidFill>
              <a:schemeClr val="bg1"/>
            </a:solidFill>
            <a:round/>
            <a:headEnd/>
            <a:tailEnd/>
          </a:ln>
          <a:effectLst/>
        </p:spPr>
        <p:txBody>
          <a:bodyPr vert="horz" wrap="square" lIns="0" tIns="0" rIns="0" bIns="0" numCol="1" anchor="ctr" anchorCtr="0" compatLnSpc="1">
            <a:prstTxWarp prst="textNoShape">
              <a:avLst/>
            </a:prstTxWarp>
            <a:noAutofit/>
          </a:bodyPr>
          <a:lstStyle/>
          <a:p>
            <a:pPr defTabSz="914126" eaLnBrk="0" fontAlgn="base" hangingPunct="0">
              <a:spcBef>
                <a:spcPts val="600"/>
              </a:spcBef>
              <a:spcAft>
                <a:spcPct val="0"/>
              </a:spcAft>
              <a:defRPr/>
            </a:pPr>
            <a:endParaRPr lang="en-US" sz="1200" kern="0" dirty="0">
              <a:solidFill>
                <a:srgbClr val="342F2B"/>
              </a:solidFill>
              <a:cs typeface="Arial" pitchFamily="34" charset="0"/>
            </a:endParaRPr>
          </a:p>
        </p:txBody>
      </p:sp>
      <p:sp>
        <p:nvSpPr>
          <p:cNvPr id="131" name="TextBox 130">
            <a:extLst>
              <a:ext uri="{FF2B5EF4-FFF2-40B4-BE49-F238E27FC236}">
                <a16:creationId xmlns:a16="http://schemas.microsoft.com/office/drawing/2014/main" id="{971DD5B8-C9DD-418C-B4B1-1AF6C60C696B}"/>
              </a:ext>
            </a:extLst>
          </p:cNvPr>
          <p:cNvSpPr txBox="1"/>
          <p:nvPr/>
        </p:nvSpPr>
        <p:spPr>
          <a:xfrm>
            <a:off x="7035750" y="1955837"/>
            <a:ext cx="4271347" cy="415498"/>
          </a:xfrm>
          <a:prstGeom prst="rect">
            <a:avLst/>
          </a:prstGeom>
          <a:noFill/>
        </p:spPr>
        <p:txBody>
          <a:bodyPr wrap="square" rtlCol="0">
            <a:spAutoFit/>
          </a:bodyPr>
          <a:lstStyle/>
          <a:p>
            <a:r>
              <a:rPr lang="nb-NO" sz="1050" b="1" dirty="0">
                <a:latin typeface="Arial" panose="020B0604020202020204" pitchFamily="34" charset="0"/>
                <a:cs typeface="Arial" panose="020B0604020202020204" pitchFamily="34" charset="0"/>
              </a:rPr>
              <a:t>Indikerte og estimerte volumer egnet for transport med jernbane</a:t>
            </a:r>
            <a:br>
              <a:rPr lang="nb-NO" sz="1050" b="1" dirty="0">
                <a:latin typeface="Arial" panose="020B0604020202020204" pitchFamily="34" charset="0"/>
                <a:cs typeface="Arial" panose="020B0604020202020204" pitchFamily="34" charset="0"/>
              </a:rPr>
            </a:br>
            <a:r>
              <a:rPr lang="nb-NO" sz="1050" dirty="0">
                <a:solidFill>
                  <a:schemeClr val="bg1">
                    <a:lumMod val="50000"/>
                  </a:schemeClr>
                </a:solidFill>
                <a:latin typeface="Arial" panose="020B0604020202020204" pitchFamily="34" charset="0"/>
                <a:cs typeface="Arial" panose="020B0604020202020204" pitchFamily="34" charset="0"/>
              </a:rPr>
              <a:t>i TEU</a:t>
            </a:r>
          </a:p>
        </p:txBody>
      </p:sp>
      <p:grpSp>
        <p:nvGrpSpPr>
          <p:cNvPr id="8" name="Group 7">
            <a:extLst>
              <a:ext uri="{FF2B5EF4-FFF2-40B4-BE49-F238E27FC236}">
                <a16:creationId xmlns:a16="http://schemas.microsoft.com/office/drawing/2014/main" id="{DDAEE225-5EF9-489D-8E85-28AD5E0DA58F}"/>
              </a:ext>
            </a:extLst>
          </p:cNvPr>
          <p:cNvGrpSpPr/>
          <p:nvPr/>
        </p:nvGrpSpPr>
        <p:grpSpPr>
          <a:xfrm>
            <a:off x="7222565" y="2684817"/>
            <a:ext cx="3769899" cy="2993127"/>
            <a:chOff x="6966926" y="2684817"/>
            <a:chExt cx="3769899" cy="2993127"/>
          </a:xfrm>
        </p:grpSpPr>
        <p:sp>
          <p:nvSpPr>
            <p:cNvPr id="150" name="TextBox 149">
              <a:extLst>
                <a:ext uri="{FF2B5EF4-FFF2-40B4-BE49-F238E27FC236}">
                  <a16:creationId xmlns:a16="http://schemas.microsoft.com/office/drawing/2014/main" id="{417BC213-E137-48FD-9859-CFDB05134A03}"/>
                </a:ext>
              </a:extLst>
            </p:cNvPr>
            <p:cNvSpPr txBox="1"/>
            <p:nvPr/>
          </p:nvSpPr>
          <p:spPr>
            <a:xfrm>
              <a:off x="8121812" y="2684817"/>
              <a:ext cx="446957" cy="233353"/>
            </a:xfrm>
            <a:prstGeom prst="rect">
              <a:avLst/>
            </a:prstGeom>
            <a:noFill/>
          </p:spPr>
          <p:txBody>
            <a:bodyPr wrap="none" rtlCol="0">
              <a:spAutoFit/>
            </a:bodyPr>
            <a:lstStyle/>
            <a:p>
              <a:pPr algn="ctr"/>
              <a:r>
                <a:rPr lang="nb-NO" sz="1000" b="1" dirty="0">
                  <a:latin typeface="Arial" panose="020B0604020202020204" pitchFamily="34" charset="0"/>
                  <a:cs typeface="Arial" panose="020B0604020202020204" pitchFamily="34" charset="0"/>
                </a:rPr>
                <a:t>~683</a:t>
              </a:r>
            </a:p>
          </p:txBody>
        </p:sp>
        <p:grpSp>
          <p:nvGrpSpPr>
            <p:cNvPr id="3" name="Group 2">
              <a:extLst>
                <a:ext uri="{FF2B5EF4-FFF2-40B4-BE49-F238E27FC236}">
                  <a16:creationId xmlns:a16="http://schemas.microsoft.com/office/drawing/2014/main" id="{BC9D698B-FA77-4FB5-AA97-C8AF35D0002D}"/>
                </a:ext>
              </a:extLst>
            </p:cNvPr>
            <p:cNvGrpSpPr/>
            <p:nvPr/>
          </p:nvGrpSpPr>
          <p:grpSpPr>
            <a:xfrm>
              <a:off x="6966926" y="2684817"/>
              <a:ext cx="3769899" cy="2993127"/>
              <a:chOff x="6966927" y="2684817"/>
              <a:chExt cx="2688350" cy="2993127"/>
            </a:xfrm>
          </p:grpSpPr>
          <p:cxnSp>
            <p:nvCxnSpPr>
              <p:cNvPr id="135" name="Straight Connector 134">
                <a:extLst>
                  <a:ext uri="{FF2B5EF4-FFF2-40B4-BE49-F238E27FC236}">
                    <a16:creationId xmlns:a16="http://schemas.microsoft.com/office/drawing/2014/main" id="{3DC1200D-DE13-4EFA-9038-AA34A68F6D51}"/>
                  </a:ext>
                </a:extLst>
              </p:cNvPr>
              <p:cNvCxnSpPr>
                <a:cxnSpLocks/>
              </p:cNvCxnSpPr>
              <p:nvPr/>
            </p:nvCxnSpPr>
            <p:spPr>
              <a:xfrm flipV="1">
                <a:off x="7249276" y="2684817"/>
                <a:ext cx="0" cy="25742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6" name="TextBox 135">
                <a:extLst>
                  <a:ext uri="{FF2B5EF4-FFF2-40B4-BE49-F238E27FC236}">
                    <a16:creationId xmlns:a16="http://schemas.microsoft.com/office/drawing/2014/main" id="{B685DB0D-4A28-4CE7-88D3-E6B3F52F5F43}"/>
                  </a:ext>
                </a:extLst>
              </p:cNvPr>
              <p:cNvSpPr txBox="1"/>
              <p:nvPr/>
            </p:nvSpPr>
            <p:spPr>
              <a:xfrm rot="16200000">
                <a:off x="6421068" y="3829169"/>
                <a:ext cx="1325071" cy="233353"/>
              </a:xfrm>
              <a:prstGeom prst="rect">
                <a:avLst/>
              </a:prstGeom>
              <a:noFill/>
            </p:spPr>
            <p:txBody>
              <a:bodyPr wrap="none" rtlCol="0">
                <a:spAutoFit/>
              </a:bodyPr>
              <a:lstStyle/>
              <a:p>
                <a:pPr algn="ctr"/>
                <a:r>
                  <a:rPr lang="nb-NO" sz="1000" b="1" dirty="0">
                    <a:latin typeface="Arial" panose="020B0604020202020204" pitchFamily="34" charset="0"/>
                    <a:cs typeface="Arial" panose="020B0604020202020204" pitchFamily="34" charset="0"/>
                  </a:rPr>
                  <a:t>Volum </a:t>
                </a:r>
                <a:r>
                  <a:rPr lang="nb-NO" sz="1000" dirty="0">
                    <a:solidFill>
                      <a:schemeClr val="bg1">
                        <a:lumMod val="50000"/>
                      </a:schemeClr>
                    </a:solidFill>
                    <a:latin typeface="Arial" panose="020B0604020202020204" pitchFamily="34" charset="0"/>
                    <a:cs typeface="Arial" panose="020B0604020202020204" pitchFamily="34" charset="0"/>
                  </a:rPr>
                  <a:t>i TEU per dag</a:t>
                </a:r>
              </a:p>
            </p:txBody>
          </p:sp>
          <p:cxnSp>
            <p:nvCxnSpPr>
              <p:cNvPr id="137" name="Straight Connector 136">
                <a:extLst>
                  <a:ext uri="{FF2B5EF4-FFF2-40B4-BE49-F238E27FC236}">
                    <a16:creationId xmlns:a16="http://schemas.microsoft.com/office/drawing/2014/main" id="{F0153DF7-084C-4AC8-8BB9-69A8B9B3413B}"/>
                  </a:ext>
                </a:extLst>
              </p:cNvPr>
              <p:cNvCxnSpPr>
                <a:cxnSpLocks/>
              </p:cNvCxnSpPr>
              <p:nvPr/>
            </p:nvCxnSpPr>
            <p:spPr>
              <a:xfrm>
                <a:off x="7249276" y="5260215"/>
                <a:ext cx="240600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0" name="Rectangle 139">
                <a:extLst>
                  <a:ext uri="{FF2B5EF4-FFF2-40B4-BE49-F238E27FC236}">
                    <a16:creationId xmlns:a16="http://schemas.microsoft.com/office/drawing/2014/main" id="{241315E0-EA9E-4FB0-9A6F-351AF283C74C}"/>
                  </a:ext>
                </a:extLst>
              </p:cNvPr>
              <p:cNvSpPr/>
              <p:nvPr/>
            </p:nvSpPr>
            <p:spPr>
              <a:xfrm>
                <a:off x="8665086" y="3594650"/>
                <a:ext cx="531124" cy="1664027"/>
              </a:xfrm>
              <a:prstGeom prst="rect">
                <a:avLst/>
              </a:prstGeom>
              <a:solidFill>
                <a:srgbClr val="EE7F78"/>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143" name="TextBox 142">
                <a:extLst>
                  <a:ext uri="{FF2B5EF4-FFF2-40B4-BE49-F238E27FC236}">
                    <a16:creationId xmlns:a16="http://schemas.microsoft.com/office/drawing/2014/main" id="{89145365-2E7E-4C31-8D67-46263143D120}"/>
                  </a:ext>
                </a:extLst>
              </p:cNvPr>
              <p:cNvSpPr txBox="1"/>
              <p:nvPr/>
            </p:nvSpPr>
            <p:spPr>
              <a:xfrm>
                <a:off x="8481716" y="5277834"/>
                <a:ext cx="897865" cy="233353"/>
              </a:xfrm>
              <a:prstGeom prst="rect">
                <a:avLst/>
              </a:prstGeom>
              <a:noFill/>
            </p:spPr>
            <p:txBody>
              <a:bodyPr wrap="square" rtlCol="0">
                <a:spAutoFit/>
              </a:bodyPr>
              <a:lstStyle/>
              <a:p>
                <a:pPr algn="ctr"/>
                <a:r>
                  <a:rPr lang="nb-NO" sz="1000" b="1" dirty="0">
                    <a:latin typeface="Arial" panose="020B0604020202020204" pitchFamily="34" charset="0"/>
                    <a:cs typeface="Arial" panose="020B0604020202020204" pitchFamily="34" charset="0"/>
                  </a:rPr>
                  <a:t>Kapasitet</a:t>
                </a:r>
                <a:endParaRPr lang="nb-NO" sz="1000" dirty="0">
                  <a:solidFill>
                    <a:schemeClr val="bg1">
                      <a:lumMod val="50000"/>
                    </a:schemeClr>
                  </a:solidFill>
                  <a:latin typeface="Arial" panose="020B0604020202020204" pitchFamily="34" charset="0"/>
                  <a:cs typeface="Arial" panose="020B0604020202020204" pitchFamily="34" charset="0"/>
                </a:endParaRPr>
              </a:p>
            </p:txBody>
          </p:sp>
          <p:sp>
            <p:nvSpPr>
              <p:cNvPr id="144" name="TextBox 143">
                <a:extLst>
                  <a:ext uri="{FF2B5EF4-FFF2-40B4-BE49-F238E27FC236}">
                    <a16:creationId xmlns:a16="http://schemas.microsoft.com/office/drawing/2014/main" id="{84ECE694-8743-4795-A58A-5D32BFFDA711}"/>
                  </a:ext>
                </a:extLst>
              </p:cNvPr>
              <p:cNvSpPr txBox="1"/>
              <p:nvPr/>
            </p:nvSpPr>
            <p:spPr>
              <a:xfrm>
                <a:off x="7555177" y="5277834"/>
                <a:ext cx="897865" cy="400110"/>
              </a:xfrm>
              <a:prstGeom prst="rect">
                <a:avLst/>
              </a:prstGeom>
              <a:noFill/>
            </p:spPr>
            <p:txBody>
              <a:bodyPr wrap="square" rtlCol="0">
                <a:spAutoFit/>
              </a:bodyPr>
              <a:lstStyle/>
              <a:p>
                <a:pPr algn="ctr"/>
                <a:r>
                  <a:rPr lang="nb-NO" sz="1000" b="1" dirty="0">
                    <a:latin typeface="Arial" panose="020B0604020202020204" pitchFamily="34" charset="0"/>
                    <a:cs typeface="Arial" panose="020B0604020202020204" pitchFamily="34" charset="0"/>
                  </a:rPr>
                  <a:t>Totalt volum</a:t>
                </a:r>
                <a:br>
                  <a:rPr lang="nb-NO" sz="1000" b="1" dirty="0">
                    <a:latin typeface="Arial" panose="020B0604020202020204" pitchFamily="34" charset="0"/>
                    <a:cs typeface="Arial" panose="020B0604020202020204" pitchFamily="34" charset="0"/>
                  </a:rPr>
                </a:br>
                <a:r>
                  <a:rPr lang="nb-NO" sz="1000" b="1" dirty="0">
                    <a:latin typeface="Arial" panose="020B0604020202020204" pitchFamily="34" charset="0"/>
                    <a:cs typeface="Arial" panose="020B0604020202020204" pitchFamily="34" charset="0"/>
                  </a:rPr>
                  <a:t> (i region) </a:t>
                </a:r>
                <a:r>
                  <a:rPr lang="nb-NO" sz="1000" b="1" baseline="30000" dirty="0">
                    <a:latin typeface="Arial" panose="020B0604020202020204" pitchFamily="34" charset="0"/>
                    <a:cs typeface="Arial" panose="020B0604020202020204" pitchFamily="34" charset="0"/>
                  </a:rPr>
                  <a:t>1) 2)</a:t>
                </a:r>
                <a:r>
                  <a:rPr lang="nb-NO" sz="1000" b="1" dirty="0">
                    <a:latin typeface="Arial" panose="020B0604020202020204" pitchFamily="34" charset="0"/>
                    <a:cs typeface="Arial" panose="020B0604020202020204" pitchFamily="34" charset="0"/>
                  </a:rPr>
                  <a:t> </a:t>
                </a:r>
                <a:endParaRPr lang="nb-NO" sz="1000" dirty="0">
                  <a:solidFill>
                    <a:schemeClr val="bg1">
                      <a:lumMod val="50000"/>
                    </a:schemeClr>
                  </a:solidFill>
                  <a:latin typeface="Arial" panose="020B0604020202020204" pitchFamily="34" charset="0"/>
                  <a:cs typeface="Arial" panose="020B0604020202020204" pitchFamily="34" charset="0"/>
                </a:endParaRPr>
              </a:p>
            </p:txBody>
          </p:sp>
          <p:sp>
            <p:nvSpPr>
              <p:cNvPr id="147" name="Rectangle 146">
                <a:extLst>
                  <a:ext uri="{FF2B5EF4-FFF2-40B4-BE49-F238E27FC236}">
                    <a16:creationId xmlns:a16="http://schemas.microsoft.com/office/drawing/2014/main" id="{5503DFED-F722-4B6B-BEC1-9C160F0E0B71}"/>
                  </a:ext>
                </a:extLst>
              </p:cNvPr>
              <p:cNvSpPr/>
              <p:nvPr/>
            </p:nvSpPr>
            <p:spPr>
              <a:xfrm>
                <a:off x="7743376" y="2945523"/>
                <a:ext cx="531124" cy="2313154"/>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cxnSp>
            <p:nvCxnSpPr>
              <p:cNvPr id="151" name="Straight Arrow Connector 150">
                <a:extLst>
                  <a:ext uri="{FF2B5EF4-FFF2-40B4-BE49-F238E27FC236}">
                    <a16:creationId xmlns:a16="http://schemas.microsoft.com/office/drawing/2014/main" id="{B31A64B5-8F8D-4971-8869-D1B180058DB9}"/>
                  </a:ext>
                </a:extLst>
              </p:cNvPr>
              <p:cNvCxnSpPr>
                <a:cxnSpLocks/>
              </p:cNvCxnSpPr>
              <p:nvPr/>
            </p:nvCxnSpPr>
            <p:spPr>
              <a:xfrm>
                <a:off x="8463591" y="2963472"/>
                <a:ext cx="5286" cy="614134"/>
              </a:xfrm>
              <a:prstGeom prst="straightConnector1">
                <a:avLst/>
              </a:prstGeom>
              <a:ln w="38100">
                <a:solidFill>
                  <a:schemeClr val="accent2">
                    <a:lumMod val="75000"/>
                  </a:schemeClr>
                </a:solidFill>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152" name="Straight Connector 151">
                <a:extLst>
                  <a:ext uri="{FF2B5EF4-FFF2-40B4-BE49-F238E27FC236}">
                    <a16:creationId xmlns:a16="http://schemas.microsoft.com/office/drawing/2014/main" id="{D96DEB74-BD7E-434F-806D-3CC721C3363E}"/>
                  </a:ext>
                </a:extLst>
              </p:cNvPr>
              <p:cNvCxnSpPr/>
              <p:nvPr/>
            </p:nvCxnSpPr>
            <p:spPr>
              <a:xfrm>
                <a:off x="8274500" y="2943271"/>
                <a:ext cx="375304"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C8D0B1A5-53DE-4541-8705-69A13120847E}"/>
                  </a:ext>
                </a:extLst>
              </p:cNvPr>
              <p:cNvCxnSpPr>
                <a:cxnSpLocks/>
              </p:cNvCxnSpPr>
              <p:nvPr/>
            </p:nvCxnSpPr>
            <p:spPr>
              <a:xfrm>
                <a:off x="7743376" y="3594651"/>
                <a:ext cx="925992"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54" name="TextBox 153">
                <a:extLst>
                  <a:ext uri="{FF2B5EF4-FFF2-40B4-BE49-F238E27FC236}">
                    <a16:creationId xmlns:a16="http://schemas.microsoft.com/office/drawing/2014/main" id="{3927D269-67D8-487D-BB97-FEBEAE4C9D1C}"/>
                  </a:ext>
                </a:extLst>
              </p:cNvPr>
              <p:cNvSpPr txBox="1"/>
              <p:nvPr/>
            </p:nvSpPr>
            <p:spPr>
              <a:xfrm>
                <a:off x="8390566" y="3111307"/>
                <a:ext cx="639658" cy="338554"/>
              </a:xfrm>
              <a:prstGeom prst="rect">
                <a:avLst/>
              </a:prstGeom>
              <a:noFill/>
            </p:spPr>
            <p:txBody>
              <a:bodyPr wrap="square" rtlCol="0">
                <a:spAutoFit/>
              </a:bodyPr>
              <a:lstStyle/>
              <a:p>
                <a:pPr algn="ctr"/>
                <a:r>
                  <a:rPr lang="nb-NO" sz="800" b="1" dirty="0">
                    <a:latin typeface="Arial" panose="020B0604020202020204" pitchFamily="34" charset="0"/>
                    <a:cs typeface="Arial" panose="020B0604020202020204" pitchFamily="34" charset="0"/>
                  </a:rPr>
                  <a:t>Vekst-potensial</a:t>
                </a:r>
              </a:p>
            </p:txBody>
          </p:sp>
          <p:sp>
            <p:nvSpPr>
              <p:cNvPr id="161" name="TextBox 160">
                <a:extLst>
                  <a:ext uri="{FF2B5EF4-FFF2-40B4-BE49-F238E27FC236}">
                    <a16:creationId xmlns:a16="http://schemas.microsoft.com/office/drawing/2014/main" id="{41C586C1-DE6B-4FE7-8854-BD155195FE91}"/>
                  </a:ext>
                </a:extLst>
              </p:cNvPr>
              <p:cNvSpPr txBox="1"/>
              <p:nvPr/>
            </p:nvSpPr>
            <p:spPr>
              <a:xfrm>
                <a:off x="8746555" y="4327479"/>
                <a:ext cx="375553" cy="233353"/>
              </a:xfrm>
              <a:prstGeom prst="rect">
                <a:avLst/>
              </a:prstGeom>
              <a:noFill/>
            </p:spPr>
            <p:txBody>
              <a:bodyPr wrap="none" rtlCol="0">
                <a:spAutoFit/>
              </a:bodyPr>
              <a:lstStyle/>
              <a:p>
                <a:pPr algn="ctr"/>
                <a:r>
                  <a:rPr lang="nb-NO" sz="1000" b="1" dirty="0">
                    <a:solidFill>
                      <a:schemeClr val="bg1"/>
                    </a:solidFill>
                    <a:latin typeface="Arial" panose="020B0604020202020204" pitchFamily="34" charset="0"/>
                    <a:cs typeface="Arial" panose="020B0604020202020204" pitchFamily="34" charset="0"/>
                  </a:rPr>
                  <a:t>472</a:t>
                </a:r>
              </a:p>
            </p:txBody>
          </p:sp>
        </p:grpSp>
      </p:grpSp>
      <p:cxnSp>
        <p:nvCxnSpPr>
          <p:cNvPr id="165" name="Straight Connector 164">
            <a:extLst>
              <a:ext uri="{FF2B5EF4-FFF2-40B4-BE49-F238E27FC236}">
                <a16:creationId xmlns:a16="http://schemas.microsoft.com/office/drawing/2014/main" id="{9D24F830-FE26-4C23-8560-9EDF3A1C2109}"/>
              </a:ext>
            </a:extLst>
          </p:cNvPr>
          <p:cNvCxnSpPr>
            <a:cxnSpLocks/>
          </p:cNvCxnSpPr>
          <p:nvPr/>
        </p:nvCxnSpPr>
        <p:spPr>
          <a:xfrm>
            <a:off x="7035750" y="2400831"/>
            <a:ext cx="4212000" cy="0"/>
          </a:xfrm>
          <a:prstGeom prst="line">
            <a:avLst/>
          </a:prstGeom>
          <a:ln w="952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5C997844-95B5-49BA-8CFF-76463BF2FB9F}"/>
              </a:ext>
            </a:extLst>
          </p:cNvPr>
          <p:cNvSpPr txBox="1"/>
          <p:nvPr/>
        </p:nvSpPr>
        <p:spPr>
          <a:xfrm>
            <a:off x="706627" y="117763"/>
            <a:ext cx="6049504" cy="215444"/>
          </a:xfrm>
          <a:prstGeom prst="rect">
            <a:avLst/>
          </a:prstGeom>
          <a:noFill/>
        </p:spPr>
        <p:txBody>
          <a:bodyPr wrap="square" rtlCol="0">
            <a:spAutoFit/>
          </a:bodyPr>
          <a:lstStyle/>
          <a:p>
            <a:r>
              <a:rPr lang="nb-NO" sz="800" b="1" dirty="0">
                <a:solidFill>
                  <a:schemeClr val="bg1">
                    <a:lumMod val="65000"/>
                  </a:schemeClr>
                </a:solidFill>
                <a:latin typeface="Arial" panose="020B0604020202020204" pitchFamily="34" charset="0"/>
                <a:cs typeface="Arial" panose="020B0604020202020204" pitchFamily="34" charset="0"/>
              </a:rPr>
              <a:t>INTERMODAL TOGTERMINAL I VESTBY</a:t>
            </a:r>
          </a:p>
        </p:txBody>
      </p:sp>
      <p:grpSp>
        <p:nvGrpSpPr>
          <p:cNvPr id="6" name="Group 5">
            <a:extLst>
              <a:ext uri="{FF2B5EF4-FFF2-40B4-BE49-F238E27FC236}">
                <a16:creationId xmlns:a16="http://schemas.microsoft.com/office/drawing/2014/main" id="{4C59274E-A93A-4ED5-B3AF-D0490A5153C9}"/>
              </a:ext>
            </a:extLst>
          </p:cNvPr>
          <p:cNvGrpSpPr/>
          <p:nvPr/>
        </p:nvGrpSpPr>
        <p:grpSpPr>
          <a:xfrm>
            <a:off x="1802400" y="6373804"/>
            <a:ext cx="3016125" cy="215916"/>
            <a:chOff x="2084198" y="5695890"/>
            <a:chExt cx="3016125" cy="215916"/>
          </a:xfrm>
        </p:grpSpPr>
        <p:pic>
          <p:nvPicPr>
            <p:cNvPr id="90" name="Graphic 89" descr="Toy Train with solid fill">
              <a:extLst>
                <a:ext uri="{FF2B5EF4-FFF2-40B4-BE49-F238E27FC236}">
                  <a16:creationId xmlns:a16="http://schemas.microsoft.com/office/drawing/2014/main" id="{88E20B8B-2608-4438-A3EB-B962747A0EA2}"/>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3479034" y="5706194"/>
              <a:ext cx="198419" cy="205140"/>
            </a:xfrm>
            <a:prstGeom prst="rect">
              <a:avLst/>
            </a:prstGeom>
          </p:spPr>
        </p:pic>
        <p:pic>
          <p:nvPicPr>
            <p:cNvPr id="91" name="Graphic 90" descr="Toy Train with solid fill">
              <a:extLst>
                <a:ext uri="{FF2B5EF4-FFF2-40B4-BE49-F238E27FC236}">
                  <a16:creationId xmlns:a16="http://schemas.microsoft.com/office/drawing/2014/main" id="{087C583F-21AC-4AB5-9F98-FF6E4CD1118C}"/>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2084198" y="5703985"/>
              <a:ext cx="198419" cy="205140"/>
            </a:xfrm>
            <a:prstGeom prst="rect">
              <a:avLst/>
            </a:prstGeom>
          </p:spPr>
        </p:pic>
        <p:sp>
          <p:nvSpPr>
            <p:cNvPr id="92" name="Rectangle 91">
              <a:extLst>
                <a:ext uri="{FF2B5EF4-FFF2-40B4-BE49-F238E27FC236}">
                  <a16:creationId xmlns:a16="http://schemas.microsoft.com/office/drawing/2014/main" id="{6589028D-58D8-4A0D-9C23-18C342C2B3E3}"/>
                </a:ext>
              </a:extLst>
            </p:cNvPr>
            <p:cNvSpPr/>
            <p:nvPr/>
          </p:nvSpPr>
          <p:spPr>
            <a:xfrm>
              <a:off x="3618320" y="5696362"/>
              <a:ext cx="1482003" cy="215444"/>
            </a:xfrm>
            <a:prstGeom prst="rect">
              <a:avLst/>
            </a:prstGeom>
            <a:noFill/>
          </p:spPr>
          <p:txBody>
            <a:bodyPr wrap="square" rtlCol="0">
              <a:spAutoFit/>
            </a:bodyPr>
            <a:lstStyle/>
            <a:p>
              <a:r>
                <a:rPr lang="nb-NO" sz="800" dirty="0">
                  <a:solidFill>
                    <a:schemeClr val="tx1"/>
                  </a:solidFill>
                  <a:latin typeface="Arial" panose="020B0604020202020204" pitchFamily="34" charset="0"/>
                  <a:cs typeface="Arial" panose="020B0604020202020204" pitchFamily="34" charset="0"/>
                </a:rPr>
                <a:t>= 450 meter (50 TEU)</a:t>
              </a:r>
            </a:p>
          </p:txBody>
        </p:sp>
        <p:sp>
          <p:nvSpPr>
            <p:cNvPr id="93" name="Rectangle 92">
              <a:extLst>
                <a:ext uri="{FF2B5EF4-FFF2-40B4-BE49-F238E27FC236}">
                  <a16:creationId xmlns:a16="http://schemas.microsoft.com/office/drawing/2014/main" id="{9D60982F-789A-4D9A-AC1E-E66A5F90BB9F}"/>
                </a:ext>
              </a:extLst>
            </p:cNvPr>
            <p:cNvSpPr/>
            <p:nvPr/>
          </p:nvSpPr>
          <p:spPr>
            <a:xfrm>
              <a:off x="2245075" y="5695890"/>
              <a:ext cx="1482003" cy="215444"/>
            </a:xfrm>
            <a:prstGeom prst="rect">
              <a:avLst/>
            </a:prstGeom>
            <a:noFill/>
          </p:spPr>
          <p:txBody>
            <a:bodyPr wrap="square" rtlCol="0">
              <a:spAutoFit/>
            </a:bodyPr>
            <a:lstStyle/>
            <a:p>
              <a:r>
                <a:rPr lang="nb-NO" sz="800" dirty="0">
                  <a:solidFill>
                    <a:schemeClr val="tx1"/>
                  </a:solidFill>
                  <a:latin typeface="Arial" panose="020B0604020202020204" pitchFamily="34" charset="0"/>
                  <a:cs typeface="Arial" panose="020B0604020202020204" pitchFamily="34" charset="0"/>
                </a:rPr>
                <a:t>= 620 meter (68 TEU)</a:t>
              </a:r>
            </a:p>
          </p:txBody>
        </p:sp>
      </p:grpSp>
      <p:sp>
        <p:nvSpPr>
          <p:cNvPr id="117" name="Freeform 22">
            <a:extLst>
              <a:ext uri="{FF2B5EF4-FFF2-40B4-BE49-F238E27FC236}">
                <a16:creationId xmlns:a16="http://schemas.microsoft.com/office/drawing/2014/main" id="{85CF8ACE-5FE9-400F-96BA-D92F50C3B38A}"/>
              </a:ext>
            </a:extLst>
          </p:cNvPr>
          <p:cNvSpPr>
            <a:spLocks/>
          </p:cNvSpPr>
          <p:nvPr/>
        </p:nvSpPr>
        <p:spPr bwMode="auto">
          <a:xfrm>
            <a:off x="3327292" y="3582787"/>
            <a:ext cx="125903" cy="516187"/>
          </a:xfrm>
          <a:custGeom>
            <a:avLst/>
            <a:gdLst/>
            <a:ahLst/>
            <a:cxnLst>
              <a:cxn ang="0">
                <a:pos x="3" y="0"/>
              </a:cxn>
              <a:cxn ang="0">
                <a:pos x="609" y="454"/>
              </a:cxn>
              <a:cxn ang="0">
                <a:pos x="0" y="909"/>
              </a:cxn>
            </a:cxnLst>
            <a:rect l="0" t="0" r="r" b="b"/>
            <a:pathLst>
              <a:path w="609" h="909">
                <a:moveTo>
                  <a:pt x="3" y="0"/>
                </a:moveTo>
                <a:lnTo>
                  <a:pt x="609" y="454"/>
                </a:lnTo>
                <a:lnTo>
                  <a:pt x="0" y="909"/>
                </a:lnTo>
              </a:path>
            </a:pathLst>
          </a:custGeom>
          <a:solidFill>
            <a:schemeClr val="bg1"/>
          </a:solidFill>
          <a:ln w="19050" cmpd="sng">
            <a:solidFill>
              <a:schemeClr val="accent2">
                <a:lumMod val="75000"/>
              </a:schemeClr>
            </a:solidFill>
            <a:round/>
            <a:headEnd/>
            <a:tailEnd/>
          </a:ln>
          <a:effectLst/>
        </p:spPr>
        <p:txBody>
          <a:bodyPr vert="horz" wrap="square" lIns="0" tIns="0" rIns="0" bIns="0" numCol="1" anchor="ctr" anchorCtr="0" compatLnSpc="1">
            <a:prstTxWarp prst="textNoShape">
              <a:avLst/>
            </a:prstTxWarp>
            <a:noAutofit/>
          </a:bodyPr>
          <a:lstStyle/>
          <a:p>
            <a:pPr defTabSz="914126" eaLnBrk="0" fontAlgn="base" hangingPunct="0">
              <a:spcBef>
                <a:spcPts val="600"/>
              </a:spcBef>
              <a:spcAft>
                <a:spcPct val="0"/>
              </a:spcAft>
              <a:defRPr/>
            </a:pPr>
            <a:endParaRPr lang="en-US" sz="1200" kern="0" dirty="0">
              <a:solidFill>
                <a:srgbClr val="342F2B"/>
              </a:solidFill>
              <a:cs typeface="Arial" pitchFamily="34" charset="0"/>
            </a:endParaRPr>
          </a:p>
        </p:txBody>
      </p:sp>
      <p:sp>
        <p:nvSpPr>
          <p:cNvPr id="163" name="TextBox 162">
            <a:extLst>
              <a:ext uri="{FF2B5EF4-FFF2-40B4-BE49-F238E27FC236}">
                <a16:creationId xmlns:a16="http://schemas.microsoft.com/office/drawing/2014/main" id="{5BD52922-E352-4A6C-9542-93D612E56BA9}"/>
              </a:ext>
            </a:extLst>
          </p:cNvPr>
          <p:cNvSpPr txBox="1"/>
          <p:nvPr/>
        </p:nvSpPr>
        <p:spPr>
          <a:xfrm>
            <a:off x="3559276" y="1950408"/>
            <a:ext cx="2966657" cy="415498"/>
          </a:xfrm>
          <a:prstGeom prst="rect">
            <a:avLst/>
          </a:prstGeom>
          <a:noFill/>
        </p:spPr>
        <p:txBody>
          <a:bodyPr wrap="square" rtlCol="0">
            <a:spAutoFit/>
          </a:bodyPr>
          <a:lstStyle/>
          <a:p>
            <a:r>
              <a:rPr lang="nb-NO" sz="1050" b="1" dirty="0">
                <a:latin typeface="Arial" panose="020B0604020202020204" pitchFamily="34" charset="0"/>
                <a:cs typeface="Arial" panose="020B0604020202020204" pitchFamily="34" charset="0"/>
              </a:rPr>
              <a:t>Kapasitet ved terminalen i Vestby</a:t>
            </a:r>
            <a:br>
              <a:rPr lang="nb-NO" sz="1050" b="1" dirty="0">
                <a:latin typeface="Arial" panose="020B0604020202020204" pitchFamily="34" charset="0"/>
                <a:cs typeface="Arial" panose="020B0604020202020204" pitchFamily="34" charset="0"/>
              </a:rPr>
            </a:br>
            <a:r>
              <a:rPr lang="nb-NO" sz="1050" dirty="0">
                <a:solidFill>
                  <a:schemeClr val="bg1">
                    <a:lumMod val="50000"/>
                  </a:schemeClr>
                </a:solidFill>
                <a:latin typeface="Arial" panose="020B0604020202020204" pitchFamily="34" charset="0"/>
                <a:cs typeface="Arial" panose="020B0604020202020204" pitchFamily="34" charset="0"/>
              </a:rPr>
              <a:t>i TEU per dag</a:t>
            </a:r>
          </a:p>
        </p:txBody>
      </p:sp>
      <p:cxnSp>
        <p:nvCxnSpPr>
          <p:cNvPr id="167" name="Straight Connector 166">
            <a:extLst>
              <a:ext uri="{FF2B5EF4-FFF2-40B4-BE49-F238E27FC236}">
                <a16:creationId xmlns:a16="http://schemas.microsoft.com/office/drawing/2014/main" id="{EDA3C322-18F4-4DC1-AD01-95F25ADDDB65}"/>
              </a:ext>
            </a:extLst>
          </p:cNvPr>
          <p:cNvCxnSpPr>
            <a:cxnSpLocks/>
          </p:cNvCxnSpPr>
          <p:nvPr/>
        </p:nvCxnSpPr>
        <p:spPr>
          <a:xfrm>
            <a:off x="3555055" y="2395402"/>
            <a:ext cx="2925438" cy="0"/>
          </a:xfrm>
          <a:prstGeom prst="line">
            <a:avLst/>
          </a:prstGeom>
          <a:ln w="952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69" name="TextBox 168">
            <a:extLst>
              <a:ext uri="{FF2B5EF4-FFF2-40B4-BE49-F238E27FC236}">
                <a16:creationId xmlns:a16="http://schemas.microsoft.com/office/drawing/2014/main" id="{E87491AF-8BC1-4899-B073-1451CEF74591}"/>
              </a:ext>
            </a:extLst>
          </p:cNvPr>
          <p:cNvSpPr txBox="1"/>
          <p:nvPr/>
        </p:nvSpPr>
        <p:spPr>
          <a:xfrm>
            <a:off x="912559" y="1955220"/>
            <a:ext cx="2214099" cy="415498"/>
          </a:xfrm>
          <a:prstGeom prst="rect">
            <a:avLst/>
          </a:prstGeom>
          <a:noFill/>
        </p:spPr>
        <p:txBody>
          <a:bodyPr wrap="square" rtlCol="0">
            <a:spAutoFit/>
          </a:bodyPr>
          <a:lstStyle/>
          <a:p>
            <a:r>
              <a:rPr lang="nb-NO" sz="1050" b="1" dirty="0">
                <a:latin typeface="Arial" panose="020B0604020202020204" pitchFamily="34" charset="0"/>
                <a:cs typeface="Arial" panose="020B0604020202020204" pitchFamily="34" charset="0"/>
              </a:rPr>
              <a:t>Avganger / ankomster i Vestby</a:t>
            </a:r>
            <a:br>
              <a:rPr lang="nb-NO" sz="1050" b="1" dirty="0">
                <a:latin typeface="Arial" panose="020B0604020202020204" pitchFamily="34" charset="0"/>
                <a:cs typeface="Arial" panose="020B0604020202020204" pitchFamily="34" charset="0"/>
              </a:rPr>
            </a:br>
            <a:r>
              <a:rPr lang="nb-NO" sz="1050" dirty="0">
                <a:solidFill>
                  <a:schemeClr val="bg1">
                    <a:lumMod val="50000"/>
                  </a:schemeClr>
                </a:solidFill>
                <a:latin typeface="Arial" panose="020B0604020202020204" pitchFamily="34" charset="0"/>
                <a:cs typeface="Arial" panose="020B0604020202020204" pitchFamily="34" charset="0"/>
              </a:rPr>
              <a:t>i tog per dag</a:t>
            </a:r>
          </a:p>
        </p:txBody>
      </p:sp>
      <p:cxnSp>
        <p:nvCxnSpPr>
          <p:cNvPr id="170" name="Straight Connector 169">
            <a:extLst>
              <a:ext uri="{FF2B5EF4-FFF2-40B4-BE49-F238E27FC236}">
                <a16:creationId xmlns:a16="http://schemas.microsoft.com/office/drawing/2014/main" id="{D37E7A7A-4031-4C7B-8452-8DFE3553342A}"/>
              </a:ext>
            </a:extLst>
          </p:cNvPr>
          <p:cNvCxnSpPr>
            <a:cxnSpLocks/>
          </p:cNvCxnSpPr>
          <p:nvPr/>
        </p:nvCxnSpPr>
        <p:spPr>
          <a:xfrm>
            <a:off x="909921" y="2400214"/>
            <a:ext cx="2232000" cy="0"/>
          </a:xfrm>
          <a:prstGeom prst="line">
            <a:avLst/>
          </a:prstGeom>
          <a:ln w="952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79" name="Footer Placeholder 4">
            <a:extLst>
              <a:ext uri="{FF2B5EF4-FFF2-40B4-BE49-F238E27FC236}">
                <a16:creationId xmlns:a16="http://schemas.microsoft.com/office/drawing/2014/main" id="{B6FAFE62-55E5-4317-A137-6550A1B4429B}"/>
              </a:ext>
            </a:extLst>
          </p:cNvPr>
          <p:cNvSpPr>
            <a:spLocks noGrp="1"/>
          </p:cNvSpPr>
          <p:nvPr>
            <p:ph type="ftr" sz="quarter" idx="11"/>
          </p:nvPr>
        </p:nvSpPr>
        <p:spPr>
          <a:xfrm>
            <a:off x="6188400" y="6321601"/>
            <a:ext cx="2978368" cy="365126"/>
          </a:xfrm>
          <a:prstGeom prst="rect">
            <a:avLst/>
          </a:prstGeom>
        </p:spPr>
        <p:txBody>
          <a:bodyPr vert="horz" lIns="0" tIns="45720" rIns="0" bIns="45720" rtlCol="0" anchor="ctr"/>
          <a:lstStyle>
            <a:defPPr>
              <a:defRPr lang="nb-NO"/>
            </a:defPPr>
            <a:lvl1pPr marL="0" algn="ctr" defTabSz="914400" rtl="0" eaLnBrk="1" latinLnBrk="0" hangingPunct="1">
              <a:defRPr sz="800" kern="1200">
                <a:solidFill>
                  <a:srgbClr val="6E6E6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nb-NO" sz="600" dirty="0">
              <a:latin typeface="Arial" panose="020B0604020202020204" pitchFamily="34" charset="0"/>
              <a:cs typeface="Arial" panose="020B0604020202020204" pitchFamily="34" charset="0"/>
            </a:endParaRPr>
          </a:p>
        </p:txBody>
      </p:sp>
      <p:sp>
        <p:nvSpPr>
          <p:cNvPr id="80" name="TextBox 79">
            <a:extLst>
              <a:ext uri="{FF2B5EF4-FFF2-40B4-BE49-F238E27FC236}">
                <a16:creationId xmlns:a16="http://schemas.microsoft.com/office/drawing/2014/main" id="{EE436CBF-1FE4-4F53-B50D-82C6F20A84DA}"/>
              </a:ext>
            </a:extLst>
          </p:cNvPr>
          <p:cNvSpPr txBox="1"/>
          <p:nvPr/>
        </p:nvSpPr>
        <p:spPr>
          <a:xfrm rot="16200000">
            <a:off x="571626" y="5036053"/>
            <a:ext cx="784189" cy="246221"/>
          </a:xfrm>
          <a:prstGeom prst="rect">
            <a:avLst/>
          </a:prstGeom>
          <a:noFill/>
        </p:spPr>
        <p:txBody>
          <a:bodyPr wrap="none" rtlCol="0">
            <a:spAutoFit/>
          </a:bodyPr>
          <a:lstStyle/>
          <a:p>
            <a:pPr algn="ctr"/>
            <a:r>
              <a:rPr lang="nb-NO" sz="1000" dirty="0">
                <a:solidFill>
                  <a:schemeClr val="bg1">
                    <a:lumMod val="50000"/>
                  </a:schemeClr>
                </a:solidFill>
                <a:latin typeface="Arial" panose="020B0604020202020204" pitchFamily="34" charset="0"/>
                <a:cs typeface="Arial" panose="020B0604020202020204" pitchFamily="34" charset="0"/>
              </a:rPr>
              <a:t>Inngående</a:t>
            </a:r>
          </a:p>
        </p:txBody>
      </p:sp>
      <p:sp>
        <p:nvSpPr>
          <p:cNvPr id="81" name="TextBox 80">
            <a:extLst>
              <a:ext uri="{FF2B5EF4-FFF2-40B4-BE49-F238E27FC236}">
                <a16:creationId xmlns:a16="http://schemas.microsoft.com/office/drawing/2014/main" id="{1E402FD2-E33F-4AAD-B11B-7BB4CB55F64E}"/>
              </a:ext>
            </a:extLst>
          </p:cNvPr>
          <p:cNvSpPr txBox="1"/>
          <p:nvPr/>
        </p:nvSpPr>
        <p:spPr>
          <a:xfrm rot="16200000">
            <a:off x="595672" y="3519644"/>
            <a:ext cx="736099" cy="246221"/>
          </a:xfrm>
          <a:prstGeom prst="rect">
            <a:avLst/>
          </a:prstGeom>
          <a:noFill/>
        </p:spPr>
        <p:txBody>
          <a:bodyPr wrap="none" rtlCol="0">
            <a:spAutoFit/>
          </a:bodyPr>
          <a:lstStyle/>
          <a:p>
            <a:pPr algn="ctr"/>
            <a:r>
              <a:rPr lang="nb-NO" sz="1000" dirty="0">
                <a:solidFill>
                  <a:schemeClr val="bg1">
                    <a:lumMod val="50000"/>
                  </a:schemeClr>
                </a:solidFill>
                <a:latin typeface="Arial" panose="020B0604020202020204" pitchFamily="34" charset="0"/>
                <a:cs typeface="Arial" panose="020B0604020202020204" pitchFamily="34" charset="0"/>
              </a:rPr>
              <a:t>Utgående</a:t>
            </a:r>
          </a:p>
        </p:txBody>
      </p:sp>
    </p:spTree>
    <p:extLst>
      <p:ext uri="{BB962C8B-B14F-4D97-AF65-F5344CB8AC3E}">
        <p14:creationId xmlns:p14="http://schemas.microsoft.com/office/powerpoint/2010/main" val="97036529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2rtzlR78vX64YMH0Zfx7k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Pu5jotcATSMM4jHJXQG2z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4_R7.SVrF8pcPRDp6gfNz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mP_J_ne2Uk7gvcfvwBLvpQ"/>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TIGxOEjifr0391bzO3gR4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5m4OdlVy4fbmK28ZjLK1D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A.gJVZ2K9Lnws8OWHe_n.w"/>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iX50v0p69cgIVNvz0xj4h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5UaSokBmIKwBrQ0t51GhIQ"/>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SZwFZbnoTli1N4N3q8.gE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G.BeqE1.QPSGhZJt16t_BA"/>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So2FgNYpEJhaJHVjcr8JL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1FlBLHhTx1pemA3qaW3EZA"/>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bshX0oPOZgRyWYNCv_5S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JKvmluBnVAoSRiPiA9_TkA"/>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vCiwkW2dD1FavlxNKEDgxg"/>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v.DNq.pBqogr4kz1ddsqxA"/>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ATN5.A0FYCT0gV0KshBIsA"/>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nYGSeJujj.sp1EyqINyoA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YIdOm5hveP3KzDk69DbP.A"/>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A4mlCi.ZflAh0UV959LhF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qmUsFvG9BLxo4OjCI9VlwA"/>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jHQqiSWQnWOxM7OIexxS4Q"/>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JrtB2clAcUA0CYadIeS.nQ"/>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zAsxzBSKFw3kxSpm9p8QlA"/>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5LaPo..GXFc4t86kIAq.zw"/>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skLTOSdl3tlu3uCwHRtJr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nmhU27bugJAxNonvLYb7bQ"/>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tnyE1pBefxzksslzP3hxnA"/>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G1eBv_fCqEZM8DwvDTIwjg"/>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U.dwHz0sgwttbI_Af2XxTg"/>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jz5iPqN4GVrZ0vyZV76Fxw"/>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qvFGWmGRMlthJqPCXK1lqA"/>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JMpDzhc5habvIC2KD.IK4w"/>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xTnrhCl3JJWLGqBvv1UU2A"/>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KiDbh6YxhwNmW7aQt84KXg"/>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ijKGnkW9_AjDIPLVNgU__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TjuzYAAW5AMG9yXVw.LHOQ"/>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pYb9Re2SU5LQ9RnqgODYsw"/>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xuvPpRVQrnMzzBDzqYMoNQ"/>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1CShV7AWOQ8E_sYeN3n35g"/>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Mfta.KDws3i6ZzDbKCIrzQ"/>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qLgj7iaHjdxlLnk4KTG8vg"/>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Ev3QeqXJ3ALeTyUuYwaKBw"/>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DBzbqsfMsfwam6Chw8UafQ"/>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GqTTcu6NspRIqz4TPIhXzA"/>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gzo6ABOl9Jz7EHR9CMKbh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chHzY2sKlHrp6jxMYly28w"/>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eAoEsZZEwCaSjAdEPeOmFw"/>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rD4ci9qrsZNPXSznoDsxgQ"/>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wd96r6HHYZWaVr_zHP2Yog"/>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eXKoJRkvzp5wVuG5RZtirw"/>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ePqxNnFVTdWwvRvOaarhcw"/>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kUS9F4xwWmgCf8lpQrqDcg"/>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KnjFmB5Zaeo2_74CM5VJxw"/>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ZImdcYWGtwmx0wDRZD_wd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m1p3D5ha7_qAxmJ6ni9RkQ"/>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z.GXPWB6fOkmbfZOAVqRQA"/>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ZVBWcJHbzXl7OQ.6Easj0w"/>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oDaEoDHe3B03VE5Rj08kNw"/>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9lPdrMp_alnaUBX_Md6Kow"/>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Qca4a5jdVObVZ0EcFQ.ZYA"/>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8V8vYh2s4i2.s72r.MyQsA"/>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gkpy3hgkjBjC9fOpjAppkw"/>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AD6jbR.cai50QtF3m5heRw"/>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Z7DPYCstqfaqAkOn.JZw0A"/>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ocB6GIqT1Ln27eN6AetvXw"/>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e3ubCoy_qDZB7WdeftmFEA"/>
</p:tagLst>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3" id="{B62B2D99-9DB3-9547-B0DA-356C1360211D}" vid="{E00A00B1-EA28-1648-B8AA-2E69300A3BE1}"/>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MNU_Presentasjon(1)</Template>
  <TotalTime>185</TotalTime>
  <Words>2018</Words>
  <Application>Microsoft Office PowerPoint</Application>
  <PresentationFormat>Widescreen</PresentationFormat>
  <Paragraphs>337</Paragraphs>
  <Slides>19</Slides>
  <Notes>13</Notes>
  <HiddenSlides>0</HiddenSlides>
  <MMClips>0</MMClips>
  <ScaleCrop>false</ScaleCrop>
  <HeadingPairs>
    <vt:vector size="8" baseType="variant">
      <vt:variant>
        <vt:lpstr>Brukte skrifter</vt:lpstr>
      </vt:variant>
      <vt:variant>
        <vt:i4>5</vt:i4>
      </vt:variant>
      <vt:variant>
        <vt:lpstr>Tema</vt:lpstr>
      </vt:variant>
      <vt:variant>
        <vt:i4>1</vt:i4>
      </vt:variant>
      <vt:variant>
        <vt:lpstr>Innebygde OLE-servere</vt:lpstr>
      </vt:variant>
      <vt:variant>
        <vt:i4>1</vt:i4>
      </vt:variant>
      <vt:variant>
        <vt:lpstr>Lysbildetitler</vt:lpstr>
      </vt:variant>
      <vt:variant>
        <vt:i4>19</vt:i4>
      </vt:variant>
    </vt:vector>
  </HeadingPairs>
  <TitlesOfParts>
    <vt:vector size="26" baseType="lpstr">
      <vt:lpstr>Arial</vt:lpstr>
      <vt:lpstr>Calibri</vt:lpstr>
      <vt:lpstr>Posten Sans</vt:lpstr>
      <vt:lpstr>Titillium Web</vt:lpstr>
      <vt:lpstr>Titillium Web Light</vt:lpstr>
      <vt:lpstr>Office-tema</vt:lpstr>
      <vt:lpstr>think-cell Slide</vt:lpstr>
      <vt:lpstr>INTERMODAL TOGTERMINAL I VESTBY</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«Bidrar til å frigjøre opp mot 19% av dagens godsvolum på Alnabru som allerede har nådd sitt kapasitetstak» </vt:lpstr>
      <vt:lpstr>«Bidrar til en betydelig reduksjon i lange kjøretøy lokalt rundt Alnabru og på E6 mellom Vestby og Oslo» </vt:lpstr>
      <vt:lpstr>«Potensiale for å unngå ~70% av klimagassutslippene sett opp mot nullalternativet» </vt:lpstr>
      <vt:lpstr>«Økt andel gods-transport med jernbane i Osloregionen kan ytterligere redusere utslipp med ~35.500 tonn Co2-e årlig» </vt:lpstr>
      <vt:lpstr>PowerPoint-presentasjon</vt:lpstr>
      <vt:lpstr>PowerPoint-presentasjon</vt:lpstr>
      <vt:lpstr>«Selv med dagens investeringsnivå er det mulig med lønnsom drift og et positivt samfunns-økonomisk bidrag» </vt:lpstr>
      <vt:lpstr>PowerPoint-presentasjon</vt:lpstr>
      <vt:lpstr>PowerPoint-presentasjon</vt:lpstr>
      <vt:lpstr>Takk for oppmerksomheten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Rapport Etablerertjenesten 01.09.2022</dc:title>
  <dc:creator>André Thysted</dc:creator>
  <cp:lastModifiedBy>Yngvar Trandem</cp:lastModifiedBy>
  <cp:revision>4</cp:revision>
  <dcterms:created xsi:type="dcterms:W3CDTF">2022-08-30T08:30:41Z</dcterms:created>
  <dcterms:modified xsi:type="dcterms:W3CDTF">2022-11-16T13:21:03Z</dcterms:modified>
</cp:coreProperties>
</file>